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553" r:id="rId2"/>
    <p:sldId id="446" r:id="rId3"/>
    <p:sldId id="513" r:id="rId4"/>
    <p:sldId id="551" r:id="rId5"/>
    <p:sldId id="510" r:id="rId6"/>
    <p:sldId id="511" r:id="rId7"/>
    <p:sldId id="512" r:id="rId8"/>
    <p:sldId id="514" r:id="rId9"/>
    <p:sldId id="527" r:id="rId10"/>
    <p:sldId id="528" r:id="rId11"/>
    <p:sldId id="529" r:id="rId12"/>
    <p:sldId id="530" r:id="rId13"/>
    <p:sldId id="531" r:id="rId14"/>
    <p:sldId id="532" r:id="rId15"/>
    <p:sldId id="533" r:id="rId16"/>
    <p:sldId id="534" r:id="rId17"/>
    <p:sldId id="541" r:id="rId18"/>
    <p:sldId id="535" r:id="rId19"/>
    <p:sldId id="536" r:id="rId20"/>
    <p:sldId id="537" r:id="rId21"/>
    <p:sldId id="538" r:id="rId22"/>
    <p:sldId id="539" r:id="rId23"/>
    <p:sldId id="540" r:id="rId24"/>
    <p:sldId id="542" r:id="rId25"/>
    <p:sldId id="550" r:id="rId26"/>
    <p:sldId id="552" r:id="rId27"/>
    <p:sldId id="525" r:id="rId28"/>
    <p:sldId id="515" r:id="rId29"/>
    <p:sldId id="516" r:id="rId30"/>
    <p:sldId id="517" r:id="rId31"/>
    <p:sldId id="518" r:id="rId32"/>
    <p:sldId id="519" r:id="rId33"/>
    <p:sldId id="521" r:id="rId34"/>
    <p:sldId id="520" r:id="rId35"/>
    <p:sldId id="522" r:id="rId36"/>
    <p:sldId id="523" r:id="rId37"/>
    <p:sldId id="524" r:id="rId38"/>
    <p:sldId id="526" r:id="rId3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CC"/>
    <a:srgbClr val="CC66FF"/>
    <a:srgbClr val="FF0000"/>
    <a:srgbClr val="1C1C1C"/>
    <a:srgbClr val="FFCC99"/>
    <a:srgbClr val="D2BF8A"/>
    <a:srgbClr val="A35419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556" autoAdjust="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2A0AE-7ACB-46DC-83F8-3C7CD4E609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07661-F5AB-4859-9185-C4A4E57A73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1964D2-0352-462B-98BB-160B870220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11497-C411-4478-A12D-F22B245853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0B81C-CEE9-4F44-8414-BEBFD83F43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4E020-0A49-4ADA-8F28-27D3619735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5B962-DA95-4609-B6A5-61F8ED6913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F66B52-2D82-4B4F-BF56-3B700796E4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1CC37-BBFC-4AA2-8597-47ECC5A5FD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DF3C8F-5752-4523-8A89-4EC0144C3B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1DE9D-D305-4D20-A6D0-91B34E3732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076B735F-ACF4-413B-AA68-8096E4A491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http://upload.wikimedia.org/wikipedia/ru/thumb/9/99/RealisationOfGenesInProEucaryotes.jpg/500px-RealisationOfGenesInProEucaryotes.jpg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http://upload.wikimedia.org/wikipedia/ru/thumb/9/99/RealisationOfGenesInProEucaryotes.jpg/500px-RealisationOfGenesInProEucaryotes.jpg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ольник 1"/>
          <p:cNvSpPr>
            <a:spLocks noChangeArrowheads="1"/>
          </p:cNvSpPr>
          <p:nvPr/>
        </p:nvSpPr>
        <p:spPr bwMode="auto">
          <a:xfrm>
            <a:off x="0" y="2708275"/>
            <a:ext cx="9144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ru-RU" sz="4000" b="1" dirty="0">
                <a:solidFill>
                  <a:srgbClr val="0000FF"/>
                </a:solidFill>
                <a:latin typeface="Times New Roman" pitchFamily="18" charset="0"/>
              </a:rPr>
              <a:t>СИНТЕЗ БІЛКА У КЛІТИНІ</a:t>
            </a:r>
            <a:endParaRPr lang="ru-RU" sz="4000" dirty="0">
              <a:solidFill>
                <a:srgbClr val="0000CC"/>
              </a:solidFill>
            </a:endParaRPr>
          </a:p>
        </p:txBody>
      </p:sp>
      <p:sp>
        <p:nvSpPr>
          <p:cNvPr id="2051" name="Прямоугольник 5"/>
          <p:cNvSpPr>
            <a:spLocks noChangeArrowheads="1"/>
          </p:cNvSpPr>
          <p:nvPr/>
        </p:nvSpPr>
        <p:spPr bwMode="auto">
          <a:xfrm>
            <a:off x="0" y="0"/>
            <a:ext cx="914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uk-UA" sz="2400" b="1"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endParaRPr lang="ru-RU" sz="2400"/>
          </a:p>
        </p:txBody>
      </p:sp>
      <p:sp>
        <p:nvSpPr>
          <p:cNvPr id="2052" name="Прямоугольник 6"/>
          <p:cNvSpPr>
            <a:spLocks noChangeArrowheads="1"/>
          </p:cNvSpPr>
          <p:nvPr/>
        </p:nvSpPr>
        <p:spPr bwMode="auto">
          <a:xfrm>
            <a:off x="-4763" y="473075"/>
            <a:ext cx="9144001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uk-UA" sz="3200" b="1">
                <a:latin typeface="Times New Roman" pitchFamily="18" charset="0"/>
                <a:cs typeface="Times New Roman" pitchFamily="18" charset="0"/>
              </a:rPr>
              <a:t>Національний університет харчових технологій</a:t>
            </a:r>
            <a:endParaRPr lang="ru-RU" sz="3200"/>
          </a:p>
        </p:txBody>
      </p:sp>
      <p:sp>
        <p:nvSpPr>
          <p:cNvPr id="2053" name="Прямоугольник 7"/>
          <p:cNvSpPr>
            <a:spLocks noChangeArrowheads="1"/>
          </p:cNvSpPr>
          <p:nvPr/>
        </p:nvSpPr>
        <p:spPr bwMode="auto">
          <a:xfrm>
            <a:off x="19050" y="1595438"/>
            <a:ext cx="9144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0" hangingPunct="0"/>
            <a:r>
              <a:rPr lang="uk-UA" sz="2400" b="1">
                <a:latin typeface="Times New Roman" pitchFamily="18" charset="0"/>
                <a:cs typeface="Times New Roman" pitchFamily="18" charset="0"/>
              </a:rPr>
              <a:t>Кафедра біотехнології і мікробіології</a:t>
            </a:r>
            <a:endParaRPr lang="ru-RU" sz="2400"/>
          </a:p>
        </p:txBody>
      </p:sp>
      <p:sp>
        <p:nvSpPr>
          <p:cNvPr id="2054" name="Прямоугольник 8"/>
          <p:cNvSpPr>
            <a:spLocks noChangeArrowheads="1"/>
          </p:cNvSpPr>
          <p:nvPr/>
        </p:nvSpPr>
        <p:spPr bwMode="auto">
          <a:xfrm>
            <a:off x="-6350" y="4581525"/>
            <a:ext cx="914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0" hangingPunct="0"/>
            <a:r>
              <a:rPr lang="uk-UA" sz="2400" b="1">
                <a:latin typeface="Times New Roman" pitchFamily="18" charset="0"/>
                <a:cs typeface="Times New Roman" pitchFamily="18" charset="0"/>
              </a:rPr>
              <a:t>Розробила: к.б.н., доц. Скроцька О.І.</a:t>
            </a:r>
            <a:endParaRPr lang="ru-RU" sz="2400"/>
          </a:p>
        </p:txBody>
      </p:sp>
      <p:sp>
        <p:nvSpPr>
          <p:cNvPr id="2055" name="Прямоугольник 9"/>
          <p:cNvSpPr>
            <a:spLocks noChangeArrowheads="1"/>
          </p:cNvSpPr>
          <p:nvPr/>
        </p:nvSpPr>
        <p:spPr bwMode="auto">
          <a:xfrm>
            <a:off x="-11113" y="6396038"/>
            <a:ext cx="9144001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uk-UA" sz="2400" b="1">
                <a:latin typeface="Times New Roman" pitchFamily="18" charset="0"/>
                <a:cs typeface="Times New Roman" pitchFamily="18" charset="0"/>
              </a:rPr>
              <a:t>Київ - 2013</a:t>
            </a:r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39941571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042118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Молекули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тРНК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містять 73 – 93 (найчастіше 76) нуклеотидів. У складі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тРНК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формуються комплементарні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дволанцюгові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стебла та шпильки з петлями на кінцях за єдиною для всіх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тРНК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схемою .</a:t>
            </a:r>
            <a:endParaRPr lang="ru-RU" sz="28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 l="5127" t="14648" r="4052" b="12109"/>
          <a:stretch>
            <a:fillRect/>
          </a:stretch>
        </p:blipFill>
        <p:spPr bwMode="auto">
          <a:xfrm>
            <a:off x="857224" y="285728"/>
            <a:ext cx="7429520" cy="4493661"/>
          </a:xfrm>
          <a:prstGeom prst="rect">
            <a:avLst/>
          </a:prstGeom>
          <a:noFill/>
          <a:ln w="63500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43372" y="1"/>
            <a:ext cx="500062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1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uk-UA" sz="21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Кінцеві фрагменти </a:t>
            </a:r>
            <a:r>
              <a:rPr lang="uk-UA" sz="21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тРНК</a:t>
            </a:r>
            <a:r>
              <a:rPr lang="uk-UA" sz="21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об’єднуються у </a:t>
            </a:r>
            <a:r>
              <a:rPr lang="uk-UA" sz="21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дволанцюгове</a:t>
            </a:r>
            <a:r>
              <a:rPr lang="uk-UA" sz="21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стебло, причому чотири </a:t>
            </a:r>
            <a:r>
              <a:rPr lang="uk-UA" sz="21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нуклеотиди</a:t>
            </a:r>
            <a:r>
              <a:rPr lang="uk-UA" sz="21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на його 3´-кінці залишаються неспареними. 3´-кінцевий триплет ЦЦА є стандартним для всіх </a:t>
            </a:r>
            <a:r>
              <a:rPr lang="uk-UA" sz="21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тРНК</a:t>
            </a:r>
            <a:r>
              <a:rPr lang="uk-UA" sz="21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, до рибози кінцевого </a:t>
            </a:r>
            <a:r>
              <a:rPr lang="uk-UA" sz="21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нуклеотиду</a:t>
            </a:r>
            <a:r>
              <a:rPr lang="uk-UA" sz="21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ковалентно приєднується амінокислота – відповідно, дане стебло називають </a:t>
            </a:r>
            <a:r>
              <a:rPr lang="uk-UA" sz="21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акцепторним</a:t>
            </a:r>
            <a:r>
              <a:rPr lang="uk-UA" sz="21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uk-UA" sz="21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     Чотири </a:t>
            </a:r>
            <a:r>
              <a:rPr lang="uk-UA" sz="21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дволанцюгові</a:t>
            </a:r>
            <a:r>
              <a:rPr lang="uk-UA" sz="21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стебла попарно переходять одне в одне й формують дві приблизно </a:t>
            </a:r>
            <a:r>
              <a:rPr lang="uk-UA" sz="21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перпендику-лярні</a:t>
            </a:r>
            <a:r>
              <a:rPr lang="uk-UA" sz="21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одна одній подвійні спіралі. У результаті молекула </a:t>
            </a:r>
            <a:r>
              <a:rPr lang="uk-UA" sz="21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тРНК</a:t>
            </a:r>
            <a:r>
              <a:rPr lang="uk-UA" sz="21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приймає Г- або L-подібну форму з двома плечима різної довжини: на кінці одного плеча акцептується амінокислота (</a:t>
            </a:r>
            <a:r>
              <a:rPr lang="uk-UA" sz="21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акцептор-не</a:t>
            </a:r>
            <a:r>
              <a:rPr lang="uk-UA" sz="21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плече</a:t>
            </a:r>
            <a:r>
              <a:rPr lang="uk-UA" sz="21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), на кінці іншого – у складі </a:t>
            </a:r>
            <a:r>
              <a:rPr lang="uk-UA" sz="21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антикодонової</a:t>
            </a:r>
            <a:r>
              <a:rPr lang="uk-UA" sz="21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петлі розташований антикодон (</a:t>
            </a:r>
            <a:r>
              <a:rPr lang="uk-UA" sz="21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антикодонове</a:t>
            </a:r>
            <a:r>
              <a:rPr lang="uk-UA" sz="21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плече</a:t>
            </a:r>
            <a:r>
              <a:rPr lang="uk-UA" sz="21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). </a:t>
            </a:r>
            <a:endParaRPr lang="ru-RU" sz="21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 l="4648" t="22437" r="51442" b="12180"/>
          <a:stretch>
            <a:fillRect/>
          </a:stretch>
        </p:blipFill>
        <p:spPr bwMode="auto">
          <a:xfrm>
            <a:off x="142844" y="1071546"/>
            <a:ext cx="3902009" cy="4357718"/>
          </a:xfrm>
          <a:prstGeom prst="rect">
            <a:avLst/>
          </a:prstGeom>
          <a:noFill/>
          <a:ln w="635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49457"/>
            <a:ext cx="9144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Загальна кількість типів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тРНК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, які обслуговують процес білкового синтезу, становить близько 40. Оскільки типів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тРНК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більше, ніж амінокислот, одній амінокислоті може відповідати кілька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тРНК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– такі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тРНК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називають </a:t>
            </a:r>
            <a:r>
              <a:rPr lang="uk-UA" sz="2800" b="1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ізоакцепторними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. Типів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тРНК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менше, ніж кодонів, тому одна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тРНК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здатна розпізнавати кілька синонімічних кодонів. </a:t>
            </a:r>
            <a:endParaRPr lang="ru-RU" sz="28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serc.carleton.edu/images/cismi/biochemistry/transfer_rn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0456"/>
            <a:ext cx="3547361" cy="3528392"/>
          </a:xfrm>
          <a:prstGeom prst="rect">
            <a:avLst/>
          </a:prstGeom>
          <a:noFill/>
          <a:ln w="635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serc.carleton.edu/images/cismi/biochemistry/transfer_rn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21065"/>
            <a:ext cx="3547361" cy="3528392"/>
          </a:xfrm>
          <a:prstGeom prst="rect">
            <a:avLst/>
          </a:prstGeom>
          <a:noFill/>
          <a:ln w="635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3811012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/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Порядок залучення амінокислот до поліпептидного ланцюга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BookmanOldStyle+1"/>
                <a:cs typeface="Times New Roman" pitchFamily="18" charset="0"/>
              </a:rPr>
              <a:t>,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залежить лише від взаємодії між кодоном </a:t>
            </a:r>
            <a:r>
              <a:rPr kumimoji="0" lang="uk-UA" sz="2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іРНК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і антикодоном </a:t>
            </a:r>
            <a:r>
              <a:rPr kumimoji="0" lang="uk-UA" sz="2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тРНК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BookmanOldStyle+1"/>
                <a:cs typeface="Times New Roman" pitchFamily="18" charset="0"/>
              </a:rPr>
              <a:t>; </a:t>
            </a:r>
            <a:r>
              <a:rPr lang="uk-UA" sz="2400" b="1" dirty="0" smtClean="0"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рибосома не розпізнає а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мінокислоту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BookmanOldStyle+1"/>
                <a:cs typeface="Times New Roman" pitchFamily="18" charset="0"/>
              </a:rPr>
              <a:t>,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яку несе </a:t>
            </a:r>
            <a:r>
              <a:rPr kumimoji="0" lang="uk-UA" sz="2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тРНК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BookmanOldStyle+1"/>
                <a:cs typeface="Times New Roman" pitchFamily="18" charset="0"/>
              </a:rPr>
              <a:t>.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Отже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BookmanOldStyle+1"/>
                <a:cs typeface="Times New Roman" pitchFamily="18" charset="0"/>
              </a:rPr>
              <a:t>,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приєднання (акцептування) певної амінокислоти до </a:t>
            </a:r>
            <a:r>
              <a:rPr kumimoji="0" lang="uk-UA" sz="2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тРНК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відповідного типу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BookmanOldStyle+1"/>
                <a:cs typeface="Times New Roman" pitchFamily="18" charset="0"/>
              </a:rPr>
              <a:t>(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 тільки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BookmanOldStyle,Italic"/>
                <a:cs typeface="Times New Roman" pitchFamily="18" charset="0"/>
              </a:rPr>
              <a:t>відповідного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BookmanOldStyle+1"/>
                <a:cs typeface="Times New Roman" pitchFamily="18" charset="0"/>
              </a:rPr>
              <a:t>)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є одним із найважливіших моментів білкового синтезу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BookmanOldStyle+1"/>
                <a:cs typeface="Times New Roman" pitchFamily="18" charset="0"/>
              </a:rPr>
              <a:t>: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 точності цього процесу буде залежати й точність синтезу білка в цілому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BookmanOldStyle+1"/>
                <a:cs typeface="Times New Roman" pitchFamily="18" charset="0"/>
              </a:rPr>
              <a:t>.</a:t>
            </a:r>
            <a:r>
              <a:rPr lang="uk-UA" sz="2400" b="1" dirty="0" smtClean="0">
                <a:solidFill>
                  <a:srgbClr val="FFFFFF"/>
                </a:solidFill>
                <a:latin typeface="Times New Roman" pitchFamily="18" charset="0"/>
                <a:ea typeface="BookmanOldStyle+1"/>
                <a:cs typeface="Times New Roman" pitchFamily="18" charset="0"/>
              </a:rPr>
              <a:t>    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BookmanOldStyle+1"/>
                <a:cs typeface="Times New Roman" pitchFamily="18" charset="0"/>
              </a:rPr>
              <a:t> </a:t>
            </a:r>
            <a:endParaRPr lang="uk-UA" sz="2400" b="1" dirty="0" smtClean="0">
              <a:solidFill>
                <a:srgbClr val="FFFF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4098" name="Picture 2" descr="http://biologiyavklasse.ru/wp-content/uploads/2011/02/006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60648"/>
            <a:ext cx="5040560" cy="3325126"/>
          </a:xfrm>
          <a:prstGeom prst="rect">
            <a:avLst/>
          </a:prstGeom>
          <a:noFill/>
          <a:ln w="635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000504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Процес приєднання амінокислот до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тРНК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каталізується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ферментом </a:t>
            </a:r>
            <a:r>
              <a:rPr lang="uk-UA" sz="2800" b="1" dirty="0" err="1" smtClean="0">
                <a:solidFill>
                  <a:srgbClr val="FFFF00"/>
                </a:solidFill>
                <a:latin typeface="Times New Roman" pitchFamily="18" charset="0"/>
                <a:ea typeface="BookmanOldStyle,Italic"/>
                <a:cs typeface="Times New Roman" pitchFamily="18" charset="0"/>
              </a:rPr>
              <a:t>аміноацил</a:t>
            </a:r>
            <a:r>
              <a:rPr lang="uk-UA" sz="2800" b="1" dirty="0" err="1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lang="uk-UA" sz="2800" b="1" dirty="0" err="1" smtClean="0">
                <a:solidFill>
                  <a:srgbClr val="FFFF00"/>
                </a:solidFill>
                <a:latin typeface="Times New Roman" pitchFamily="18" charset="0"/>
                <a:ea typeface="BookmanOldStyle,Italic"/>
                <a:cs typeface="Times New Roman" pitchFamily="18" charset="0"/>
              </a:rPr>
              <a:t>тРНК</a:t>
            </a:r>
            <a:r>
              <a:rPr lang="uk-UA" sz="2800" b="1" dirty="0" err="1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lang="uk-UA" sz="2800" b="1" dirty="0" err="1" smtClean="0">
                <a:solidFill>
                  <a:srgbClr val="FFFF00"/>
                </a:solidFill>
                <a:latin typeface="Times New Roman" pitchFamily="18" charset="0"/>
                <a:ea typeface="BookmanOldStyle,Italic"/>
                <a:cs typeface="Times New Roman" pitchFamily="18" charset="0"/>
              </a:rPr>
              <a:t>синтетазою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ea typeface="BookmanOldStyle+1"/>
                <a:cs typeface="Times New Roman" pitchFamily="18" charset="0"/>
              </a:rPr>
              <a:t>. 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Кожен із 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ea typeface="BookmanOldStyle+1"/>
                <a:cs typeface="Times New Roman" pitchFamily="18" charset="0"/>
              </a:rPr>
              <a:t>20 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типів 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ea typeface="BookmanOldStyle+1"/>
                <a:cs typeface="Times New Roman" pitchFamily="18" charset="0"/>
              </a:rPr>
              <a:t>(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кількістю амінокислот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ea typeface="BookmanOldStyle+1"/>
                <a:cs typeface="Times New Roman" pitchFamily="18" charset="0"/>
              </a:rPr>
              <a:t>) 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цих ферментів є молекулярним пристроєм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ea typeface="BookmanOldStyle+1"/>
                <a:cs typeface="Times New Roman" pitchFamily="18" charset="0"/>
              </a:rPr>
              <a:t>, 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який забезпечує високоточне приєднання амінокислот до відповідних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тРНК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800" dirty="0">
              <a:solidFill>
                <a:srgbClr val="FFFFFF"/>
              </a:solidFill>
            </a:endParaRPr>
          </a:p>
        </p:txBody>
      </p:sp>
      <p:pic>
        <p:nvPicPr>
          <p:cNvPr id="5122" name="Picture 2" descr="http://www.tepka.ru/biologia_9/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662" y="620688"/>
            <a:ext cx="6110676" cy="2808312"/>
          </a:xfrm>
          <a:prstGeom prst="rect">
            <a:avLst/>
          </a:prstGeom>
          <a:noFill/>
          <a:ln w="635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8746" y="4725144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Спочатку амінокислота активується за участю АТФ з утворенням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аміноацил-АМФ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Від АМФ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аміноацильна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група переноситься на </a:t>
            </a:r>
            <a:r>
              <a:rPr lang="uk-UA" sz="28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´-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кінцевий нуклеотид тРНК.</a:t>
            </a:r>
            <a:endParaRPr lang="ru-RU" sz="2800" dirty="0">
              <a:solidFill>
                <a:srgbClr val="FFFFFF"/>
              </a:solidFill>
            </a:endParaRPr>
          </a:p>
        </p:txBody>
      </p:sp>
      <p:pic>
        <p:nvPicPr>
          <p:cNvPr id="6" name="Picture 2" descr="http://www.tepka.ru/biologia_9/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522" y="764704"/>
            <a:ext cx="7207464" cy="3312368"/>
          </a:xfrm>
          <a:prstGeom prst="rect">
            <a:avLst/>
          </a:prstGeom>
          <a:noFill/>
          <a:ln w="635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919008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uk-UA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Рибосома – </a:t>
            </a:r>
            <a:r>
              <a:rPr lang="uk-UA" sz="24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рибонуклеопротеїновий</a:t>
            </a:r>
            <a:r>
              <a:rPr lang="uk-UA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комплекс, який складається з двох </a:t>
            </a:r>
            <a:r>
              <a:rPr lang="uk-UA" sz="24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субодиниць</a:t>
            </a:r>
            <a:r>
              <a:rPr lang="uk-UA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. Мала </a:t>
            </a:r>
            <a:r>
              <a:rPr lang="uk-UA" sz="24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субодиниця</a:t>
            </a:r>
            <a:r>
              <a:rPr lang="uk-UA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прокаріотичної</a:t>
            </a:r>
            <a:r>
              <a:rPr lang="uk-UA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рибосоми містить одну молекулу 16S </a:t>
            </a:r>
            <a:r>
              <a:rPr lang="uk-UA" sz="24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рРНК</a:t>
            </a:r>
            <a:r>
              <a:rPr lang="uk-UA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і 21 молекулу </a:t>
            </a:r>
            <a:r>
              <a:rPr lang="uk-UA" sz="24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рибосомних</a:t>
            </a:r>
            <a:r>
              <a:rPr lang="uk-UA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білків. Велика </a:t>
            </a:r>
            <a:r>
              <a:rPr lang="uk-UA" sz="24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субодиниця</a:t>
            </a:r>
            <a:r>
              <a:rPr lang="uk-UA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містить дві молекули </a:t>
            </a:r>
            <a:r>
              <a:rPr lang="uk-UA" sz="24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рРНК</a:t>
            </a:r>
            <a:r>
              <a:rPr lang="uk-UA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(23S і 5S) і білки 36 типів. </a:t>
            </a:r>
            <a:endParaRPr lang="ru-RU" sz="24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 cstate="print"/>
          <a:srcRect l="17000"/>
          <a:stretch/>
        </p:blipFill>
        <p:spPr bwMode="auto">
          <a:xfrm>
            <a:off x="179512" y="260894"/>
            <a:ext cx="4054574" cy="4311794"/>
          </a:xfrm>
          <a:prstGeom prst="rect">
            <a:avLst/>
          </a:prstGeom>
          <a:noFill/>
          <a:ln w="63500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3" cstate="print"/>
          <a:srcRect t="7113"/>
          <a:stretch/>
        </p:blipFill>
        <p:spPr bwMode="auto">
          <a:xfrm>
            <a:off x="4427984" y="260648"/>
            <a:ext cx="4555111" cy="4311794"/>
          </a:xfrm>
          <a:prstGeom prst="rect">
            <a:avLst/>
          </a:prstGeom>
          <a:noFill/>
          <a:ln w="63500">
            <a:solidFill>
              <a:srgbClr val="FFFF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085184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uk-UA" sz="32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Еукаріотична</a:t>
            </a:r>
            <a:r>
              <a:rPr lang="uk-UA" sz="32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рибосома містить 18S рРНК (мала субодиниця), дві рРНК (28S і 5,8S) у великій </a:t>
            </a:r>
            <a:r>
              <a:rPr lang="uk-UA" sz="32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субодиниці</a:t>
            </a:r>
            <a:r>
              <a:rPr lang="uk-UA" sz="32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і більше 36 типів білків.</a:t>
            </a:r>
            <a:endParaRPr lang="ru-RU" sz="32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mti.edu.ru/sites/default/files/images/eucaryotic_ribosoma_fig1_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620688"/>
            <a:ext cx="5715000" cy="3705225"/>
          </a:xfrm>
          <a:prstGeom prst="rect">
            <a:avLst/>
          </a:prstGeom>
          <a:noFill/>
          <a:ln w="635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795897"/>
            <a:ext cx="9144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        Структура і принцип роботи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про-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і еукаріотичної рибосом подібні. Синтез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еукаріотичних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рРНК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(18S; 5,8S і 28S) здійснюється в ядерці.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ko.com.ua/img/ko/2009/26/037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60648"/>
            <a:ext cx="4431846" cy="4392488"/>
          </a:xfrm>
          <a:prstGeom prst="rect">
            <a:avLst/>
          </a:prstGeom>
          <a:noFill/>
          <a:ln w="635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14" y="450912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Рибосомні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РНК становлять близько 2/3 маси рибосоми і визначають її структуру та функції.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Рибосомні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білки, що розташовані на поверхні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рРНК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(і, відповідно, на поверхні рибосоми), стабілізують її просторову організацію.</a:t>
            </a:r>
            <a:endParaRPr lang="ru-RU" sz="28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http://a9.vietbao.vn/images/vn902/khoa-hoc/20884005_images1894699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60648"/>
            <a:ext cx="4419600" cy="4095750"/>
          </a:xfrm>
          <a:prstGeom prst="rect">
            <a:avLst/>
          </a:prstGeom>
          <a:noFill/>
          <a:ln w="63500">
            <a:solidFill>
              <a:srgbClr val="FFFF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1.  Транскрипція 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іРНК</a:t>
            </a:r>
          </a:p>
          <a:p>
            <a:endParaRPr lang="uk-UA" sz="4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 Трансляція 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іРНК: ініціація,</a:t>
            </a:r>
          </a:p>
          <a:p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елонгація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4800" b="1" dirty="0" err="1" smtClean="0">
                <a:latin typeface="Times New Roman" pitchFamily="18" charset="0"/>
                <a:cs typeface="Times New Roman" pitchFamily="18" charset="0"/>
              </a:rPr>
              <a:t>термінація</a:t>
            </a:r>
            <a:endParaRPr lang="uk-UA" sz="4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4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 Відмінності 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між іРНК, а</a:t>
            </a:r>
          </a:p>
          <a:p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 також 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процесів </a:t>
            </a:r>
            <a:r>
              <a:rPr lang="uk-UA" sz="4800" b="1" dirty="0" err="1" smtClean="0">
                <a:latin typeface="Times New Roman" pitchFamily="18" charset="0"/>
                <a:cs typeface="Times New Roman" pitchFamily="18" charset="0"/>
              </a:rPr>
              <a:t>транскрип-</a:t>
            </a:r>
            <a:endParaRPr lang="uk-UA" sz="4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4800" b="1" dirty="0" err="1" smtClean="0">
                <a:latin typeface="Times New Roman" pitchFamily="18" charset="0"/>
                <a:cs typeface="Times New Roman" pitchFamily="18" charset="0"/>
              </a:rPr>
              <a:t>ції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 і трансляції у </a:t>
            </a:r>
            <a:r>
              <a:rPr lang="uk-UA" sz="4800" b="1" dirty="0" err="1" smtClean="0">
                <a:latin typeface="Times New Roman" pitchFamily="18" charset="0"/>
                <a:cs typeface="Times New Roman" pitchFamily="18" charset="0"/>
              </a:rPr>
              <a:t>про-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 та</a:t>
            </a:r>
          </a:p>
          <a:p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еукаріот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441680"/>
            <a:ext cx="91440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000" b="1" i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uk-UA" sz="3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А-сайт</a:t>
            </a:r>
            <a:r>
              <a:rPr lang="uk-UA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uk-UA" sz="3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аміноацильний</a:t>
            </a:r>
            <a:r>
              <a:rPr lang="uk-UA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30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– у ньому знаходиться тРНК з амінокислотою; </a:t>
            </a:r>
            <a:r>
              <a:rPr lang="uk-UA" sz="3000" b="1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Р-сайт</a:t>
            </a:r>
            <a:r>
              <a:rPr lang="uk-UA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uk-UA" sz="3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пептидильний</a:t>
            </a:r>
            <a:r>
              <a:rPr lang="uk-UA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30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– тут із рибосомою взаємодіє </a:t>
            </a:r>
            <a:r>
              <a:rPr lang="uk-UA" sz="30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пептиди-тРНК</a:t>
            </a:r>
            <a:r>
              <a:rPr lang="uk-UA" sz="30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(тРНК, до якої приєднаний поліпептидний ланцюг, що синтезується); </a:t>
            </a:r>
            <a:r>
              <a:rPr lang="uk-UA" sz="3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Е-сайт</a:t>
            </a:r>
            <a:r>
              <a:rPr lang="uk-UA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(сайт виходу тРНК з рибосоми)</a:t>
            </a:r>
            <a:r>
              <a:rPr lang="uk-UA" sz="30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– куди потрапляє </a:t>
            </a:r>
            <a:r>
              <a:rPr lang="uk-UA" sz="30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деаміноацильована</a:t>
            </a:r>
            <a:r>
              <a:rPr lang="uk-UA" sz="30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тРНК перед її звільненням із рибосоми.</a:t>
            </a:r>
            <a:endParaRPr lang="ru-RU" sz="30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/>
          <a:srcRect l="8469" t="12900" r="62131" b="64279"/>
          <a:stretch>
            <a:fillRect/>
          </a:stretch>
        </p:blipFill>
        <p:spPr bwMode="auto">
          <a:xfrm>
            <a:off x="395536" y="234995"/>
            <a:ext cx="3181330" cy="3181330"/>
          </a:xfrm>
          <a:prstGeom prst="rect">
            <a:avLst/>
          </a:prstGeom>
          <a:noFill/>
          <a:ln w="635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851920" y="213088"/>
            <a:ext cx="529208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uk-UA" sz="30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Під </a:t>
            </a:r>
            <a:r>
              <a:rPr lang="uk-UA" sz="30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час роботи рибосоми її мала субодиниця взаємодіє з іРНК. Сумісно двома </a:t>
            </a:r>
            <a:r>
              <a:rPr lang="uk-UA" sz="3000" b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субодиницями</a:t>
            </a:r>
            <a:r>
              <a:rPr lang="uk-UA" sz="30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рибосоми </a:t>
            </a:r>
            <a:r>
              <a:rPr lang="uk-UA" sz="30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утворюються </a:t>
            </a:r>
            <a:r>
              <a:rPr lang="uk-UA" sz="30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сайти </a:t>
            </a:r>
            <a:r>
              <a:rPr lang="uk-UA" sz="30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зв’язу-вання</a:t>
            </a:r>
            <a:r>
              <a:rPr lang="uk-UA" sz="30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для трьох молекул тРНК: </a:t>
            </a:r>
            <a:endParaRPr lang="ru-RU" sz="3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Безперевний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процес біосинтезу білка поділяють на три етапи: </a:t>
            </a:r>
            <a:r>
              <a:rPr lang="uk-UA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ініціація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елонгація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uk-UA" sz="28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термінація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 l="12451" t="13672" r="4052" b="7226"/>
          <a:stretch>
            <a:fillRect/>
          </a:stretch>
        </p:blipFill>
        <p:spPr bwMode="auto">
          <a:xfrm>
            <a:off x="714348" y="1000108"/>
            <a:ext cx="7858180" cy="5583443"/>
          </a:xfrm>
          <a:prstGeom prst="rect">
            <a:avLst/>
          </a:prstGeom>
          <a:noFill/>
          <a:ln w="63500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786322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uk-UA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Ініціація.  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Рибосомою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впізнається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стартовий кодон, що задає початок і рамку зчитування інформації. На нього та в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Р-сайт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рибосоми одночасно завантажується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ініціаторна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аа-тРНК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 l="8056" t="24414" r="28955" b="10156"/>
          <a:stretch>
            <a:fillRect/>
          </a:stretch>
        </p:blipFill>
        <p:spPr bwMode="auto">
          <a:xfrm>
            <a:off x="214282" y="357166"/>
            <a:ext cx="5226703" cy="4071966"/>
          </a:xfrm>
          <a:prstGeom prst="rect">
            <a:avLst/>
          </a:prstGeom>
          <a:noFill/>
          <a:ln w="63500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500694" y="285728"/>
            <a:ext cx="364330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Зчитування інформації з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іРНК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здійснюється рибосомою в напрямку</a:t>
            </a:r>
          </a:p>
          <a:p>
            <a:pPr algn="ctr"/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від 5´- до 3´-кінця, а поліпептидний</a:t>
            </a:r>
          </a:p>
          <a:p>
            <a:pPr algn="ctr"/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ланцюг синтезується від N- до С-кінця. </a:t>
            </a:r>
            <a:endParaRPr lang="ru-RU" sz="2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2" cstate="print"/>
          <a:srcRect r="73430" b="18258"/>
          <a:stretch/>
        </p:blipFill>
        <p:spPr bwMode="auto">
          <a:xfrm>
            <a:off x="323528" y="548680"/>
            <a:ext cx="2880320" cy="4482447"/>
          </a:xfrm>
          <a:prstGeom prst="rect">
            <a:avLst/>
          </a:prstGeom>
          <a:noFill/>
          <a:ln w="635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5517232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uk-UA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Отже, першою амінокислотою завжди виступає </a:t>
            </a:r>
            <a:r>
              <a:rPr lang="uk-UA" sz="24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метионін</a:t>
            </a:r>
            <a:r>
              <a:rPr lang="uk-UA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(як правило, відщеплюється </a:t>
            </a:r>
            <a:r>
              <a:rPr lang="uk-UA" sz="24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посттрансляційно</a:t>
            </a:r>
            <a:r>
              <a:rPr lang="uk-UA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24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47864" y="1124744"/>
            <a:ext cx="56521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    Стартовим </a:t>
            </a:r>
            <a:r>
              <a:rPr lang="uk-UA"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кодоном є здебільшого </a:t>
            </a:r>
            <a:r>
              <a:rPr lang="uk-UA" sz="2400" b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метіоніновий</a:t>
            </a:r>
            <a:r>
              <a:rPr lang="uk-UA"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кодон АУГ, відповідно, </a:t>
            </a:r>
            <a:r>
              <a:rPr lang="uk-UA" sz="2400" b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ініціаторною</a:t>
            </a:r>
            <a:r>
              <a:rPr lang="uk-UA"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є завжди </a:t>
            </a:r>
            <a:r>
              <a:rPr lang="uk-UA" sz="2400" b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метионінова</a:t>
            </a:r>
            <a:r>
              <a:rPr lang="uk-UA"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тРНК (за своєю структурою вона відрізняється від звичайної </a:t>
            </a:r>
            <a:r>
              <a:rPr lang="uk-UA" sz="2400" b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метионінової</a:t>
            </a:r>
            <a:r>
              <a:rPr lang="uk-UA"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тРНК, яка </a:t>
            </a:r>
            <a:r>
              <a:rPr lang="uk-UA" sz="24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використо-вується</a:t>
            </a:r>
            <a:r>
              <a:rPr lang="uk-UA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для включення </a:t>
            </a:r>
            <a:r>
              <a:rPr lang="uk-UA" sz="2400" b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метионіну</a:t>
            </a:r>
            <a:r>
              <a:rPr lang="uk-UA"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усередині білкового ланцюга).</a:t>
            </a:r>
            <a:endParaRPr lang="ru-RU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Елонгація. </a:t>
            </a:r>
            <a:r>
              <a:rPr lang="uk-UA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Робота рибосоми під час елонгації трансляції полягає в послідовному зчитуванні інформації з </a:t>
            </a:r>
            <a:r>
              <a:rPr lang="uk-UA" sz="24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іРНК</a:t>
            </a:r>
            <a:r>
              <a:rPr lang="uk-UA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(рибосома рухається вздовж </a:t>
            </a:r>
            <a:r>
              <a:rPr lang="uk-UA" sz="24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іРНК</a:t>
            </a:r>
            <a:r>
              <a:rPr lang="uk-UA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з кроком 1 кодон) і відповідному приєднанні амінокислот до поліпептидного ланцюга. Кожен такий крок складається з трьох операцій, що циклічно повторюються (</a:t>
            </a:r>
            <a:r>
              <a:rPr lang="uk-UA" sz="2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елонгаційний</a:t>
            </a:r>
            <a:r>
              <a:rPr lang="uk-UA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цикл</a:t>
            </a:r>
            <a:r>
              <a:rPr lang="uk-UA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). </a:t>
            </a:r>
            <a:endParaRPr lang="ru-RU" sz="24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/>
          <a:srcRect b="43750"/>
          <a:stretch>
            <a:fillRect/>
          </a:stretch>
        </p:blipFill>
        <p:spPr bwMode="auto">
          <a:xfrm>
            <a:off x="255482" y="2714620"/>
            <a:ext cx="8674236" cy="3500462"/>
          </a:xfrm>
          <a:prstGeom prst="rect">
            <a:avLst/>
          </a:prstGeom>
          <a:noFill/>
          <a:ln w="63500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428604"/>
            <a:ext cx="4572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28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Термінація</a:t>
            </a:r>
            <a:r>
              <a:rPr lang="uk-UA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Коли після чергового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елонгаційного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циклу (який стане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остан-нім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) в А-сайті опиняється один із трьох стоп-кодонів, він розпізнається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фактора-ми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термінації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трансляції – жодна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тРНК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не містить відповідних антикодонів.</a:t>
            </a:r>
          </a:p>
          <a:p>
            <a:pPr algn="just"/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    Фактори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термінації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забезпечують звільнення синтезованого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аміно-кислотного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ланцюга та дисоціацію рибосоми.</a:t>
            </a:r>
            <a:endParaRPr lang="ru-RU" sz="28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 l="32959" t="12695" r="15039" b="9179"/>
          <a:stretch>
            <a:fillRect/>
          </a:stretch>
        </p:blipFill>
        <p:spPr bwMode="auto">
          <a:xfrm>
            <a:off x="142844" y="571480"/>
            <a:ext cx="4357718" cy="5715040"/>
          </a:xfrm>
          <a:prstGeom prst="rect">
            <a:avLst/>
          </a:prstGeom>
          <a:noFill/>
          <a:ln w="63500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88640"/>
            <a:ext cx="6821147" cy="5286389"/>
          </a:xfrm>
          <a:prstGeom prst="rect">
            <a:avLst/>
          </a:prstGeom>
          <a:noFill/>
          <a:ln w="63500">
            <a:solidFill>
              <a:srgbClr val="FFFFFF"/>
            </a:solidFill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5658846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Мікрофотографія  </a:t>
            </a:r>
            <a:r>
              <a:rPr lang="uk-UA" sz="24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полісомного</a:t>
            </a:r>
            <a:r>
              <a:rPr lang="uk-UA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комплексу: трансляція однієї іРНК (зображена червоним кольором) багатьма рибосомами (зображені блакитним кольором).</a:t>
            </a:r>
            <a:endParaRPr lang="ru-RU" sz="24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0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000240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 Відмінності 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між іРНК, а</a:t>
            </a:r>
          </a:p>
          <a:p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також 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процесів </a:t>
            </a:r>
            <a:r>
              <a:rPr lang="uk-UA" sz="4800" b="1" dirty="0" err="1" smtClean="0">
                <a:latin typeface="Times New Roman" pitchFamily="18" charset="0"/>
                <a:cs typeface="Times New Roman" pitchFamily="18" charset="0"/>
              </a:rPr>
              <a:t>транскрип-</a:t>
            </a:r>
            <a:endParaRPr lang="uk-UA" sz="4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sz="4800" b="1" dirty="0" err="1" smtClean="0">
                <a:latin typeface="Times New Roman" pitchFamily="18" charset="0"/>
                <a:cs typeface="Times New Roman" pitchFamily="18" charset="0"/>
              </a:rPr>
              <a:t>ції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і трансляції у </a:t>
            </a:r>
            <a:r>
              <a:rPr lang="uk-UA" sz="4800" b="1" dirty="0" err="1" smtClean="0">
                <a:latin typeface="Times New Roman" pitchFamily="18" charset="0"/>
                <a:cs typeface="Times New Roman" pitchFamily="18" charset="0"/>
              </a:rPr>
              <a:t>про-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 та</a:t>
            </a:r>
          </a:p>
          <a:p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еукаріот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3318570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Суттєвою особливістю </a:t>
            </a:r>
            <a:r>
              <a:rPr kumimoji="0" lang="uk-UA" sz="28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прокаріотичної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системи транскрипції/трансляції є те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BookmanOldStyle+1" charset="-128"/>
                <a:cs typeface="Times New Roman" pitchFamily="18" charset="0"/>
              </a:rPr>
              <a:t>, 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 молекула </a:t>
            </a:r>
            <a:r>
              <a:rPr kumimoji="0" lang="uk-UA" sz="28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іРНК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зв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BookmanOldStyle+1" charset="-128"/>
                <a:cs typeface="Times New Roman" pitchFamily="18" charset="0"/>
              </a:rPr>
              <a:t>’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язується з рибосомами безпосередньо під час транскрипції –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BookmanOldStyle+1" charset="-128"/>
                <a:cs typeface="Times New Roman" pitchFamily="18" charset="0"/>
              </a:rPr>
              <a:t> </a:t>
            </a:r>
            <a:r>
              <a:rPr kumimoji="0" lang="uk-UA" sz="28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прокаріотична</a:t>
            </a:r>
            <a:r>
              <a:rPr kumimoji="0" lang="uk-UA" sz="28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транскрипція і білковий синтез (трансляція) є єдиним процесом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BookmanOldStyle+1" charset="-128"/>
                <a:cs typeface="Times New Roman" pitchFamily="18" charset="0"/>
              </a:rPr>
              <a:t>. </a:t>
            </a:r>
            <a:r>
              <a:rPr kumimoji="0" lang="uk-UA" sz="28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BookmanOldStyle+1" charset="-128"/>
                <a:cs typeface="Times New Roman" pitchFamily="18" charset="0"/>
              </a:rPr>
              <a:t>Прокаріотична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BookmanOldStyle+1" charset="-128"/>
                <a:cs typeface="Times New Roman" pitchFamily="18" charset="0"/>
              </a:rPr>
              <a:t> </a:t>
            </a:r>
            <a:r>
              <a:rPr kumimoji="0" lang="uk-UA" sz="28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BookmanOldStyle+1" charset="-128"/>
                <a:cs typeface="Times New Roman" pitchFamily="18" charset="0"/>
              </a:rPr>
              <a:t>іРНК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BookmanOldStyle+1" charset="-128"/>
                <a:cs typeface="Times New Roman" pitchFamily="18" charset="0"/>
              </a:rPr>
              <a:t> є </a:t>
            </a:r>
            <a:r>
              <a:rPr kumimoji="0" lang="uk-UA" sz="28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BookmanOldStyle+1" charset="-128"/>
                <a:cs typeface="Times New Roman" pitchFamily="18" charset="0"/>
              </a:rPr>
              <a:t>поліцистронною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BookmanOldStyle+1" charset="-128"/>
                <a:cs typeface="Times New Roman" pitchFamily="18" charset="0"/>
              </a:rPr>
              <a:t> – містить інформацію про синтез кількох білків. Вона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має кілька послідовних рамок зчитування та кілька стартових кодонів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BookmanOldStyle+1" charset="-128"/>
                <a:cs typeface="Times New Roman" pitchFamily="18" charset="0"/>
              </a:rPr>
              <a:t>. </a:t>
            </a:r>
            <a:endParaRPr kumimoji="0" lang="uk-UA" sz="28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 l="762" b="51278"/>
          <a:stretch>
            <a:fillRect/>
          </a:stretch>
        </p:blipFill>
        <p:spPr bwMode="auto">
          <a:xfrm>
            <a:off x="142845" y="571480"/>
            <a:ext cx="8786873" cy="2784471"/>
          </a:xfrm>
          <a:prstGeom prst="rect">
            <a:avLst/>
          </a:prstGeom>
          <a:noFill/>
          <a:ln w="63500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694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</a:pPr>
            <a:r>
              <a:rPr lang="uk-UA" sz="33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Специфічне розміщення стартового кодона в </a:t>
            </a:r>
            <a:r>
              <a:rPr lang="uk-UA" sz="33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</a:t>
            </a:r>
            <a:r>
              <a:rPr lang="uk-UA" sz="3300" b="1" dirty="0" err="1" smtClean="0">
                <a:latin typeface="Times New Roman" pitchFamily="18" charset="0"/>
                <a:ea typeface="BookmanOldStyle+1" charset="-128"/>
                <a:cs typeface="Times New Roman" pitchFamily="18" charset="0"/>
              </a:rPr>
              <a:t>-</a:t>
            </a:r>
            <a:r>
              <a:rPr lang="uk-UA" sz="33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сайті</a:t>
            </a:r>
            <a:r>
              <a:rPr lang="uk-UA" sz="33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рибосоми при ініціації трансляції у прокаріотів забезпечується комплементарним упізнаванням між ділянкою </a:t>
            </a:r>
            <a:r>
              <a:rPr lang="uk-UA" sz="3300" b="1" dirty="0" smtClean="0">
                <a:latin typeface="Times New Roman" pitchFamily="18" charset="0"/>
                <a:ea typeface="BookmanOldStyle+1" charset="-128"/>
                <a:cs typeface="Times New Roman" pitchFamily="18" charset="0"/>
              </a:rPr>
              <a:t>16S</a:t>
            </a:r>
            <a:r>
              <a:rPr lang="uk-UA" sz="33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uk-UA" sz="33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рРНК</a:t>
            </a:r>
            <a:r>
              <a:rPr lang="uk-UA" sz="3300" b="1" dirty="0" smtClean="0">
                <a:latin typeface="Times New Roman" pitchFamily="18" charset="0"/>
                <a:ea typeface="BookmanOldStyle+1" charset="-128"/>
                <a:cs typeface="Times New Roman" pitchFamily="18" charset="0"/>
              </a:rPr>
              <a:t> </a:t>
            </a:r>
            <a:r>
              <a:rPr lang="uk-UA" sz="33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 консервативною </a:t>
            </a:r>
            <a:r>
              <a:rPr lang="uk-UA" sz="3300" b="1" i="1" dirty="0" smtClean="0">
                <a:solidFill>
                  <a:srgbClr val="0000CC"/>
                </a:solidFill>
                <a:latin typeface="Times New Roman" pitchFamily="18" charset="0"/>
                <a:ea typeface="BookmanOldStyle,Italic" charset="-128"/>
                <a:cs typeface="Times New Roman" pitchFamily="18" charset="0"/>
              </a:rPr>
              <a:t>послідовністю </a:t>
            </a:r>
            <a:r>
              <a:rPr lang="uk-UA" sz="3300" b="1" i="1" dirty="0" err="1" smtClean="0">
                <a:solidFill>
                  <a:srgbClr val="0000CC"/>
                </a:solidFill>
                <a:latin typeface="Times New Roman" pitchFamily="18" charset="0"/>
                <a:ea typeface="BookmanOldStyle,Italic" charset="-128"/>
                <a:cs typeface="Times New Roman" pitchFamily="18" charset="0"/>
              </a:rPr>
              <a:t>Шайна-Дальгарно</a:t>
            </a:r>
            <a:r>
              <a:rPr lang="uk-UA" sz="3300" b="1" dirty="0" smtClean="0">
                <a:latin typeface="Times New Roman" pitchFamily="18" charset="0"/>
                <a:ea typeface="BookmanOldStyle+1" charset="-128"/>
                <a:cs typeface="Times New Roman" pitchFamily="18" charset="0"/>
              </a:rPr>
              <a:t>, </a:t>
            </a:r>
            <a:r>
              <a:rPr lang="uk-UA" sz="33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розміщеною в </a:t>
            </a:r>
            <a:r>
              <a:rPr lang="uk-UA" sz="33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іРНК</a:t>
            </a:r>
            <a:r>
              <a:rPr lang="uk-UA" sz="33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 </a:t>
            </a:r>
            <a:r>
              <a:rPr lang="uk-UA" sz="3300" b="1" dirty="0" smtClean="0">
                <a:latin typeface="Times New Roman" pitchFamily="18" charset="0"/>
                <a:ea typeface="BookmanOldStyle+1" charset="-128"/>
                <a:cs typeface="Times New Roman" pitchFamily="18" charset="0"/>
              </a:rPr>
              <a:t>5 – 9 </a:t>
            </a:r>
            <a:r>
              <a:rPr lang="uk-UA" sz="33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нуклеотидів від стартового кодона в напрямку до </a:t>
            </a:r>
            <a:r>
              <a:rPr lang="uk-UA" sz="3300" b="1" dirty="0" smtClean="0">
                <a:latin typeface="Times New Roman" pitchFamily="18" charset="0"/>
                <a:ea typeface="BookmanOldStyle+1" charset="-128"/>
                <a:cs typeface="Times New Roman" pitchFamily="18" charset="0"/>
              </a:rPr>
              <a:t>5´-</a:t>
            </a:r>
            <a:r>
              <a:rPr lang="uk-UA" sz="33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кінця</a:t>
            </a:r>
            <a:r>
              <a:rPr lang="uk-UA" sz="3300" b="1" dirty="0" smtClean="0">
                <a:latin typeface="Times New Roman" pitchFamily="18" charset="0"/>
                <a:ea typeface="BookmanOldStyle+1" charset="-128"/>
                <a:cs typeface="Times New Roman" pitchFamily="18" charset="0"/>
              </a:rPr>
              <a:t>. </a:t>
            </a:r>
            <a:r>
              <a:rPr lang="uk-UA" sz="33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Саме наявність цієї послідовності й робить кодон АУГ</a:t>
            </a:r>
            <a:r>
              <a:rPr lang="uk-UA" sz="3300" b="1" dirty="0" smtClean="0">
                <a:latin typeface="Times New Roman" pitchFamily="18" charset="0"/>
                <a:ea typeface="BookmanOldStyle+1" charset="-128"/>
                <a:cs typeface="Times New Roman" pitchFamily="18" charset="0"/>
              </a:rPr>
              <a:t> </a:t>
            </a:r>
            <a:r>
              <a:rPr lang="uk-UA" sz="33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стартовим</a:t>
            </a:r>
            <a:r>
              <a:rPr lang="uk-UA" sz="3300" b="1" dirty="0" smtClean="0">
                <a:latin typeface="Times New Roman" pitchFamily="18" charset="0"/>
                <a:ea typeface="BookmanOldStyle+1" charset="-128"/>
                <a:cs typeface="Times New Roman" pitchFamily="18" charset="0"/>
              </a:rPr>
              <a:t>, </a:t>
            </a:r>
            <a:r>
              <a:rPr lang="uk-UA" sz="33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відрізняючи його від звичайного </a:t>
            </a:r>
            <a:r>
              <a:rPr lang="uk-UA" sz="33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метионінового</a:t>
            </a:r>
            <a:r>
              <a:rPr lang="uk-UA" sz="33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кодона</a:t>
            </a:r>
            <a:r>
              <a:rPr lang="uk-UA" sz="3300" b="1" dirty="0" smtClean="0">
                <a:latin typeface="Times New Roman" pitchFamily="18" charset="0"/>
                <a:ea typeface="BookmanOldStyle+1" charset="-128"/>
                <a:cs typeface="Times New Roman" pitchFamily="18" charset="0"/>
              </a:rPr>
              <a:t>.</a:t>
            </a:r>
          </a:p>
          <a:p>
            <a:pPr algn="just"/>
            <a:r>
              <a:rPr lang="uk-UA" sz="3300" b="1" dirty="0" smtClean="0">
                <a:latin typeface="Times New Roman" pitchFamily="18" charset="0"/>
                <a:ea typeface="BookmanOldStyle+1" charset="-128"/>
                <a:cs typeface="Times New Roman" pitchFamily="18" charset="0"/>
              </a:rPr>
              <a:t>         </a:t>
            </a:r>
            <a:r>
              <a:rPr lang="uk-UA" sz="33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Якщо рибосоми з тих чи інших причин не зв</a:t>
            </a:r>
            <a:r>
              <a:rPr lang="uk-UA" sz="3300" b="1" dirty="0" smtClean="0">
                <a:latin typeface="Times New Roman" pitchFamily="18" charset="0"/>
                <a:ea typeface="BookmanOldStyle+1" charset="-128"/>
                <a:cs typeface="Times New Roman" pitchFamily="18" charset="0"/>
              </a:rPr>
              <a:t>’</a:t>
            </a:r>
            <a:r>
              <a:rPr lang="uk-UA" sz="33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язуються з </a:t>
            </a:r>
            <a:r>
              <a:rPr lang="uk-UA" sz="33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іРНК</a:t>
            </a:r>
            <a:r>
              <a:rPr lang="uk-UA" sz="3300" b="1" dirty="0" smtClean="0">
                <a:latin typeface="Times New Roman" pitchFamily="18" charset="0"/>
                <a:ea typeface="BookmanOldStyle+1" charset="-128"/>
                <a:cs typeface="Times New Roman" pitchFamily="18" charset="0"/>
              </a:rPr>
              <a:t>, </a:t>
            </a:r>
            <a:r>
              <a:rPr lang="uk-UA" sz="33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транскрипт</a:t>
            </a:r>
            <a:r>
              <a:rPr lang="uk-UA" sz="33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швидко деградує під дією </a:t>
            </a:r>
            <a:r>
              <a:rPr lang="uk-UA" sz="33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нуклеаз</a:t>
            </a:r>
            <a:r>
              <a:rPr lang="uk-UA" sz="3300" b="1" dirty="0" smtClean="0">
                <a:latin typeface="Times New Roman" pitchFamily="18" charset="0"/>
                <a:ea typeface="BookmanOldStyle+1" charset="-128"/>
                <a:cs typeface="Times New Roman" pitchFamily="18" charset="0"/>
              </a:rPr>
              <a:t>.</a:t>
            </a:r>
            <a:endParaRPr lang="ru-RU" sz="3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643182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Транскрипція </a:t>
            </a:r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іРНК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http://upload.wikimedia.org/wikipedia/ru/thumb/9/99/RealisationOfGenesInProEucaryotes.jpg/500px-RealisationOfGenesInProEucaryotes.jpg"/>
          <p:cNvPicPr>
            <a:picLocks noChangeAspect="1" noChangeArrowheads="1"/>
          </p:cNvPicPr>
          <p:nvPr/>
        </p:nvPicPr>
        <p:blipFill>
          <a:blip r:embed="rId2" r:link="rId3"/>
          <a:srcRect l="48076" t="4437"/>
          <a:stretch>
            <a:fillRect/>
          </a:stretch>
        </p:blipFill>
        <p:spPr bwMode="auto">
          <a:xfrm>
            <a:off x="99982" y="404664"/>
            <a:ext cx="4183986" cy="5400675"/>
          </a:xfrm>
          <a:prstGeom prst="rect">
            <a:avLst/>
          </a:prstGeom>
          <a:noFill/>
          <a:ln w="635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499992" y="0"/>
            <a:ext cx="4608512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uk-UA" sz="30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На відміну від прокаріотів,  </a:t>
            </a:r>
            <a:r>
              <a:rPr lang="uk-UA" sz="30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еукаріотич-на</a:t>
            </a:r>
            <a:r>
              <a:rPr lang="uk-UA" sz="30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іРНК синтезується під час транскрипції у клітинному ядрі, звідки транспортується до цитоплазми. Отже, </a:t>
            </a:r>
            <a:r>
              <a:rPr lang="uk-UA" sz="3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білковий синтез (</a:t>
            </a:r>
            <a:r>
              <a:rPr lang="uk-UA" sz="3000" b="1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транс-ляція</a:t>
            </a:r>
            <a:r>
              <a:rPr lang="uk-UA" sz="3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), який відбувається в цитоплазмі, та </a:t>
            </a:r>
            <a:r>
              <a:rPr lang="uk-UA" sz="3000" b="1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транс-крипція</a:t>
            </a:r>
            <a:r>
              <a:rPr lang="uk-UA" sz="3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є окремими, розділеними у просторі й часі, етапами експресії гена</a:t>
            </a:r>
            <a:r>
              <a:rPr lang="uk-UA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      Інша принципова відмінність полягає в мозаїчності будови </a:t>
            </a:r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еукаріотичного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гену: наявність </a:t>
            </a:r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кодуючих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ділянок – </a:t>
            </a:r>
            <a:r>
              <a:rPr lang="uk-UA" sz="36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екзонів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некодуючих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36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інтронів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     Під час транскрипції спочатку синтезується </a:t>
            </a:r>
            <a:r>
              <a:rPr lang="uk-UA" sz="36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пре-іРНК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. Перетворення </a:t>
            </a:r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пре-іРНК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у функціональну </a:t>
            </a:r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іРНК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називають </a:t>
            </a:r>
            <a:r>
              <a:rPr lang="uk-UA" sz="36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процесингом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. Усі операції </a:t>
            </a:r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процесингу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відбуваються під час транскрипції на </a:t>
            </a:r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РНК-полімеразному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комплексі, тобто </a:t>
            </a:r>
            <a:r>
              <a:rPr lang="uk-UA" sz="3600" b="1" i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процесинг</a:t>
            </a:r>
            <a:r>
              <a:rPr lang="uk-UA" sz="36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i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еукаріотичної</a:t>
            </a:r>
            <a:r>
              <a:rPr lang="uk-UA" sz="36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i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іРНК</a:t>
            </a:r>
            <a:r>
              <a:rPr lang="uk-UA" sz="36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є невід’ємною частиною транскрипції</a:t>
            </a:r>
            <a:r>
              <a:rPr lang="uk-UA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49457"/>
            <a:ext cx="9144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     Після синтезу перших 20 – 30 нуклеотидів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пре-іРНК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відбувається модифікація її 5´-кінцевого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нуклеотиду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з утворенням </a:t>
            </a:r>
            <a:r>
              <a:rPr lang="uk-UA" sz="28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кепу</a:t>
            </a:r>
            <a:r>
              <a:rPr lang="uk-UA" sz="28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(від англ. </a:t>
            </a:r>
            <a:r>
              <a:rPr lang="uk-UA" sz="2800" b="1" i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cap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– шапка). </a:t>
            </a:r>
            <a:r>
              <a:rPr lang="uk-UA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Функціональне значення </a:t>
            </a:r>
            <a:r>
              <a:rPr lang="uk-UA" sz="28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кепу</a:t>
            </a:r>
            <a:r>
              <a:rPr lang="uk-UA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стимулює інші реакції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процесингу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, захищає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іРНК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від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нуклеазної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деградації, приймає участь у транспорті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іРНК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з ядра до цитоплазми, бере участь у ініціації трансляції.</a:t>
            </a:r>
            <a:endParaRPr lang="ru-RU" sz="28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www.studmed.ru/docs/static/7/a/8/4/e/7a84e39976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5267325" cy="3238501"/>
          </a:xfrm>
          <a:prstGeom prst="rect">
            <a:avLst/>
          </a:prstGeom>
          <a:noFill/>
          <a:ln w="635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652121" y="260648"/>
            <a:ext cx="3514568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3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Кепування</a:t>
            </a:r>
            <a:r>
              <a:rPr lang="uk-UA" sz="23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– це </a:t>
            </a:r>
            <a:r>
              <a:rPr lang="uk-UA" sz="23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приєд-нання</a:t>
            </a:r>
            <a:r>
              <a:rPr lang="uk-UA" sz="23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3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до 5'-кінця </a:t>
            </a:r>
            <a:r>
              <a:rPr lang="uk-UA" sz="23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транс-крипту РНК 7-метил-гуанозину </a:t>
            </a:r>
            <a:r>
              <a:rPr lang="uk-UA" sz="23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через </a:t>
            </a:r>
            <a:r>
              <a:rPr lang="uk-UA" sz="23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незви-чайний</a:t>
            </a:r>
            <a:r>
              <a:rPr lang="uk-UA" sz="23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3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для РНК </a:t>
            </a:r>
            <a:r>
              <a:rPr lang="uk-UA" sz="23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5´,5´-</a:t>
            </a:r>
            <a:r>
              <a:rPr lang="uk-UA" sz="23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трифосфатних місток, а також </a:t>
            </a:r>
            <a:r>
              <a:rPr lang="uk-UA" sz="2300" b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метилювання</a:t>
            </a:r>
            <a:r>
              <a:rPr lang="uk-UA" sz="23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залишків рибози двох перших нуклеотидів.</a:t>
            </a:r>
            <a:endParaRPr lang="ru-RU" sz="23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3564791"/>
            <a:ext cx="914400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Далі під час елонгації транскрипції</a:t>
            </a:r>
            <a:r>
              <a:rPr kumimoji="0" lang="uk-UA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ookmanOldStyle+1"/>
                <a:cs typeface="Times New Roman" pitchFamily="18" charset="0"/>
              </a:rPr>
              <a:t>, </a:t>
            </a:r>
            <a:r>
              <a:rPr kumimoji="0" lang="uk-UA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після синтезу чергового </a:t>
            </a:r>
            <a:r>
              <a:rPr kumimoji="0" lang="uk-UA" sz="2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інтрону</a:t>
            </a:r>
            <a:r>
              <a:rPr kumimoji="0" lang="uk-UA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ookmanOldStyle+1"/>
                <a:cs typeface="Times New Roman" pitchFamily="18" charset="0"/>
              </a:rPr>
              <a:t>, </a:t>
            </a:r>
            <a:r>
              <a:rPr kumimoji="0" lang="uk-UA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відбувається збирання </a:t>
            </a:r>
            <a:r>
              <a:rPr kumimoji="0" lang="uk-UA" sz="2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мультимолекулярної</a:t>
            </a:r>
            <a:r>
              <a:rPr kumimoji="0" lang="uk-UA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структури</a:t>
            </a:r>
            <a:r>
              <a:rPr kumimoji="0" lang="uk-UA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ookmanOldStyle+1"/>
                <a:cs typeface="Times New Roman" pitchFamily="18" charset="0"/>
              </a:rPr>
              <a:t>, </a:t>
            </a:r>
            <a:r>
              <a:rPr kumimoji="0" lang="uk-UA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яка називається </a:t>
            </a:r>
            <a:r>
              <a:rPr kumimoji="0" lang="uk-UA" sz="2600" b="1" u="none" strike="noStrike" cap="none" normalizeH="0" baseline="0" dirty="0" err="1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BookmanOldStyle,Italic"/>
                <a:cs typeface="Times New Roman" pitchFamily="18" charset="0"/>
              </a:rPr>
              <a:t>сплайсосомою</a:t>
            </a:r>
            <a:r>
              <a:rPr kumimoji="0" lang="uk-UA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ookmanOldStyle+1"/>
                <a:cs typeface="Times New Roman" pitchFamily="18" charset="0"/>
              </a:rPr>
              <a:t>. </a:t>
            </a:r>
            <a:r>
              <a:rPr kumimoji="0" lang="uk-UA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Призначення </a:t>
            </a:r>
            <a:r>
              <a:rPr kumimoji="0" lang="uk-UA" sz="2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сплайсосоми</a:t>
            </a:r>
            <a:r>
              <a:rPr kumimoji="0" lang="uk-UA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полягає у здійсненні </a:t>
            </a:r>
            <a:r>
              <a:rPr kumimoji="0" lang="uk-UA" sz="2600" b="1" u="none" strike="noStrike" cap="none" normalizeH="0" baseline="0" dirty="0" err="1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сплайсингу</a:t>
            </a:r>
            <a:r>
              <a:rPr kumimoji="0" lang="uk-UA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вирізання </a:t>
            </a:r>
            <a:r>
              <a:rPr kumimoji="0" lang="uk-UA" sz="2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інтронів</a:t>
            </a:r>
            <a:r>
              <a:rPr kumimoji="0" lang="uk-UA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і зшивання </a:t>
            </a:r>
            <a:r>
              <a:rPr kumimoji="0" lang="uk-UA" sz="2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екзонів</a:t>
            </a:r>
            <a:r>
              <a:rPr kumimoji="0" lang="uk-UA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ookmanOldStyle+1"/>
                <a:cs typeface="Times New Roman" pitchFamily="18" charset="0"/>
              </a:rPr>
              <a:t>, </a:t>
            </a:r>
            <a:r>
              <a:rPr kumimoji="0" lang="uk-UA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результаті чого </a:t>
            </a:r>
            <a:r>
              <a:rPr kumimoji="0" lang="uk-UA" sz="2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іРНК</a:t>
            </a:r>
            <a:r>
              <a:rPr kumimoji="0" lang="uk-UA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стає копією лише </a:t>
            </a:r>
            <a:r>
              <a:rPr kumimoji="0" lang="uk-UA" sz="2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кодуючої</a:t>
            </a:r>
            <a:r>
              <a:rPr kumimoji="0" lang="uk-UA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частини гену або її фрагментів</a:t>
            </a:r>
            <a:r>
              <a:rPr kumimoji="0" lang="uk-UA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ookmanOldStyle+1"/>
                <a:cs typeface="Times New Roman" pitchFamily="18" charset="0"/>
              </a:rPr>
              <a:t>: </a:t>
            </a:r>
            <a:r>
              <a:rPr kumimoji="0" lang="uk-UA" sz="2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сплайсинг</a:t>
            </a:r>
            <a:r>
              <a:rPr kumimoji="0" lang="uk-UA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часто може здійснюватися кількома альтернативними шляхами.</a:t>
            </a:r>
            <a:endParaRPr kumimoji="0" lang="uk-UA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314" name="Picture 2" descr="http://www.vechnayamolodost.ru/img/%211-03/splicing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2" t="1807" r="1326" b="18193"/>
          <a:stretch/>
        </p:blipFill>
        <p:spPr bwMode="auto">
          <a:xfrm>
            <a:off x="1900312" y="116632"/>
            <a:ext cx="5343376" cy="3295615"/>
          </a:xfrm>
          <a:prstGeom prst="rect">
            <a:avLst/>
          </a:prstGeom>
          <a:noFill/>
          <a:ln w="635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/>
          <a:srcRect t="1222" b="7528"/>
          <a:stretch>
            <a:fillRect/>
          </a:stretch>
        </p:blipFill>
        <p:spPr bwMode="auto">
          <a:xfrm>
            <a:off x="214282" y="785794"/>
            <a:ext cx="8667750" cy="5214974"/>
          </a:xfrm>
          <a:prstGeom prst="rect">
            <a:avLst/>
          </a:prstGeom>
          <a:noFill/>
          <a:ln w="63500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919008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Останнім етапом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процесингу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uk-UA" sz="2800" b="1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поліаденілування</a:t>
            </a:r>
            <a:r>
              <a:rPr lang="uk-UA" sz="28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3´-кінця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іРНК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– приєднання до 3´-кінцевого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нуклеотиду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іРНК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poly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A-послідовності (100 – 200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аденінових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нуклеотидів).</a:t>
            </a:r>
            <a:endParaRPr lang="ru-RU" sz="28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/>
          <a:srcRect b="11278"/>
          <a:stretch>
            <a:fillRect/>
          </a:stretch>
        </p:blipFill>
        <p:spPr bwMode="auto">
          <a:xfrm>
            <a:off x="428596" y="285728"/>
            <a:ext cx="8388377" cy="4710362"/>
          </a:xfrm>
          <a:prstGeom prst="rect">
            <a:avLst/>
          </a:prstGeom>
          <a:noFill/>
          <a:ln w="63500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8572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Узагальнена схема будови зрілої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еукаріотичної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іРНК</a:t>
            </a:r>
            <a:endParaRPr lang="ru-RU" sz="28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 l="5859" t="40039" r="3320" b="38476"/>
          <a:stretch>
            <a:fillRect/>
          </a:stretch>
        </p:blipFill>
        <p:spPr bwMode="auto">
          <a:xfrm>
            <a:off x="285720" y="1142984"/>
            <a:ext cx="8643998" cy="1951871"/>
          </a:xfrm>
          <a:prstGeom prst="rect">
            <a:avLst/>
          </a:prstGeom>
          <a:noFill/>
          <a:ln w="63500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0" y="3357562"/>
            <a:ext cx="91440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6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uk-UA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Між </a:t>
            </a:r>
            <a:r>
              <a:rPr lang="uk-UA" sz="26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кепом</a:t>
            </a:r>
            <a:r>
              <a:rPr lang="uk-UA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і початком </a:t>
            </a:r>
            <a:r>
              <a:rPr lang="uk-UA" sz="26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кодуючої</a:t>
            </a:r>
            <a:r>
              <a:rPr lang="uk-UA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ділянки (стартовим кодоном) розташована 5´-кінцева зона, яка не транслюється (5´UTR – </a:t>
            </a:r>
            <a:r>
              <a:rPr lang="uk-UA" sz="26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untranslated</a:t>
            </a:r>
            <a:r>
              <a:rPr lang="uk-UA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6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region</a:t>
            </a:r>
            <a:r>
              <a:rPr lang="uk-UA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). За </a:t>
            </a:r>
            <a:r>
              <a:rPr lang="uk-UA" sz="26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кодуючою</a:t>
            </a:r>
            <a:r>
              <a:rPr lang="uk-UA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ділянкою, яка закінчується одним із стоп-кодонів, і перед </a:t>
            </a:r>
            <a:r>
              <a:rPr lang="uk-UA" sz="26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poly</a:t>
            </a:r>
            <a:r>
              <a:rPr lang="uk-UA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A-послідовністю міститься 3´-кінцева зона, що не піддається трансляції. Обидві ці зони містять важливі </a:t>
            </a:r>
            <a:r>
              <a:rPr lang="uk-UA" sz="26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нуклеотидні</a:t>
            </a:r>
            <a:r>
              <a:rPr lang="uk-UA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послідовності, які використовуються для регуляції білкового синтезу. </a:t>
            </a:r>
            <a:endParaRPr lang="ru-RU" sz="26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14290"/>
            <a:ext cx="9144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Еукаріотична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іРНК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32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моноцистронна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(містить інформацію про амінокислотну послідовність однієї білкової молекули). Кожна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еукаріотична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молекула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іРНК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має тільки </a:t>
            </a:r>
            <a:r>
              <a:rPr lang="uk-UA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одну рамку зчитування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(один стартовий кодон).</a:t>
            </a:r>
          </a:p>
          <a:p>
            <a:pPr algn="just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     Упізнавання стартового кодона залежить від контексту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нуклеотидної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послідовності, в якій він розташований (при цьому не обов’язково перший кодон АУГ, що зустрічається, сприймається як стартовий). Найкращим контекстом, який максимально сприяє ініціації трансляції, є </a:t>
            </a:r>
            <a:r>
              <a:rPr lang="uk-UA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послідовність Козак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: ГЦЦ(А/Г)ЦЦ</a:t>
            </a:r>
            <a:r>
              <a:rPr lang="uk-UA" sz="3200" b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АУГ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Г.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148" name="Picture 4" descr="http://upload.wikimedia.org/wikipedia/ru/thumb/9/99/RealisationOfGenesInProEucaryotes.jpg/500px-RealisationOfGenesInProEucaryotes.jpg"/>
          <p:cNvPicPr>
            <a:picLocks noChangeAspect="1" noChangeArrowheads="1"/>
          </p:cNvPicPr>
          <p:nvPr/>
        </p:nvPicPr>
        <p:blipFill>
          <a:blip r:embed="rId2" r:link="rId3"/>
          <a:srcRect t="4076" r="51930" b="37766"/>
          <a:stretch>
            <a:fillRect/>
          </a:stretch>
        </p:blipFill>
        <p:spPr bwMode="auto">
          <a:xfrm>
            <a:off x="214282" y="214290"/>
            <a:ext cx="4000528" cy="3127375"/>
          </a:xfrm>
          <a:prstGeom prst="rect">
            <a:avLst/>
          </a:prstGeom>
          <a:noFill/>
          <a:ln w="6350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62149" name="Picture 5" descr="http://upload.wikimedia.org/wikipedia/ru/thumb/9/99/RealisationOfGenesInProEucaryotes.jpg/500px-RealisationOfGenesInProEucaryotes.jpg"/>
          <p:cNvPicPr>
            <a:picLocks noChangeAspect="1" noChangeArrowheads="1"/>
          </p:cNvPicPr>
          <p:nvPr/>
        </p:nvPicPr>
        <p:blipFill>
          <a:blip r:embed="rId2" r:link="rId3"/>
          <a:srcRect l="48076" t="4437"/>
          <a:stretch>
            <a:fillRect/>
          </a:stretch>
        </p:blipFill>
        <p:spPr bwMode="auto">
          <a:xfrm>
            <a:off x="4457700" y="214290"/>
            <a:ext cx="4472018" cy="5400675"/>
          </a:xfrm>
          <a:prstGeom prst="rect">
            <a:avLst/>
          </a:prstGeom>
          <a:noFill/>
          <a:ln w="635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62150" name="Rectangle 6"/>
          <p:cNvSpPr>
            <a:spLocks noChangeArrowheads="1"/>
          </p:cNvSpPr>
          <p:nvPr/>
        </p:nvSpPr>
        <p:spPr bwMode="auto">
          <a:xfrm>
            <a:off x="357158" y="2786058"/>
            <a:ext cx="431800" cy="431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uk-UA" sz="2000" b="1" dirty="0">
                <a:latin typeface="Times New Roman" pitchFamily="18" charset="0"/>
              </a:rPr>
              <a:t>А</a:t>
            </a:r>
            <a:endParaRPr lang="ru-RU" sz="2000" b="1" dirty="0">
              <a:latin typeface="Times New Roman" pitchFamily="18" charset="0"/>
            </a:endParaRPr>
          </a:p>
        </p:txBody>
      </p:sp>
      <p:sp>
        <p:nvSpPr>
          <p:cNvPr id="262151" name="Rectangle 7"/>
          <p:cNvSpPr>
            <a:spLocks noChangeArrowheads="1"/>
          </p:cNvSpPr>
          <p:nvPr/>
        </p:nvSpPr>
        <p:spPr bwMode="auto">
          <a:xfrm>
            <a:off x="4572000" y="5143512"/>
            <a:ext cx="342900" cy="3714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uk-UA" sz="2000" b="1" dirty="0">
                <a:latin typeface="Times New Roman" pitchFamily="18" charset="0"/>
              </a:rPr>
              <a:t>Б</a:t>
            </a:r>
            <a:endParaRPr lang="ru-RU" sz="2000" b="1" dirty="0">
              <a:latin typeface="Times New Roman" pitchFamily="18" charset="0"/>
            </a:endParaRPr>
          </a:p>
        </p:txBody>
      </p:sp>
      <p:sp>
        <p:nvSpPr>
          <p:cNvPr id="262152" name="Rectangle 8"/>
          <p:cNvSpPr>
            <a:spLocks noChangeArrowheads="1"/>
          </p:cNvSpPr>
          <p:nvPr/>
        </p:nvSpPr>
        <p:spPr bwMode="auto">
          <a:xfrm>
            <a:off x="0" y="5851525"/>
            <a:ext cx="9144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3000" b="1" dirty="0">
                <a:solidFill>
                  <a:srgbClr val="FFFFFF"/>
                </a:solidFill>
                <a:latin typeface="Times New Roman" pitchFamily="18" charset="0"/>
              </a:rPr>
              <a:t>Принципова схема реалізації генетичної інформації</a:t>
            </a:r>
          </a:p>
          <a:p>
            <a:pPr algn="ctr"/>
            <a:r>
              <a:rPr lang="uk-UA" sz="3000" b="1" dirty="0">
                <a:solidFill>
                  <a:srgbClr val="FFFFFF"/>
                </a:solidFill>
                <a:latin typeface="Times New Roman" pitchFamily="18" charset="0"/>
              </a:rPr>
              <a:t>у </a:t>
            </a:r>
            <a:r>
              <a:rPr lang="uk-UA" sz="3000" b="1" dirty="0" err="1">
                <a:solidFill>
                  <a:srgbClr val="FFFFFF"/>
                </a:solidFill>
                <a:latin typeface="Times New Roman" pitchFamily="18" charset="0"/>
              </a:rPr>
              <a:t>про-</a:t>
            </a:r>
            <a:r>
              <a:rPr lang="uk-UA" sz="3000" b="1" dirty="0">
                <a:solidFill>
                  <a:srgbClr val="FFFFFF"/>
                </a:solidFill>
                <a:latin typeface="Times New Roman" pitchFamily="18" charset="0"/>
              </a:rPr>
              <a:t> (А) та еукаріот (Б).</a:t>
            </a:r>
            <a:r>
              <a:rPr lang="ru-RU" sz="3000" b="1" dirty="0">
                <a:solidFill>
                  <a:srgbClr val="FFFFFF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62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262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62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262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62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50" grpId="0" animBg="1"/>
      <p:bldP spid="262151" grpId="0" animBg="1"/>
      <p:bldP spid="2621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178550"/>
          </a:xfrm>
        </p:spPr>
        <p:txBody>
          <a:bodyPr/>
          <a:lstStyle/>
          <a:p>
            <a:pPr eaLnBrk="1" hangingPunct="1"/>
            <a:r>
              <a:rPr lang="uk-UA" sz="5000" b="1" smtClean="0">
                <a:latin typeface="Times New Roman" pitchFamily="18" charset="0"/>
              </a:rPr>
              <a:t>Інформація про первинну структуру білкової молекули закодована послідовністю нуклеотидів у відповідній ділянці молекули ДНК </a:t>
            </a:r>
            <a:r>
              <a:rPr lang="uk-UA" sz="5000" b="1" smtClean="0">
                <a:latin typeface="Times New Roman" pitchFamily="18" charset="0"/>
                <a:sym typeface="Symbol" pitchFamily="18" charset="2"/>
              </a:rPr>
              <a:t></a:t>
            </a:r>
            <a:r>
              <a:rPr lang="uk-UA" sz="5000" b="1" smtClean="0">
                <a:latin typeface="Times New Roman" pitchFamily="18" charset="0"/>
              </a:rPr>
              <a:t> </a:t>
            </a:r>
            <a:r>
              <a:rPr lang="uk-UA" sz="5000" b="1" smtClean="0">
                <a:solidFill>
                  <a:srgbClr val="0000FF"/>
                </a:solidFill>
                <a:latin typeface="Times New Roman" pitchFamily="18" charset="0"/>
              </a:rPr>
              <a:t>гені</a:t>
            </a:r>
            <a:r>
              <a:rPr lang="uk-UA" sz="5000" b="1" smtClean="0">
                <a:latin typeface="Times New Roman" pitchFamily="18" charset="0"/>
              </a:rPr>
              <a:t>.</a:t>
            </a:r>
            <a:r>
              <a:rPr lang="ru-RU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2261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86916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Транскрипція</a:t>
            </a:r>
            <a:r>
              <a:rPr lang="uk-UA" sz="32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– синтез </a:t>
            </a:r>
            <a:r>
              <a:rPr lang="uk-UA" sz="32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РНК на матриці ДНК. Цей процес відбувається за участі </a:t>
            </a:r>
            <a:r>
              <a:rPr lang="uk-UA" sz="32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ДНК-залежної-РНК-полімерази</a:t>
            </a:r>
            <a:r>
              <a:rPr lang="uk-UA" sz="32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http://www.mun.ca/biology/desmid/brian/BIOL2060/BIOL2060-21/21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57"/>
          <a:stretch/>
        </p:blipFill>
        <p:spPr bwMode="auto">
          <a:xfrm>
            <a:off x="549585" y="548680"/>
            <a:ext cx="8044830" cy="3528392"/>
          </a:xfrm>
          <a:prstGeom prst="rect">
            <a:avLst/>
          </a:prstGeom>
          <a:noFill/>
          <a:ln w="635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473005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Дві великі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субодиниці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РНК-полімерази</a:t>
            </a:r>
            <a:r>
              <a:rPr lang="uk-UA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формують характерні «щелепи», із внутрішньою поверхнею яких взаємодіє ДНК.</a:t>
            </a:r>
            <a:endParaRPr lang="ru-RU" sz="28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8310" t="22460" r="17236" b="12109"/>
          <a:stretch>
            <a:fillRect/>
          </a:stretch>
        </p:blipFill>
        <p:spPr bwMode="auto">
          <a:xfrm>
            <a:off x="1500166" y="357166"/>
            <a:ext cx="6286544" cy="4786346"/>
          </a:xfrm>
          <a:prstGeom prst="rect">
            <a:avLst/>
          </a:prstGeom>
          <a:noFill/>
          <a:ln w="63500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357166"/>
            <a:ext cx="857256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В залежності від напрямку руху </a:t>
            </a:r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РНК-полімерази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один із двох ланцюгів ДНК буде обиратися як </a:t>
            </a:r>
            <a:r>
              <a:rPr lang="uk-UA" sz="36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матричний 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3600" b="1" i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антикодуючий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) – той, на якому формується </a:t>
            </a:r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іРНК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. Послідовність нуклеотидів </a:t>
            </a:r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іРНК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збігається з послідовністю другого нематричного ланцюга ДНК, тому цей ланцюг ДНК називають </a:t>
            </a:r>
            <a:r>
              <a:rPr lang="uk-UA" sz="3600" b="1" i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кодуючим</a:t>
            </a:r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або </a:t>
            </a:r>
            <a:r>
              <a:rPr lang="uk-UA" sz="36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змістовним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. Його послідовність прийнято наводити як послідовність даного гену.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22920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ru-RU" sz="32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ланцюга</a:t>
            </a:r>
            <a:r>
              <a:rPr lang="ru-RU" sz="32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2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РНК при </a:t>
            </a:r>
            <a:r>
              <a:rPr lang="ru-RU" sz="32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транскрипції</a:t>
            </a:r>
            <a:r>
              <a:rPr lang="ru-RU" sz="32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відбувається</a:t>
            </a:r>
            <a:r>
              <a:rPr lang="ru-RU" sz="32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32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напрямі</a:t>
            </a:r>
            <a:r>
              <a:rPr lang="ru-RU" sz="32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32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5´- до 3´-кінця</a:t>
            </a:r>
            <a:r>
              <a:rPr lang="ru-RU" sz="32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6" descr="http://www.mun.ca/biology/desmid/brian/BIOL2060/BIOL2060-21/21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57"/>
          <a:stretch/>
        </p:blipFill>
        <p:spPr bwMode="auto">
          <a:xfrm>
            <a:off x="549585" y="764704"/>
            <a:ext cx="8044830" cy="3528392"/>
          </a:xfrm>
          <a:prstGeom prst="rect">
            <a:avLst/>
          </a:prstGeom>
          <a:noFill/>
          <a:ln w="635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500306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. Трансляція </a:t>
            </a:r>
            <a:r>
              <a:rPr lang="uk-UA" sz="4800" b="1" dirty="0" err="1" smtClean="0">
                <a:latin typeface="Times New Roman" pitchFamily="18" charset="0"/>
                <a:cs typeface="Times New Roman" pitchFamily="18" charset="0"/>
              </a:rPr>
              <a:t>іРНК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: ініціація,</a:t>
            </a:r>
          </a:p>
          <a:p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       елонгація, </a:t>
            </a:r>
            <a:r>
              <a:rPr lang="uk-UA" sz="4800" b="1" dirty="0" err="1" smtClean="0">
                <a:latin typeface="Times New Roman" pitchFamily="18" charset="0"/>
                <a:cs typeface="Times New Roman" pitchFamily="18" charset="0"/>
              </a:rPr>
              <a:t>термінація</a:t>
            </a:r>
            <a:endParaRPr lang="uk-UA" sz="4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6">
      <a:dk1>
        <a:srgbClr val="000000"/>
      </a:dk1>
      <a:lt1>
        <a:srgbClr val="DCFEBA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EBFED9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CCFF99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E2FFCA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CCFFCC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E2FFE2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5">
        <a:dk1>
          <a:srgbClr val="000000"/>
        </a:dk1>
        <a:lt1>
          <a:srgbClr val="FFFEB8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ED8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6">
        <a:dk1>
          <a:srgbClr val="000000"/>
        </a:dk1>
        <a:lt1>
          <a:srgbClr val="DCFEBA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EBFED9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3176</TotalTime>
  <Words>1544</Words>
  <Application>Microsoft Office PowerPoint</Application>
  <PresentationFormat>Экран (4:3)</PresentationFormat>
  <Paragraphs>69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Інформація про первинну структуру білкової молекули закодована послідовністю нуклеотидів у відповідній ділянці молекули ДНК  гені.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2 КЛІТИНА – ОСНОВНА СТРУКТУРНО-ФУНКЦІОНАЛЬНА ОДИНИЦЯ ЖИТТЯ</dc:title>
  <dc:creator>Сергей</dc:creator>
  <cp:lastModifiedBy>Скроцкий</cp:lastModifiedBy>
  <cp:revision>284</cp:revision>
  <dcterms:created xsi:type="dcterms:W3CDTF">2009-09-30T06:03:28Z</dcterms:created>
  <dcterms:modified xsi:type="dcterms:W3CDTF">2013-10-22T14:44:37Z</dcterms:modified>
</cp:coreProperties>
</file>