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  <p:sldId id="316" r:id="rId5"/>
    <p:sldId id="260" r:id="rId6"/>
    <p:sldId id="261" r:id="rId7"/>
    <p:sldId id="263" r:id="rId8"/>
    <p:sldId id="264" r:id="rId9"/>
    <p:sldId id="265" r:id="rId10"/>
    <p:sldId id="266" r:id="rId11"/>
    <p:sldId id="275" r:id="rId12"/>
    <p:sldId id="276" r:id="rId13"/>
    <p:sldId id="277" r:id="rId14"/>
    <p:sldId id="278" r:id="rId15"/>
    <p:sldId id="279" r:id="rId16"/>
    <p:sldId id="281" r:id="rId17"/>
    <p:sldId id="282" r:id="rId18"/>
    <p:sldId id="283" r:id="rId19"/>
    <p:sldId id="284" r:id="rId20"/>
    <p:sldId id="285" r:id="rId21"/>
    <p:sldId id="287" r:id="rId22"/>
    <p:sldId id="286" r:id="rId23"/>
    <p:sldId id="288" r:id="rId24"/>
    <p:sldId id="289" r:id="rId25"/>
    <p:sldId id="290" r:id="rId26"/>
    <p:sldId id="291" r:id="rId27"/>
    <p:sldId id="292" r:id="rId28"/>
    <p:sldId id="293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14" r:id="rId38"/>
    <p:sldId id="312" r:id="rId39"/>
    <p:sldId id="311" r:id="rId40"/>
    <p:sldId id="315" r:id="rId41"/>
    <p:sldId id="310" r:id="rId42"/>
    <p:sldId id="309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00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458200" cy="142876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Міжнародні стилі цитування та посилання в наукових роботах</a:t>
            </a:r>
            <a:endParaRPr lang="ru-RU" sz="40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Пример оформления научной стать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52" name="AutoShape 4" descr="Пример оформления научной стать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43042" y="3214686"/>
            <a:ext cx="61436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Практичні поради щодо оформлення</a:t>
            </a:r>
            <a:r>
              <a:rPr lang="en-US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наукової роботи</a:t>
            </a:r>
            <a:endParaRPr lang="uk-UA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2428868"/>
            <a:ext cx="36243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Фізичні науки </a:t>
            </a:r>
            <a:endParaRPr lang="uk-UA" sz="4000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Результат пошуку зображень за запитом &quot;Медицин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9" name="Picture 2" descr="https://pasadena.edu/academics/divisions/natural-sciences/images/natural-scien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214818"/>
            <a:ext cx="1917690" cy="2461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00108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Упорядкування списку використаних джерел</a:t>
            </a:r>
            <a:endParaRPr lang="uk-UA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861851"/>
            <a:ext cx="8500403" cy="45194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Список використаних джерел розміщується в кінці роботи на окремій сторінці по центру. Він надає інформацію, необхідну для того, щоб знайти і отримати будь-яке джерело, процитоване в тексті документа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Кожне джерело, процитоване в роботі, має з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явитися у списку використаних джерел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Кожен запис у списку використаних джерел має бути згаданим в тексті роботи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Назва списку використаних джерел: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Посилання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(Reference)</a:t>
            </a: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4214818"/>
            <a:ext cx="8215370" cy="1857388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uk-UA" sz="20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Л.А. Булавін,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Молекулярна фізика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(Знання, Київ, 2006), с.67</a:t>
            </a:r>
          </a:p>
          <a:p>
            <a:pPr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або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Л.А. Булавін,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Молекулярна фізика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(Знання, Київ, 2006), с.67</a:t>
            </a:r>
          </a:p>
          <a:p>
            <a:pPr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1071546"/>
            <a:ext cx="8358246" cy="328614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Джерела нумеруються та організовуються в переліку посилань у порядку їх згадування в тексті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Порядковий номер зазначається перед бібліографічним описом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lnSpc>
                <a:spcPct val="150000"/>
              </a:lnSpc>
            </a:pP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57158" y="3429000"/>
            <a:ext cx="8358246" cy="3214710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20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T. Bartal, M.E. Foord, C. Bellei, M.H. Key, K.A. Flippo, S.A. Gaillard, D.T. Offermann, P.K. Patel, L.C. Jarrott, D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P. Higginson, M.Roth, A. Otten, D. Kraus, R.B. Stephens, H.S. McLean, E.M. Giraldez, M.S. Wei, D.C. Gautier, and F.N. Beg, Nat. Phys. 8, 139 (2011).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285720" y="928670"/>
            <a:ext cx="8429684" cy="278608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Міжрядковий інтервал протягом списку –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подвійний</a:t>
            </a:r>
          </a:p>
          <a:p>
            <a:pPr lvl="0" algn="ctr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5750727" y="4321975"/>
            <a:ext cx="35719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642918"/>
            <a:ext cx="7286676" cy="85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Правила бібліографічного опису для </a:t>
            </a:r>
            <a:endParaRPr lang="en-US" sz="24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списку використаних джерел</a:t>
            </a:r>
            <a:endParaRPr lang="uk-UA" sz="24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071942"/>
            <a:ext cx="8572560" cy="2500330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20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T. Bartal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M.E. Foord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C. Bellei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M.H. Key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K.A. Flippo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S.A. Gaillard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D.T. Offermann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P.K. Patel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L.C. Jarrott, D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P. Higginson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M.Roth, A. Otten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D. Kraus, R.B. Stephens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H.S. McLean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E.M. Giraldez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M.S. Wei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D.C. Gautier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F.N. Beg, Nat. Phys. 8, 139 (2011).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357158" y="1643050"/>
            <a:ext cx="8572560" cy="271464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До бібліографічного посилання включаються всі автори (або редактори, якщо автор відсутній) через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кому </a:t>
            </a:r>
            <a:endPara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Перед останнім автором вказується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«та» (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00438"/>
            <a:ext cx="8358246" cy="3143272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L.S. Birks, 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lectron 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robe 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icroanalysis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2nd ed. (Wiley, New York, 1971), p. 40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R.E. Teodorescu, Ph.D. dissertation,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eorge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ashington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niversity, 2009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H. Hebach, A. Wortberg and M. Gari. Photonuclear reactions at intermediate energies. 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ucl. 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hys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A 267, 425 (1976).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/>
              <a:t> </a:t>
            </a:r>
            <a:endParaRPr lang="uk-UA" sz="2000" dirty="0" smtClean="0"/>
          </a:p>
          <a:p>
            <a:pPr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1000108"/>
            <a:ext cx="8358246" cy="2643206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Всі основні слова в англомовних назвах книг, дисертацій, журналів пишуться з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великої літери</a:t>
            </a: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429132"/>
            <a:ext cx="8286808" cy="2214578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L.S. Birks, 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Electron Probe Microanalysis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(Wiley, New York, 1971)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П.П.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Чолпан,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Фізика (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Вища школа, Київ, 2004)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1071546"/>
            <a:ext cx="8358246" cy="342902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Якщо цитується праця в цілому, то сторінковий інтервал не вказується</a:t>
            </a: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500570"/>
            <a:ext cx="8358246" cy="2143140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L.S. Birks, 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Electron Probe Microanalysis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(Wiley, New York, 1971)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р.40</a:t>
            </a:r>
          </a:p>
          <a:p>
            <a:pPr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П.П.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Чолпан,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Фізика (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Вища школа, Київ, 2004),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 16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1071546"/>
            <a:ext cx="8358246" cy="350046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Якщо в тексті наводиться пряма цитата або перефразована конкретна інформація з джерела, тоді в списку літератури в посиланні вказується сторінковий інтервал (номери сторінок з цитованою інформацією) </a:t>
            </a: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572008"/>
            <a:ext cx="8286808" cy="2000264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англомовні: 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https://journals.aps.org/files/rmpguapb.pdf</a:t>
            </a:r>
            <a:endParaRPr lang="uk-UA" sz="2000" b="1" baseline="30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uk-UA" sz="2000" u="sng" baseline="30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україномовні: 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http://dndims.com/upload/files/DSTU_3582_2013.pdf</a:t>
            </a:r>
          </a:p>
          <a:p>
            <a:pPr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1071546"/>
            <a:ext cx="8358246" cy="357190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Назви журналів необхідно зазначати скорочено </a:t>
            </a:r>
          </a:p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Перелік скорочень можна дізнатися за посиланням:</a:t>
            </a: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572008"/>
            <a:ext cx="8286808" cy="2000264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L.S. Birks, 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Electron Probe Microanalysis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2nd ed. (Wiley, New York, 1971)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або</a:t>
            </a: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L.S. Birks, 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Electron Probe Microanalysis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2nd ed. (Wiley, New York, 1971), 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p. 40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571480"/>
            <a:ext cx="8215370" cy="414340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Книга одного автора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uk-UA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 Книги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Номер видання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(Видавництво, Місце видання, Рік), Номер тому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сторінковий інтервал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***</a:t>
            </a: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крім першого видання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**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 видання багатотомне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в тексті наводиться пряма цитата</a:t>
            </a:r>
          </a:p>
          <a:p>
            <a:pPr lvl="0" algn="just">
              <a:lnSpc>
                <a:spcPct val="150000"/>
              </a:lnSpc>
            </a:pP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8007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572008"/>
            <a:ext cx="8429684" cy="2071702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A.A. Surname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B.B. Surname, 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Title of Book,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Edition, (Publisher, Place of Publication, Year of Publication)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/>
              <a:t>  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pp. xx-yy.</a:t>
            </a: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285728"/>
            <a:ext cx="8429684" cy="4714908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Книга двох авторів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Прізвище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та (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Прізвище,  </a:t>
            </a:r>
            <a:r>
              <a:rPr lang="uk-UA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 Книги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Номер видання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(Видавництво, Місце видання, Рік), Номер тому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сторінковий інтервал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***</a:t>
            </a:r>
            <a:endParaRPr lang="uk-UA" sz="200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крім першого видання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**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 видання багатотомне</a:t>
            </a: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в тексті наводиться пряма цитата</a:t>
            </a: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 ÐµÐ·ÑÐ»ÑÑÐ°Ñ Ð¿Ð¾ÑÑÐºÑ Ð·Ð¾Ð±ÑÐ°Ð¶ÐµÐ½Ñ Ð·Ð° Ð·Ð°Ð¿Ð¸ÑÐ¾Ð¼ &quot;American Institute of Physicists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785794"/>
            <a:ext cx="2000264" cy="10374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1928802"/>
            <a:ext cx="8572560" cy="4682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AIP Style </a:t>
            </a:r>
            <a:r>
              <a:rPr lang="en-US" sz="2400" dirty="0" smtClean="0">
                <a:ln w="11430"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400" dirty="0" smtClean="0">
                <a:ln w="11430"/>
                <a:latin typeface="Times New Roman" pitchFamily="18" charset="0"/>
                <a:cs typeface="Times New Roman" pitchFamily="18" charset="0"/>
              </a:rPr>
              <a:t>сфера застосування – фізика</a:t>
            </a:r>
          </a:p>
          <a:p>
            <a:pPr algn="just">
              <a:lnSpc>
                <a:spcPct val="150000"/>
              </a:lnSpc>
            </a:pPr>
            <a:r>
              <a:rPr lang="en-US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AIP Style </a:t>
            </a:r>
            <a:r>
              <a:rPr lang="uk-UA" sz="2400" dirty="0" smtClean="0">
                <a:ln w="11430"/>
                <a:latin typeface="Times New Roman" pitchFamily="18" charset="0"/>
                <a:cs typeface="Times New Roman" pitchFamily="18" charset="0"/>
              </a:rPr>
              <a:t>- кращий стиль для матеріалознавства</a:t>
            </a:r>
          </a:p>
          <a:p>
            <a:pPr algn="just">
              <a:lnSpc>
                <a:spcPct val="150000"/>
              </a:lnSpc>
            </a:pPr>
            <a:r>
              <a:rPr lang="en-US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AIP Style </a:t>
            </a:r>
            <a:r>
              <a:rPr lang="uk-UA" sz="2400" dirty="0" smtClean="0">
                <a:ln w="1905"/>
                <a:latin typeface="Times New Roman" pitchFamily="18" charset="0"/>
                <a:cs typeface="Times New Roman" pitchFamily="18" charset="0"/>
              </a:rPr>
              <a:t>- стиль Американського інституту фізики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American Institute of Physics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скорочено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AIP)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AIP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- фахове товариство фізиків США, під крилом якого об'єднана низка інших наукових товариств. Інститут був заснований у 1931 з метою підтримки фінансування досліджень в області фізики у період Великої депресії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714884"/>
            <a:ext cx="8429684" cy="1928826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В.І. Теличкун, О.М. Гавва, Ю.С. Теличкун, О.О. Губеня, М.Г. Десик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О.М. Чепелюк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чні комплекси харчових виробництв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(Сталь, Київ, 2017),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 159</a:t>
            </a: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285728"/>
            <a:ext cx="8429684" cy="4714908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Книга з багатьма авторами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Прізвище, Ініціали Прізвище, Ініціали Прізвище,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та (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and)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uk-UA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 Книги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Номер видання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(Видавництво, Місце видання, Рік), Номер тому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сторінковий інтервал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крім першого видання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**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 видання багатотомне</a:t>
            </a: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в тексті наводиться пряма цитата</a:t>
            </a:r>
          </a:p>
          <a:p>
            <a:pPr algn="just">
              <a:lnSpc>
                <a:spcPct val="150000"/>
              </a:lnSpc>
            </a:pP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572008"/>
            <a:ext cx="8429684" cy="2071702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J.M. Gonzalez-Leal, P. Krecmer, J. Prokop,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S.R. Elliot,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Photo-Induced Metastability in Amorphous Semiconductors,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edited by A.V. Kolobov (Wiley-VCH, Weinheim, 2003),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pp. 338-340.</a:t>
            </a: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285728"/>
            <a:ext cx="8429684" cy="4714908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Розділ книги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в: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 Книги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відомості про редактора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Номер видання (Видавництво, Місце видання, Рік), Номер тому, сторінковий інтервал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**</a:t>
            </a: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книга під редакцією</a:t>
            </a: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в тексті наводиться пряма цитата</a:t>
            </a: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572008"/>
            <a:ext cx="8429684" cy="2071702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Z. Li and H.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Meng,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editors,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Organic Light-Emitting Materials and Devices,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(CRC Press/Taylor &amp; Francis, Boca Raton, FL, 2007)</a:t>
            </a: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714356"/>
            <a:ext cx="8429684" cy="414340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Книга за редакцією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редактор,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 Книги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Номер видання (Видавництво, Місце видання, Рік), Номер тому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сторінковий інтервал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** 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є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в тексті наводиться пряма цитата</a:t>
            </a: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572008"/>
            <a:ext cx="8429684" cy="2071702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J-P. Francoise, G.L. Naber, and T.S. Tsun, editors, 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Encyclopedia of Mathematical Physics,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(Elsevier, Amsterdam, 2006)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Vol 1, pp.150-162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764704"/>
            <a:ext cx="8429684" cy="414340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Багатотомне видання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Прізвище та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Прізвище, редактори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азва книги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(видавництво, місце публікації, рік публікації)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том №, с.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якщо є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в тексті наводиться пряма цитата</a:t>
            </a: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428596" y="857232"/>
            <a:ext cx="8429684" cy="3643338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uk-UA" sz="2000" b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онлай</a:t>
            </a:r>
            <a:r>
              <a:rPr lang="uk-UA" sz="2000" b="1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ru-RU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 Книги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Номер видання (Видавництво, Місце видання, Рік).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Взято з &lt;URL&gt; або Назва повнотекстової бази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572008"/>
            <a:ext cx="8429684" cy="2071702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Ж.М. Гаркуша,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Основи Фізики Напівпровідників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(Вища школа, Москва, 1982).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Взято з &lt;http://gagago.ru/g20-osnovi-fiziki-napivprovidnikiv-pidruchnik-dlya-tehniku.html&gt;.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429132"/>
            <a:ext cx="8429684" cy="2071702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C.W. Tang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S.A. VanSlyke. Organic electroluminescent diodes.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Appl. Phys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51,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913 (1987).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857232"/>
            <a:ext cx="8429684" cy="3643338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en-US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Статті з журналу (друк)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ніціали Прізвище, Назва Cтатті, </a:t>
            </a:r>
            <a:r>
              <a:rPr lang="ru-RU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 Журналу. 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Номер тому (Номер випуску), Номер першої сторінки статті або сторінковий інтервал (Рік). 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786190"/>
            <a:ext cx="8358246" cy="2786082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Т.П. Пирог, О.М.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Савчук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 Ф.В. Мучник,  Інтенсифікація синтезу мікробного полісахариду етаполану на суміші ацетату і меляси,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Харчова промисловість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9, 52-54 (2010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або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H. Xu, R. Chen, and Q. Sunet. Recent progress in metal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organic complexes for optoelectronic applications. Chem. Soc. Rev. 43,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3259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(2014), &lt;URL&gt;.</a:t>
            </a: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857232"/>
            <a:ext cx="8429684" cy="307183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Стаття з журналу (онлайн+друк)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ru-RU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 Журналу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Номер тому (Номер випуску), Номер першої сторінки статті або Номер електронної статті (Рік), </a:t>
            </a:r>
            <a:r>
              <a:rPr lang="en-US" sz="2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doi: </a:t>
            </a:r>
            <a:r>
              <a:rPr lang="ru-RU" sz="2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або &lt;</a:t>
            </a:r>
            <a:r>
              <a:rPr lang="en-US" sz="2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URL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&gt;.</a:t>
            </a: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786190"/>
            <a:ext cx="8358246" cy="2786082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O. Benton, O. Sikora, and N. Shannon, Phys. Rev.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86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075154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(2012),  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http://prb.aps.org/abstract/PRB/v86/i7/e075154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&gt;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або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F. Jelezo and J. Wrachtrup, New. J. Phys. 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105024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(2012), 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doi:10.1088/1367-2630/14/10/105024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857232"/>
            <a:ext cx="8429684" cy="307183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Стаття з журналу (онлайн)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 Прізвище, Назва Журналу. Номер тому (Номер випуску), Номер статті (Рік), doi: або &lt;URL&gt;.</a:t>
            </a:r>
          </a:p>
          <a:p>
            <a:pPr lvl="0" algn="just">
              <a:lnSpc>
                <a:spcPct val="150000"/>
              </a:lnSpc>
            </a:pP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786190"/>
            <a:ext cx="8429684" cy="2786082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E. Gartenbug and A.S. Roberts,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in: 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Proceedings of SPIE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Thermosense XIII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(SPIE, Bellingham, WA, 1991), pp. 1467-1459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В.В. Никольский, А.К. Сандлер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М.С. Стеценко,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в: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Автоматика-2004: Матеріали 11 Міжнародної Конференції по Автоматичному Управлінню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(НУХТ, Київ, 2004), с. 46-48. 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500042"/>
            <a:ext cx="8429684" cy="3357586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Матеріали конференцій, семінарів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uk-UA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uk-UA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(in)</a:t>
            </a:r>
            <a:r>
              <a:rPr lang="uk-UA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Збірника Праць Конференції</a:t>
            </a:r>
            <a:r>
              <a:rPr lang="uk-UA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відомості про редактора</a:t>
            </a:r>
            <a:r>
              <a:rPr lang="uk-UA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(Видавництво, Місце видання, Рік), сторінковий інтервал статті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uk-UA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під редакцією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214818"/>
            <a:ext cx="8429684" cy="2357454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І.А. Бойко,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Кандидатська дисертація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Національний університет харчо-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вих технологій, 2014.</a:t>
            </a:r>
          </a:p>
          <a:p>
            <a:pPr algn="just"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R.E. Teodorescu,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Ph.D. dissertation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The George Washington University, 2009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1000108"/>
            <a:ext cx="8501122" cy="3500462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Дисертація (друк)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uk-UA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uk-UA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дисертації</a:t>
            </a:r>
            <a:r>
              <a:rPr lang="uk-UA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Університет в якому захищена дисертація, Рік. 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6575" t="11227" r="8966" b="16840"/>
          <a:stretch>
            <a:fillRect/>
          </a:stretch>
        </p:blipFill>
        <p:spPr bwMode="auto">
          <a:xfrm>
            <a:off x="357158" y="1142984"/>
            <a:ext cx="850112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929066"/>
            <a:ext cx="8429684" cy="2500330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А.М. Наумова,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Кандидатська дисертація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Національний Технічний Університет України “Київський Політехнічний Інститут”, 2016.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Взято з </a:t>
            </a: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http://ela.kpi.ua/handle/123456789/14941</a:t>
            </a:r>
            <a:r>
              <a:rPr lang="en-US" sz="2000" b="1" dirty="0" smtClean="0">
                <a:ln w="1905"/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&gt;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Y. Wang,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Ph.D. dissertation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Kansas State University, 2010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(online Proquest)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1000108"/>
            <a:ext cx="8501122" cy="307183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Дисертація (онлайн)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uk-UA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Ініціали Прізвище, Тип дисертації, Місце публікації, Рік, </a:t>
            </a:r>
            <a:r>
              <a:rPr lang="uk-UA" sz="2000" b="1" dirty="0" smtClean="0">
                <a:ln w="1905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Взято з &lt;</a:t>
            </a:r>
            <a:r>
              <a:rPr lang="en-US" sz="2000" b="1" dirty="0" smtClean="0">
                <a:ln w="1905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URL&gt; </a:t>
            </a:r>
            <a:r>
              <a:rPr lang="uk-UA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uk-UA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online </a:t>
            </a:r>
            <a:r>
              <a:rPr lang="uk-UA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Назва повнотекстової бази) </a:t>
            </a: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929066"/>
            <a:ext cx="8429684" cy="2500330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Ю.В. Булій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А.М. Куц,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Патент України № 115397 С12  (25 жовтня, 2017)</a:t>
            </a:r>
          </a:p>
          <a:p>
            <a:pPr algn="just">
              <a:lnSpc>
                <a:spcPct val="150000"/>
              </a:lnSpc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D. Bryman,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Aus. Patent No. 2012203466 ( 17 February, 2006)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1000108"/>
            <a:ext cx="8501122" cy="307183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Патент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Ініціали Прізвище патентовласника, Патент</a:t>
            </a:r>
            <a:r>
              <a:rPr lang="ru-RU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Номер патенту (Дата публікації). </a:t>
            </a:r>
          </a:p>
          <a:p>
            <a:pPr lvl="0" algn="just"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вказати країну</a:t>
            </a:r>
            <a:endParaRPr lang="uk-UA" sz="2000" dirty="0" smtClean="0">
              <a:ln w="1905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143380"/>
            <a:ext cx="8501122" cy="2286016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Наукова Періодика України, </a:t>
            </a:r>
            <a:r>
              <a:rPr lang="en-US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URL</a:t>
            </a:r>
            <a:r>
              <a:rPr lang="uk-UA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http://journals.uran.ua.</a:t>
            </a:r>
          </a:p>
          <a:p>
            <a:pPr algn="just">
              <a:lnSpc>
                <a:spcPct val="150000"/>
              </a:lnSpc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MEGA332 is a single board computer based on the MC68332 from Motorola,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http://www.mct.net</a:t>
            </a:r>
          </a:p>
          <a:p>
            <a:pPr algn="just">
              <a:lnSpc>
                <a:spcPct val="150000"/>
              </a:lnSpc>
            </a:pP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1571612"/>
            <a:ext cx="8501122" cy="271464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Вебсайт</a:t>
            </a: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Сайта, </a:t>
            </a:r>
            <a:r>
              <a:rPr lang="en-US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URL</a:t>
            </a:r>
            <a:endParaRPr lang="uk-UA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857232"/>
            <a:ext cx="29581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Електронні ресурси</a:t>
            </a:r>
            <a:endParaRPr lang="uk-UA" sz="24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000504"/>
            <a:ext cx="8501122" cy="2428892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О.В. Голубев, Ю.А. Каменский, М.Г. Минасян, и Б.Д. Пупков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http://old.vko.ru/article.asp?pr_sign=archive.20 04.18.14.</a:t>
            </a:r>
          </a:p>
          <a:p>
            <a:pPr algn="just">
              <a:lnSpc>
                <a:spcPct val="150000"/>
              </a:lnSpc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S. S. Wang, C. Ryu, H. Lee, and K.-W. Kwon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http://marco.stanford.edu/swong/publications/paper28.pdf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1142984"/>
            <a:ext cx="8501122" cy="2928958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4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Документ на сайті</a:t>
            </a:r>
          </a:p>
          <a:p>
            <a:pPr lvl="0" algn="ctr">
              <a:lnSpc>
                <a:spcPct val="150000"/>
              </a:lnSpc>
            </a:pP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: </a:t>
            </a: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Ініціали Прізвище</a:t>
            </a:r>
            <a:r>
              <a:rPr lang="ru-RU" sz="20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URL </a:t>
            </a: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документу </a:t>
            </a:r>
            <a:endParaRPr lang="uk-UA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dirty="0" smtClean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714356"/>
            <a:ext cx="269484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Цифри та таблиці</a:t>
            </a:r>
            <a:endParaRPr lang="uk-UA" sz="24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428868"/>
            <a:ext cx="8429684" cy="3323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Усі фігури, що з'являються у роботі, мають бути пронумеровані у тому порядку, в якому вони відображаються у тексті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Кожна фігура повинна мати підпис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Підписи малюнка з'являються під малюнком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Кожна фігура повинна бути повністю наведена, якщо взята з іншої роботи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Всі фігури повинні бути вказані в змісті роботи</a:t>
            </a:r>
            <a:endParaRPr lang="uk-UA" sz="200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1500174"/>
            <a:ext cx="27167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0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Правила оформлення</a:t>
            </a:r>
            <a:endParaRPr lang="uk-UA" sz="20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500042"/>
            <a:ext cx="171405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Приклад 1</a:t>
            </a:r>
            <a:endParaRPr lang="ru-RU" sz="24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l="28405" t="13306" r="10265" b="4990"/>
          <a:stretch>
            <a:fillRect/>
          </a:stretch>
        </p:blipFill>
        <p:spPr bwMode="auto">
          <a:xfrm>
            <a:off x="285720" y="928670"/>
            <a:ext cx="864399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4143372" y="5072074"/>
            <a:ext cx="3786214" cy="21431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642918"/>
            <a:ext cx="171405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Приклад 2</a:t>
            </a:r>
            <a:endParaRPr lang="ru-RU" sz="24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l="26817" t="50728" r="8723" b="23285"/>
          <a:stretch>
            <a:fillRect/>
          </a:stretch>
        </p:blipFill>
        <p:spPr bwMode="auto">
          <a:xfrm>
            <a:off x="214282" y="1714489"/>
            <a:ext cx="8715436" cy="3937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6500826" y="1857364"/>
            <a:ext cx="2214578" cy="35719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2285992"/>
            <a:ext cx="2143140" cy="28575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 l="4687" t="31667" r="6770" b="13333"/>
          <a:stretch>
            <a:fillRect/>
          </a:stretch>
        </p:blipFill>
        <p:spPr bwMode="auto">
          <a:xfrm>
            <a:off x="285720" y="1857364"/>
            <a:ext cx="821537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8" name="Picture 4" descr="ÐÑÐ±Ð»ÑÐºÐ°ÑÑÑ Cov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500042"/>
            <a:ext cx="977996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642918"/>
            <a:ext cx="756585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Приклад з журналу</a:t>
            </a:r>
            <a:r>
              <a:rPr lang="uk-UA" sz="28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Journal of Applied Physics</a:t>
            </a:r>
          </a:p>
          <a:p>
            <a:pPr algn="ctr"/>
            <a:r>
              <a:rPr lang="uk-UA" sz="28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(Прикладна фізика)</a:t>
            </a:r>
          </a:p>
          <a:p>
            <a:r>
              <a:rPr lang="ru-RU" sz="28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uk-UA" sz="28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00042"/>
            <a:ext cx="66339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Приклад з журналу </a:t>
            </a:r>
            <a:r>
              <a:rPr lang="en-US" sz="28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APL Bioengineering </a:t>
            </a:r>
            <a:endParaRPr lang="ru-RU" sz="28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/>
          <a:srcRect l="18750" t="39167" r="13541" b="12500"/>
          <a:stretch>
            <a:fillRect/>
          </a:stretch>
        </p:blipFill>
        <p:spPr bwMode="auto">
          <a:xfrm>
            <a:off x="214283" y="1285860"/>
            <a:ext cx="857256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rcRect r="57668" b="42605"/>
          <a:stretch>
            <a:fillRect/>
          </a:stretch>
        </p:blipFill>
        <p:spPr bwMode="auto">
          <a:xfrm>
            <a:off x="214282" y="1071546"/>
            <a:ext cx="3143272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072198" y="2285992"/>
            <a:ext cx="642942" cy="35719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>
            <a:off x="3286116" y="1928802"/>
            <a:ext cx="2786082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9" name="Рисунок 8"/>
          <p:cNvPicPr/>
          <p:nvPr/>
        </p:nvPicPr>
        <p:blipFill>
          <a:blip r:embed="rId4"/>
          <a:srcRect t="44699" r="70686" b="38461"/>
          <a:stretch>
            <a:fillRect/>
          </a:stretch>
        </p:blipFill>
        <p:spPr bwMode="auto">
          <a:xfrm>
            <a:off x="357158" y="4143380"/>
            <a:ext cx="2857520" cy="1000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Овал 9"/>
          <p:cNvSpPr/>
          <p:nvPr/>
        </p:nvSpPr>
        <p:spPr>
          <a:xfrm>
            <a:off x="8143900" y="3643314"/>
            <a:ext cx="428628" cy="35719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cxnSp>
        <p:nvCxnSpPr>
          <p:cNvPr id="12" name="Прямая со стрелкой 11"/>
          <p:cNvCxnSpPr>
            <a:stCxn id="10" idx="4"/>
          </p:cNvCxnSpPr>
          <p:nvPr/>
        </p:nvCxnSpPr>
        <p:spPr>
          <a:xfrm rot="5400000">
            <a:off x="5464975" y="1607331"/>
            <a:ext cx="500066" cy="52864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27235" t="17464" r="14293" b="6237"/>
          <a:stretch>
            <a:fillRect/>
          </a:stretch>
        </p:blipFill>
        <p:spPr bwMode="auto">
          <a:xfrm>
            <a:off x="500034" y="857232"/>
            <a:ext cx="778674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72718" y="214290"/>
            <a:ext cx="73985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Приклад </a:t>
            </a:r>
            <a:r>
              <a:rPr lang="uk-UA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публікації</a:t>
            </a:r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з журналу </a:t>
            </a:r>
            <a:r>
              <a:rPr lang="en-US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APL Bioengineering </a:t>
            </a:r>
            <a:endParaRPr lang="ru-RU" sz="24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/>
          <a:srcRect l="25156" t="17256" r="27079" b="8263"/>
          <a:stretch>
            <a:fillRect/>
          </a:stretch>
        </p:blipFill>
        <p:spPr bwMode="auto">
          <a:xfrm>
            <a:off x="6072198" y="2357430"/>
            <a:ext cx="2926797" cy="2846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429256" y="5572140"/>
            <a:ext cx="928694" cy="28575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5464975" y="4464851"/>
            <a:ext cx="1428760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1" name="Picture 2" descr="ÐÑÐ±Ð»ÑÐºÐ°ÑÑÑ Cov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81819" y="357166"/>
            <a:ext cx="908727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4756" y="142852"/>
            <a:ext cx="445448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Видавнича діяльність AIP</a:t>
            </a:r>
            <a:endParaRPr lang="uk-UA" sz="2800" b="1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 l="20313" t="11666" r="39062" b="11666"/>
          <a:stretch>
            <a:fillRect/>
          </a:stretch>
        </p:blipFill>
        <p:spPr bwMode="auto">
          <a:xfrm>
            <a:off x="2029871" y="2000240"/>
            <a:ext cx="5084258" cy="468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ый прямоугольник 6"/>
          <p:cNvSpPr/>
          <p:nvPr/>
        </p:nvSpPr>
        <p:spPr>
          <a:xfrm rot="5400000">
            <a:off x="4030504" y="-3030428"/>
            <a:ext cx="1225868" cy="85725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vert="vert270" wrap="square">
            <a:spAutoFit/>
          </a:bodyPr>
          <a:lstStyle/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Портфель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AIP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публікацій складається з 19 високо оцінених рецензованих журналів, включаючи флагманські журнали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Applied Physics Letters , 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журнал прикладної фізики та журнал хімічної фізики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 l="15625" t="31667" r="19271" b="8333"/>
          <a:stretch>
            <a:fillRect/>
          </a:stretch>
        </p:blipFill>
        <p:spPr bwMode="auto">
          <a:xfrm>
            <a:off x="214282" y="1233853"/>
            <a:ext cx="8771991" cy="5052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/>
          <p:nvPr/>
        </p:nvPicPr>
        <p:blipFill>
          <a:blip r:embed="rId3"/>
          <a:srcRect l="9434" t="11850" r="10525" b="32017"/>
          <a:stretch>
            <a:fillRect/>
          </a:stretch>
        </p:blipFill>
        <p:spPr bwMode="auto">
          <a:xfrm>
            <a:off x="5357818" y="3357562"/>
            <a:ext cx="3612120" cy="2146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928662" y="1928802"/>
            <a:ext cx="2214578" cy="21431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7" name="Рисунок 6"/>
          <p:cNvPicPr/>
          <p:nvPr/>
        </p:nvPicPr>
        <p:blipFill>
          <a:blip r:embed="rId4"/>
          <a:srcRect t="58420" r="3898" b="12266"/>
          <a:stretch>
            <a:fillRect/>
          </a:stretch>
        </p:blipFill>
        <p:spPr bwMode="auto">
          <a:xfrm>
            <a:off x="357158" y="142852"/>
            <a:ext cx="557216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>
            <a:off x="3143240" y="2143116"/>
            <a:ext cx="2286016" cy="1357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357158" y="857232"/>
            <a:ext cx="571504" cy="28575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cxnSp>
        <p:nvCxnSpPr>
          <p:cNvPr id="12" name="Прямая со стрелкой 11"/>
          <p:cNvCxnSpPr>
            <a:stCxn id="10" idx="2"/>
          </p:cNvCxnSpPr>
          <p:nvPr/>
        </p:nvCxnSpPr>
        <p:spPr>
          <a:xfrm rot="5400000">
            <a:off x="535753" y="12501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928670"/>
            <a:ext cx="85725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ja-JP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Список використаних джерел</a:t>
            </a:r>
          </a:p>
          <a:p>
            <a:pPr algn="just"/>
            <a:endParaRPr lang="uk-UA" altLang="ja-JP" dirty="0" smtClean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SimSun"/>
              <a:cs typeface="Times New Roman" pitchFamily="18" charset="0"/>
            </a:endParaRPr>
          </a:p>
          <a:p>
            <a:pPr algn="just"/>
            <a:endParaRPr lang="uk-UA" altLang="ja-JP" sz="2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SimSun"/>
              <a:cs typeface="Times New Roman" pitchFamily="18" charset="0"/>
            </a:endParaRPr>
          </a:p>
          <a:p>
            <a:pPr algn="just"/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Міжнародні правила цитування та посилання в наукових роботах : метод. рек. / авт.-уклад. : О. Боженко, Ю. Корян, М. Федорець ; Наук.-техн. б-ка ім. Г.І. Денисенка Нац. техн. ун-ту України “Київ. політехн. ін-т імені Ігоря Сікорського”. – Київ : УБА, 2016. – 117 с.</a:t>
            </a:r>
          </a:p>
          <a:p>
            <a:pPr algn="just"/>
            <a:endParaRPr lang="uk-UA" altLang="ja-JP" sz="2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SimSun"/>
              <a:cs typeface="Times New Roman" pitchFamily="18" charset="0"/>
            </a:endParaRPr>
          </a:p>
          <a:p>
            <a:pPr algn="just"/>
            <a:r>
              <a:rPr lang="en-US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Citing and referencing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</a:t>
            </a:r>
            <a:r>
              <a:rPr lang="en-US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: AIP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</a:t>
            </a:r>
            <a:r>
              <a:rPr lang="en-US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: a guide to the styles recommended by Monash schools and departments for students and researchers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</a:t>
            </a:r>
            <a:r>
              <a:rPr lang="en-US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/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</a:t>
            </a:r>
            <a:r>
              <a:rPr lang="en-US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Monash University Library. 2015. URL: http://guides.lib.monash.edu/citing-referencing/aip (viewed on 13.10.2016).</a:t>
            </a:r>
            <a:endParaRPr lang="uk-UA" altLang="ja-JP" sz="2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SimSun"/>
              <a:cs typeface="Times New Roman" pitchFamily="18" charset="0"/>
            </a:endParaRPr>
          </a:p>
          <a:p>
            <a:pPr algn="just"/>
            <a:endParaRPr lang="uk-UA" sz="2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SimSun"/>
              <a:cs typeface="Times New Roman" pitchFamily="18" charset="0"/>
            </a:endParaRPr>
          </a:p>
          <a:p>
            <a:pPr algn="just"/>
            <a:endParaRPr lang="uk-UA" sz="2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285992"/>
            <a:ext cx="6432980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sz="6000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492919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400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Науково-технічна бібліотека</a:t>
            </a:r>
          </a:p>
          <a:p>
            <a:pPr algn="ctr"/>
            <a:r>
              <a:rPr lang="uk-UA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Відділ інформаційно-аналітичної та </a:t>
            </a:r>
          </a:p>
          <a:p>
            <a:pPr algn="ctr"/>
            <a:r>
              <a:rPr lang="uk-UA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довідково-бібліографічної роботи</a:t>
            </a:r>
            <a:endParaRPr lang="uk-UA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143380"/>
            <a:ext cx="8429684" cy="2500330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valuable multifunctional materials, ferromagnetic shape memory alloys (FSMAs) have been investigated for several years. Following the discovery of magnetic-field induced strain in the Ni2MnGa alloy, extensive research has been carried out with the focus on discovering new FSMAs.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“¹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J. Appl. Phys. 112, 083902 (2012); doi: 10.1063/1.4758180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285720" y="1000108"/>
            <a:ext cx="8501122" cy="350046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0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AIP Style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передбачає використання посилань у тексті роботи щоразу, коли ви цитуєте джерело, будь то парафраз або цитата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Парафраз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береться в лапки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Цитата береться в лапки</a:t>
            </a: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AIP Style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нумераційний стиль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428604"/>
            <a:ext cx="4857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Цитування у тексті</a:t>
            </a:r>
            <a:endParaRPr lang="uk-UA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811554"/>
            <a:ext cx="8501122" cy="2497765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У редакційно-видавничому процесі існує кілька етапів редагування.</a:t>
            </a:r>
            <a:r>
              <a:rPr lang="uk-UA" sz="20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редакційно-видавничому процесі існує кілька етапів редагування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Обидва посилання вказують на те, що інформація, яка міститься в реченні, розташована у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списку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використаних джерел під номером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</a:p>
          <a:p>
            <a:endParaRPr lang="uk-UA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1196752"/>
            <a:ext cx="8501122" cy="2592288"/>
          </a:xfrm>
          <a:prstGeom prst="downArrowCallout">
            <a:avLst>
              <a:gd name="adj1" fmla="val 23921"/>
              <a:gd name="adj2" fmla="val 19969"/>
              <a:gd name="adj3" fmla="val 18213"/>
              <a:gd name="adj4" fmla="val 729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Надрядковий цифровий індекс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¹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(порядковий номер)  – ставиться наприкінці цитованого тексту </a:t>
            </a:r>
            <a:r>
              <a:rPr lang="uk-UA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після крапки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або за логікою речення після розділових знаків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Порядковий номер у квадратних дужках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ставиться наприкінці цитованого тексту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перед крапкою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або за логікою речення перед розділовими знаками</a:t>
            </a:r>
          </a:p>
          <a:p>
            <a:pPr algn="just">
              <a:lnSpc>
                <a:spcPct val="150000"/>
              </a:lnSpc>
            </a:pP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548680"/>
            <a:ext cx="66872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Варіанти позначення цитувань в тексті </a:t>
            </a:r>
            <a:endParaRPr lang="uk-UA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4214818"/>
            <a:ext cx="8215370" cy="2000264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За Дробот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[1]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дуже інтенсивному гідролізі жирів, значному накопиченню пероксидів клейковина борошна значно укріплюється і може стати крихкою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1071546"/>
            <a:ext cx="8358246" cy="328614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Якщо прізвище автора цитованої праці згадується в тексті, позначення цитування ставиться після прізвища автора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1]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4214818"/>
            <a:ext cx="8143932" cy="1928826"/>
          </a:xfrm>
          <a:prstGeom prst="rect">
            <a:avLst/>
          </a:prstGeom>
          <a:solidFill>
            <a:srgbClr val="FBFEDA"/>
          </a:solidFill>
          <a:ln>
            <a:solidFill>
              <a:srgbClr val="FBFED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1071546"/>
            <a:ext cx="8358246" cy="328614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Якщо цитується робота 4-х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 більше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авторів, в тексті посилання матиме вигляд: </a:t>
            </a:r>
          </a:p>
          <a:p>
            <a:pPr algn="just"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Прізвище1 та ін. </a:t>
            </a:r>
            <a:r>
              <a:rPr lang="en-US" sz="20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або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714348" y="4643446"/>
            <a:ext cx="757242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Мельничук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ін.</a:t>
            </a:r>
            <a:r>
              <a:rPr kumimoji="0" lang="uk-UA" sz="2000" b="1" i="0" u="none" strike="noStrike" cap="none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стверджують, що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000" dirty="0" smtClean="0">
              <a:latin typeface="Calibri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Мельничук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ін.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[6]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стверджують, що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714488"/>
            <a:ext cx="8358246" cy="3857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§"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Якщо те саме джерело цитується у праці вдруге, порядковий номер той самий</a:t>
            </a:r>
          </a:p>
          <a:p>
            <a:pPr algn="just">
              <a:buFont typeface="Wingdings" pitchFamily="2" charset="2"/>
              <a:buChar char="§"/>
            </a:pP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 праці має використовуватися тільки один із двох варіантів позначення цитувань в тексті: </a:t>
            </a:r>
          </a:p>
          <a:p>
            <a:pPr algn="just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надрядковий </a:t>
            </a:r>
            <a:r>
              <a:rPr lang="en-US" sz="24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</a:p>
          <a:p>
            <a:pPr algn="just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порядковий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1609</TotalTime>
  <Words>1856</Words>
  <Application>Microsoft Office PowerPoint</Application>
  <PresentationFormat>Экран (4:3)</PresentationFormat>
  <Paragraphs>648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Поток</vt:lpstr>
      <vt:lpstr>Міжнародні стилі цитування та посилання в наукових роботах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Міжнародні стилі цитування та посилання в наукових роботах</dc:title>
  <dc:creator>Олабоді О.В..</dc:creator>
  <cp:lastModifiedBy>Каленська В.</cp:lastModifiedBy>
  <cp:revision>133</cp:revision>
  <dcterms:created xsi:type="dcterms:W3CDTF">2018-04-11T05:47:37Z</dcterms:created>
  <dcterms:modified xsi:type="dcterms:W3CDTF">2018-12-19T11:43:15Z</dcterms:modified>
</cp:coreProperties>
</file>