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8"/>
  </p:notesMasterIdLst>
  <p:sldIdLst>
    <p:sldId id="257" r:id="rId2"/>
    <p:sldId id="259" r:id="rId3"/>
    <p:sldId id="262" r:id="rId4"/>
    <p:sldId id="302" r:id="rId5"/>
    <p:sldId id="313" r:id="rId6"/>
    <p:sldId id="319" r:id="rId7"/>
    <p:sldId id="318" r:id="rId8"/>
    <p:sldId id="308" r:id="rId9"/>
    <p:sldId id="306" r:id="rId10"/>
    <p:sldId id="307" r:id="rId11"/>
    <p:sldId id="303" r:id="rId12"/>
    <p:sldId id="329" r:id="rId13"/>
    <p:sldId id="330" r:id="rId14"/>
    <p:sldId id="331" r:id="rId15"/>
    <p:sldId id="332" r:id="rId16"/>
    <p:sldId id="333" r:id="rId17"/>
    <p:sldId id="299" r:id="rId18"/>
    <p:sldId id="300" r:id="rId19"/>
    <p:sldId id="301" r:id="rId20"/>
    <p:sldId id="260" r:id="rId21"/>
    <p:sldId id="261" r:id="rId22"/>
    <p:sldId id="263" r:id="rId23"/>
    <p:sldId id="264" r:id="rId24"/>
    <p:sldId id="265" r:id="rId25"/>
    <p:sldId id="266" r:id="rId26"/>
    <p:sldId id="267" r:id="rId27"/>
    <p:sldId id="315" r:id="rId28"/>
    <p:sldId id="268" r:id="rId29"/>
    <p:sldId id="269" r:id="rId30"/>
    <p:sldId id="270" r:id="rId31"/>
    <p:sldId id="271" r:id="rId32"/>
    <p:sldId id="272" r:id="rId33"/>
    <p:sldId id="337" r:id="rId34"/>
    <p:sldId id="274" r:id="rId35"/>
    <p:sldId id="276" r:id="rId36"/>
    <p:sldId id="334" r:id="rId37"/>
    <p:sldId id="275" r:id="rId38"/>
    <p:sldId id="277" r:id="rId39"/>
    <p:sldId id="278" r:id="rId40"/>
    <p:sldId id="279" r:id="rId41"/>
    <p:sldId id="280" r:id="rId42"/>
    <p:sldId id="281" r:id="rId43"/>
    <p:sldId id="283" r:id="rId44"/>
    <p:sldId id="284" r:id="rId45"/>
    <p:sldId id="285" r:id="rId46"/>
    <p:sldId id="286" r:id="rId47"/>
    <p:sldId id="287" r:id="rId48"/>
    <p:sldId id="282" r:id="rId49"/>
    <p:sldId id="288" r:id="rId50"/>
    <p:sldId id="336" r:id="rId51"/>
    <p:sldId id="289" r:id="rId52"/>
    <p:sldId id="335" r:id="rId53"/>
    <p:sldId id="295" r:id="rId54"/>
    <p:sldId id="296" r:id="rId55"/>
    <p:sldId id="291" r:id="rId56"/>
    <p:sldId id="292" r:id="rId57"/>
    <p:sldId id="293" r:id="rId58"/>
    <p:sldId id="294" r:id="rId59"/>
    <p:sldId id="322" r:id="rId60"/>
    <p:sldId id="323" r:id="rId61"/>
    <p:sldId id="324" r:id="rId62"/>
    <p:sldId id="325" r:id="rId63"/>
    <p:sldId id="321" r:id="rId64"/>
    <p:sldId id="326" r:id="rId65"/>
    <p:sldId id="338" r:id="rId66"/>
    <p:sldId id="327" r:id="rId6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98" autoAdjust="0"/>
    <p:restoredTop sz="87101" autoAdjust="0"/>
  </p:normalViewPr>
  <p:slideViewPr>
    <p:cSldViewPr>
      <p:cViewPr>
        <p:scale>
          <a:sx n="110" d="100"/>
          <a:sy n="110" d="100"/>
        </p:scale>
        <p:origin x="-486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9BE1F31-B705-4DE8-AFA7-7DFE7660D0F9}" type="doc">
      <dgm:prSet loTypeId="urn:microsoft.com/office/officeart/2005/8/layout/vList2" loCatId="list" qsTypeId="urn:microsoft.com/office/officeart/2005/8/quickstyle/simple3" qsCatId="simple" csTypeId="urn:microsoft.com/office/officeart/2005/8/colors/accent0_2" csCatId="mainScheme" phldr="1"/>
      <dgm:spPr/>
      <dgm:t>
        <a:bodyPr/>
        <a:lstStyle/>
        <a:p>
          <a:endParaRPr lang="uk-UA"/>
        </a:p>
      </dgm:t>
    </dgm:pt>
    <dgm:pt modelId="{5C811708-118F-45CA-88B9-001E415E179E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pPr algn="just" rtl="0"/>
          <a:r>
            <a:rPr lang="en-US" sz="1800" b="1" dirty="0" err="1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CrossRef</a:t>
          </a:r>
          <a:r>
            <a:rPr lang="en-US" sz="18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uk-UA" sz="1800" b="1" dirty="0" smtClean="0">
              <a:latin typeface="Times New Roman" pitchFamily="18" charset="0"/>
              <a:cs typeface="Times New Roman" pitchFamily="18" charset="0"/>
            </a:rPr>
            <a:t>-</a:t>
          </a:r>
          <a:r>
            <a:rPr lang="en-US" sz="18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uk-UA" sz="1800" dirty="0" smtClean="0">
              <a:latin typeface="Times New Roman" pitchFamily="18" charset="0"/>
              <a:cs typeface="Times New Roman" pitchFamily="18" charset="0"/>
            </a:rPr>
            <a:t>це об'єднання видавців наукових публікацій, створене з метою розробки та підтримки всесвітньої високотехнологічної інфраструктури наукових комунікацій.  </a:t>
          </a:r>
        </a:p>
        <a:p>
          <a:pPr algn="just" rtl="0"/>
          <a:r>
            <a:rPr lang="uk-UA" sz="1800" dirty="0" smtClean="0">
              <a:latin typeface="Times New Roman" pitchFamily="18" charset="0"/>
              <a:cs typeface="Times New Roman" pitchFamily="18" charset="0"/>
            </a:rPr>
            <a:t>Головним завданням </a:t>
          </a:r>
          <a:r>
            <a:rPr lang="en-US" sz="1800" b="1" dirty="0" err="1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CrossRef</a:t>
          </a:r>
          <a:r>
            <a:rPr lang="en-US" sz="18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uk-UA" sz="1800" dirty="0" smtClean="0">
              <a:latin typeface="Times New Roman" pitchFamily="18" charset="0"/>
              <a:cs typeface="Times New Roman" pitchFamily="18" charset="0"/>
            </a:rPr>
            <a:t>є сприяння широкому використанню інноваційних технологій для прискорення і полегшення наукових досліджень. </a:t>
          </a:r>
          <a:endParaRPr lang="uk-UA" sz="1800" dirty="0">
            <a:latin typeface="Times New Roman" pitchFamily="18" charset="0"/>
            <a:cs typeface="Times New Roman" pitchFamily="18" charset="0"/>
          </a:endParaRPr>
        </a:p>
      </dgm:t>
    </dgm:pt>
    <dgm:pt modelId="{C72E3280-C2E7-47F4-ADEF-1A79F2BBE013}" type="parTrans" cxnId="{AD13A5E4-9362-44D9-9BE2-5F19A235CFAC}">
      <dgm:prSet/>
      <dgm:spPr/>
      <dgm:t>
        <a:bodyPr/>
        <a:lstStyle/>
        <a:p>
          <a:endParaRPr lang="uk-UA"/>
        </a:p>
      </dgm:t>
    </dgm:pt>
    <dgm:pt modelId="{132938B1-5071-4D72-8EB2-B297E3E174B6}" type="sibTrans" cxnId="{AD13A5E4-9362-44D9-9BE2-5F19A235CFAC}">
      <dgm:prSet/>
      <dgm:spPr/>
      <dgm:t>
        <a:bodyPr/>
        <a:lstStyle/>
        <a:p>
          <a:endParaRPr lang="uk-UA"/>
        </a:p>
      </dgm:t>
    </dgm:pt>
    <dgm:pt modelId="{B910F38C-65DE-45AE-A95E-398A3E4EDEBD}" type="pres">
      <dgm:prSet presAssocID="{E9BE1F31-B705-4DE8-AFA7-7DFE7660D0F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18E17783-1862-4741-B051-4081743FF39D}" type="pres">
      <dgm:prSet presAssocID="{5C811708-118F-45CA-88B9-001E415E179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AD13A5E4-9362-44D9-9BE2-5F19A235CFAC}" srcId="{E9BE1F31-B705-4DE8-AFA7-7DFE7660D0F9}" destId="{5C811708-118F-45CA-88B9-001E415E179E}" srcOrd="0" destOrd="0" parTransId="{C72E3280-C2E7-47F4-ADEF-1A79F2BBE013}" sibTransId="{132938B1-5071-4D72-8EB2-B297E3E174B6}"/>
    <dgm:cxn modelId="{C7006DE6-23C5-484C-9ED2-B1B3A656586B}" type="presOf" srcId="{E9BE1F31-B705-4DE8-AFA7-7DFE7660D0F9}" destId="{B910F38C-65DE-45AE-A95E-398A3E4EDEBD}" srcOrd="0" destOrd="0" presId="urn:microsoft.com/office/officeart/2005/8/layout/vList2"/>
    <dgm:cxn modelId="{3D277714-6ADB-417E-8278-50379FD96297}" type="presOf" srcId="{5C811708-118F-45CA-88B9-001E415E179E}" destId="{18E17783-1862-4741-B051-4081743FF39D}" srcOrd="0" destOrd="0" presId="urn:microsoft.com/office/officeart/2005/8/layout/vList2"/>
    <dgm:cxn modelId="{7D48600D-8C65-4EBA-B2D8-25261C32E5FF}" type="presParOf" srcId="{B910F38C-65DE-45AE-A95E-398A3E4EDEBD}" destId="{18E17783-1862-4741-B051-4081743FF39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8B425CD-DF64-4C6F-9222-443BD7334BF0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B219921C-03E2-49FB-9A23-C975BED77218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pPr algn="just"/>
          <a:r>
            <a:rPr lang="uk-UA" sz="2000" b="1" dirty="0" smtClean="0">
              <a:latin typeface="Times New Roman" pitchFamily="18" charset="0"/>
              <a:cs typeface="Times New Roman" pitchFamily="18" charset="0"/>
            </a:rPr>
            <a:t>Список використаних джерел </a:t>
          </a:r>
          <a:r>
            <a:rPr lang="uk-UA" sz="2000" dirty="0" smtClean="0">
              <a:latin typeface="Times New Roman" pitchFamily="18" charset="0"/>
              <a:cs typeface="Times New Roman" pitchFamily="18" charset="0"/>
            </a:rPr>
            <a:t>за 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ДСТУ ГОСТ 7.1:2006 «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Бібліографічний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запис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Бібліографічний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опис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Загальні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вимоги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та правила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складання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uk-UA" sz="2000" dirty="0" smtClean="0">
              <a:latin typeface="Times New Roman" pitchFamily="18" charset="0"/>
              <a:cs typeface="Times New Roman" pitchFamily="18" charset="0"/>
            </a:rPr>
            <a:t>  </a:t>
          </a:r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B71C5EED-097D-4732-B13D-49D20F8AA4FA}" type="parTrans" cxnId="{42B0DEED-E919-46B9-8B13-F41919153F88}">
      <dgm:prSet/>
      <dgm:spPr/>
      <dgm:t>
        <a:bodyPr/>
        <a:lstStyle/>
        <a:p>
          <a:endParaRPr lang="uk-UA"/>
        </a:p>
      </dgm:t>
    </dgm:pt>
    <dgm:pt modelId="{058FAAC1-1D04-4D02-8115-B6B44C9117EF}" type="sibTrans" cxnId="{42B0DEED-E919-46B9-8B13-F41919153F88}">
      <dgm:prSet/>
      <dgm:spPr/>
      <dgm:t>
        <a:bodyPr/>
        <a:lstStyle/>
        <a:p>
          <a:endParaRPr lang="uk-UA"/>
        </a:p>
      </dgm:t>
    </dgm:pt>
    <dgm:pt modelId="{BB92D316-08AB-49DF-AC9A-F5138530D8D8}">
      <dgm:prSet phldrT="[Текст]" custT="1"/>
      <dgm:spPr/>
      <dgm:t>
        <a:bodyPr/>
        <a:lstStyle/>
        <a:p>
          <a:pPr algn="just"/>
          <a:r>
            <a:rPr lang="uk-UA" sz="2400" b="0" i="0" dirty="0" err="1" smtClean="0">
              <a:latin typeface="Times New Roman" pitchFamily="18" charset="0"/>
              <a:cs typeface="Times New Roman" pitchFamily="18" charset="0"/>
            </a:rPr>
            <a:t>Гудзенко</a:t>
          </a:r>
          <a:r>
            <a:rPr lang="uk-UA" sz="2400" b="0" i="0" dirty="0" smtClean="0">
              <a:latin typeface="Times New Roman" pitchFamily="18" charset="0"/>
              <a:cs typeface="Times New Roman" pitchFamily="18" charset="0"/>
            </a:rPr>
            <a:t> О. В. Оптимізація умов культивування </a:t>
          </a:r>
          <a:r>
            <a:rPr lang="en-US" sz="2400" b="0" i="0" dirty="0" err="1" smtClean="0">
              <a:latin typeface="Times New Roman" pitchFamily="18" charset="0"/>
              <a:cs typeface="Times New Roman" pitchFamily="18" charset="0"/>
            </a:rPr>
            <a:t>Penicillium</a:t>
          </a:r>
          <a:r>
            <a:rPr lang="en-US" sz="2400" b="0" i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400" b="0" i="0" dirty="0" err="1" smtClean="0">
              <a:latin typeface="Times New Roman" pitchFamily="18" charset="0"/>
              <a:cs typeface="Times New Roman" pitchFamily="18" charset="0"/>
            </a:rPr>
            <a:t>tardum</a:t>
          </a:r>
          <a:r>
            <a:rPr lang="en-US" sz="2400" b="0" i="0" dirty="0" smtClean="0">
              <a:latin typeface="Times New Roman" pitchFamily="18" charset="0"/>
              <a:cs typeface="Times New Roman" pitchFamily="18" charset="0"/>
            </a:rPr>
            <a:t> – </a:t>
          </a:r>
          <a:r>
            <a:rPr lang="uk-UA" sz="2400" b="0" i="0" dirty="0" smtClean="0">
              <a:latin typeface="Times New Roman" pitchFamily="18" charset="0"/>
              <a:cs typeface="Times New Roman" pitchFamily="18" charset="0"/>
            </a:rPr>
            <a:t>продуцента </a:t>
          </a:r>
          <a:r>
            <a:rPr lang="el-GR" sz="2400" b="0" i="0" dirty="0" smtClean="0">
              <a:latin typeface="Times New Roman" pitchFamily="18" charset="0"/>
              <a:cs typeface="Times New Roman" pitchFamily="18" charset="0"/>
            </a:rPr>
            <a:t>α-</a:t>
          </a:r>
          <a:r>
            <a:rPr lang="en-US" sz="2400" b="0" i="0" dirty="0" smtClean="0">
              <a:latin typeface="Times New Roman" pitchFamily="18" charset="0"/>
              <a:cs typeface="Times New Roman" pitchFamily="18" charset="0"/>
            </a:rPr>
            <a:t>l-</a:t>
          </a:r>
          <a:r>
            <a:rPr lang="uk-UA" sz="2400" b="0" i="0" dirty="0" err="1" smtClean="0">
              <a:latin typeface="Times New Roman" pitchFamily="18" charset="0"/>
              <a:cs typeface="Times New Roman" pitchFamily="18" charset="0"/>
            </a:rPr>
            <a:t>рамнозидази</a:t>
          </a:r>
          <a:r>
            <a:rPr lang="uk-UA" sz="2400" b="0" i="0" dirty="0" smtClean="0">
              <a:latin typeface="Times New Roman" pitchFamily="18" charset="0"/>
              <a:cs typeface="Times New Roman" pitchFamily="18" charset="0"/>
            </a:rPr>
            <a:t> / О. В. </a:t>
          </a:r>
          <a:r>
            <a:rPr lang="uk-UA" sz="2400" b="0" i="0" dirty="0" err="1" smtClean="0">
              <a:latin typeface="Times New Roman" pitchFamily="18" charset="0"/>
              <a:cs typeface="Times New Roman" pitchFamily="18" charset="0"/>
            </a:rPr>
            <a:t>Гудзенко</a:t>
          </a:r>
          <a:r>
            <a:rPr lang="uk-UA" sz="2400" b="0" i="0" dirty="0" smtClean="0">
              <a:latin typeface="Times New Roman" pitchFamily="18" charset="0"/>
              <a:cs typeface="Times New Roman" pitchFamily="18" charset="0"/>
            </a:rPr>
            <a:t>, Л. Д. </a:t>
          </a:r>
          <a:r>
            <a:rPr lang="uk-UA" sz="2400" b="0" i="0" dirty="0" err="1" smtClean="0">
              <a:latin typeface="Times New Roman" pitchFamily="18" charset="0"/>
              <a:cs typeface="Times New Roman" pitchFamily="18" charset="0"/>
            </a:rPr>
            <a:t>Варбанець</a:t>
          </a:r>
          <a:r>
            <a:rPr lang="uk-UA" sz="2400" b="0" i="0" dirty="0" smtClean="0">
              <a:latin typeface="Times New Roman" pitchFamily="18" charset="0"/>
              <a:cs typeface="Times New Roman" pitchFamily="18" charset="0"/>
            </a:rPr>
            <a:t> // Мікробіологічний журнал. – 2015. – Т. 77, № 4.  – С. 25–31.</a:t>
          </a:r>
          <a:endParaRPr lang="uk-UA" sz="2400" dirty="0">
            <a:latin typeface="Times New Roman" pitchFamily="18" charset="0"/>
            <a:cs typeface="Times New Roman" pitchFamily="18" charset="0"/>
          </a:endParaRPr>
        </a:p>
      </dgm:t>
    </dgm:pt>
    <dgm:pt modelId="{2D2E4CB7-457F-4580-BA0D-7121B8F4111B}" type="parTrans" cxnId="{B760B282-8D1E-4C2B-8D4E-0103F7280684}">
      <dgm:prSet/>
      <dgm:spPr/>
      <dgm:t>
        <a:bodyPr/>
        <a:lstStyle/>
        <a:p>
          <a:endParaRPr lang="uk-UA"/>
        </a:p>
      </dgm:t>
    </dgm:pt>
    <dgm:pt modelId="{F72E3BA5-9854-49DB-B013-6231953DFD2F}" type="sibTrans" cxnId="{B760B282-8D1E-4C2B-8D4E-0103F7280684}">
      <dgm:prSet/>
      <dgm:spPr/>
      <dgm:t>
        <a:bodyPr/>
        <a:lstStyle/>
        <a:p>
          <a:endParaRPr lang="uk-UA"/>
        </a:p>
      </dgm:t>
    </dgm:pt>
    <dgm:pt modelId="{1128B289-4590-4439-AB15-7A4C70D3EF73}">
      <dgm:prSet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sz="2400" b="1" u="none" dirty="0" smtClean="0">
              <a:latin typeface="Times New Roman" pitchFamily="18" charset="0"/>
              <a:cs typeface="Times New Roman" pitchFamily="18" charset="0"/>
            </a:rPr>
            <a:t>Reference</a:t>
          </a:r>
          <a:r>
            <a:rPr lang="uk-UA" sz="2400" b="1" u="none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400" b="1" u="none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uk-UA" sz="2400" u="none" dirty="0" smtClean="0">
              <a:latin typeface="Times New Roman" pitchFamily="18" charset="0"/>
              <a:cs typeface="Times New Roman" pitchFamily="18" charset="0"/>
            </a:rPr>
            <a:t>Транслітерована стаття</a:t>
          </a:r>
          <a:endParaRPr lang="en-US" sz="2400" u="none" dirty="0" smtClean="0">
            <a:latin typeface="Times New Roman" pitchFamily="18" charset="0"/>
            <a:cs typeface="Times New Roman" pitchFamily="18" charset="0"/>
          </a:endParaRPr>
        </a:p>
        <a:p>
          <a:r>
            <a:rPr lang="en-US" sz="2400" b="1" u="none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* </a:t>
          </a:r>
          <a:r>
            <a:rPr lang="uk-UA" sz="2400" b="1" u="none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Факультативний елемент (за вимогою редакції)</a:t>
          </a:r>
          <a:endParaRPr lang="uk-UA" sz="2400" b="1" u="none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C06EC2B2-5264-44BF-97D0-890F1892AAF4}" type="parTrans" cxnId="{E553E4EE-285F-47CF-AF95-51C66771FB70}">
      <dgm:prSet/>
      <dgm:spPr/>
      <dgm:t>
        <a:bodyPr/>
        <a:lstStyle/>
        <a:p>
          <a:endParaRPr lang="uk-UA"/>
        </a:p>
      </dgm:t>
    </dgm:pt>
    <dgm:pt modelId="{BD32FAFB-C656-4791-AD3D-68B2ECAA701F}" type="sibTrans" cxnId="{E553E4EE-285F-47CF-AF95-51C66771FB70}">
      <dgm:prSet/>
      <dgm:spPr/>
      <dgm:t>
        <a:bodyPr/>
        <a:lstStyle/>
        <a:p>
          <a:endParaRPr lang="uk-UA"/>
        </a:p>
      </dgm:t>
    </dgm:pt>
    <dgm:pt modelId="{C9D41947-4E7E-45FA-BC71-520045248708}">
      <dgm:prSet custT="1"/>
      <dgm:spPr/>
      <dgm:t>
        <a:bodyPr/>
        <a:lstStyle/>
        <a:p>
          <a:pPr algn="just"/>
          <a:r>
            <a:rPr lang="en-US" sz="2400" u="none" dirty="0" err="1" smtClean="0">
              <a:latin typeface="Times New Roman" pitchFamily="18" charset="0"/>
              <a:cs typeface="Times New Roman" pitchFamily="18" charset="0"/>
            </a:rPr>
            <a:t>Gudzenko</a:t>
          </a:r>
          <a:r>
            <a:rPr lang="en-US" sz="2400" u="none" dirty="0" smtClean="0">
              <a:latin typeface="Times New Roman" pitchFamily="18" charset="0"/>
              <a:cs typeface="Times New Roman" pitchFamily="18" charset="0"/>
            </a:rPr>
            <a:t> OV, </a:t>
          </a:r>
          <a:r>
            <a:rPr lang="en-US" sz="2400" u="none" dirty="0" err="1" smtClean="0">
              <a:latin typeface="Times New Roman" pitchFamily="18" charset="0"/>
              <a:cs typeface="Times New Roman" pitchFamily="18" charset="0"/>
            </a:rPr>
            <a:t>Varbanets</a:t>
          </a:r>
          <a:r>
            <a:rPr lang="en-US" sz="2400" u="none" dirty="0" smtClean="0">
              <a:latin typeface="Times New Roman" pitchFamily="18" charset="0"/>
              <a:cs typeface="Times New Roman" pitchFamily="18" charset="0"/>
            </a:rPr>
            <a:t> LD</a:t>
          </a:r>
          <a:r>
            <a:rPr lang="uk-UA" sz="2400" u="none" dirty="0" smtClean="0">
              <a:latin typeface="Times New Roman" pitchFamily="18" charset="0"/>
              <a:cs typeface="Times New Roman" pitchFamily="18" charset="0"/>
            </a:rPr>
            <a:t>.</a:t>
          </a:r>
          <a:r>
            <a:rPr lang="en-US" sz="2400" u="none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uk-UA" sz="2400" b="1" u="none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*</a:t>
          </a:r>
          <a:r>
            <a:rPr lang="en-US" sz="2400" u="none" dirty="0" err="1" smtClean="0">
              <a:latin typeface="Times New Roman" pitchFamily="18" charset="0"/>
              <a:cs typeface="Times New Roman" pitchFamily="18" charset="0"/>
            </a:rPr>
            <a:t>Optymizatsiia</a:t>
          </a:r>
          <a:r>
            <a:rPr lang="en-US" sz="2400" u="none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400" u="none" dirty="0" err="1" smtClean="0">
              <a:latin typeface="Times New Roman" pitchFamily="18" charset="0"/>
              <a:cs typeface="Times New Roman" pitchFamily="18" charset="0"/>
            </a:rPr>
            <a:t>umov</a:t>
          </a:r>
          <a:r>
            <a:rPr lang="en-US" sz="2400" u="none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400" u="none" dirty="0" err="1" smtClean="0">
              <a:latin typeface="Times New Roman" pitchFamily="18" charset="0"/>
              <a:cs typeface="Times New Roman" pitchFamily="18" charset="0"/>
            </a:rPr>
            <a:t>kultyvuvannia</a:t>
          </a:r>
          <a:r>
            <a:rPr lang="en-US" sz="2400" u="none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400" u="none" dirty="0" err="1" smtClean="0">
              <a:latin typeface="Times New Roman" pitchFamily="18" charset="0"/>
              <a:cs typeface="Times New Roman" pitchFamily="18" charset="0"/>
            </a:rPr>
            <a:t>Penicillium</a:t>
          </a:r>
          <a:r>
            <a:rPr lang="en-US" sz="2400" u="none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400" u="none" dirty="0" err="1" smtClean="0">
              <a:latin typeface="Times New Roman" pitchFamily="18" charset="0"/>
              <a:cs typeface="Times New Roman" pitchFamily="18" charset="0"/>
            </a:rPr>
            <a:t>tardum</a:t>
          </a:r>
          <a:r>
            <a:rPr lang="en-US" sz="2400" u="none" dirty="0" smtClean="0">
              <a:latin typeface="Times New Roman" pitchFamily="18" charset="0"/>
              <a:cs typeface="Times New Roman" pitchFamily="18" charset="0"/>
            </a:rPr>
            <a:t> – </a:t>
          </a:r>
          <a:r>
            <a:rPr lang="en-US" sz="2400" u="none" dirty="0" err="1" smtClean="0">
              <a:latin typeface="Times New Roman" pitchFamily="18" charset="0"/>
              <a:cs typeface="Times New Roman" pitchFamily="18" charset="0"/>
            </a:rPr>
            <a:t>produtsenta</a:t>
          </a:r>
          <a:r>
            <a:rPr lang="en-US" sz="2400" u="none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l-GR" sz="2400" u="none" dirty="0" smtClean="0">
              <a:latin typeface="Times New Roman" pitchFamily="18" charset="0"/>
              <a:cs typeface="Times New Roman" pitchFamily="18" charset="0"/>
            </a:rPr>
            <a:t>α-</a:t>
          </a:r>
          <a:r>
            <a:rPr lang="en-US" sz="2400" u="none" dirty="0" smtClean="0">
              <a:latin typeface="Times New Roman" pitchFamily="18" charset="0"/>
              <a:cs typeface="Times New Roman" pitchFamily="18" charset="0"/>
            </a:rPr>
            <a:t>L-</a:t>
          </a:r>
          <a:r>
            <a:rPr lang="en-US" sz="2400" u="none" dirty="0" err="1" smtClean="0">
              <a:latin typeface="Times New Roman" pitchFamily="18" charset="0"/>
              <a:cs typeface="Times New Roman" pitchFamily="18" charset="0"/>
            </a:rPr>
            <a:t>ramnozydazy</a:t>
          </a:r>
          <a:r>
            <a:rPr lang="uk-UA" sz="2400" u="none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400" b="1" u="none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[</a:t>
          </a:r>
          <a:r>
            <a:rPr lang="en-US" sz="2400" u="none" dirty="0" smtClean="0">
              <a:latin typeface="Times New Roman" pitchFamily="18" charset="0"/>
              <a:cs typeface="Times New Roman" pitchFamily="18" charset="0"/>
            </a:rPr>
            <a:t>Optimization of cultivation conditions </a:t>
          </a:r>
          <a:r>
            <a:rPr lang="en-US" sz="2400" u="none" dirty="0" err="1" smtClean="0">
              <a:latin typeface="Times New Roman" pitchFamily="18" charset="0"/>
              <a:cs typeface="Times New Roman" pitchFamily="18" charset="0"/>
            </a:rPr>
            <a:t>Penicillium</a:t>
          </a:r>
          <a:r>
            <a:rPr lang="en-US" sz="2400" u="none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400" u="none" dirty="0" err="1" smtClean="0">
              <a:latin typeface="Times New Roman" pitchFamily="18" charset="0"/>
              <a:cs typeface="Times New Roman" pitchFamily="18" charset="0"/>
            </a:rPr>
            <a:t>tardum</a:t>
          </a:r>
          <a:r>
            <a:rPr lang="en-US" sz="2400" u="none" dirty="0" smtClean="0">
              <a:latin typeface="Times New Roman" pitchFamily="18" charset="0"/>
              <a:cs typeface="Times New Roman" pitchFamily="18" charset="0"/>
            </a:rPr>
            <a:t> – a-L-</a:t>
          </a:r>
          <a:r>
            <a:rPr lang="en-US" sz="2400" u="none" dirty="0" err="1" smtClean="0">
              <a:latin typeface="Times New Roman" pitchFamily="18" charset="0"/>
              <a:cs typeface="Times New Roman" pitchFamily="18" charset="0"/>
            </a:rPr>
            <a:t>rhamnosidases</a:t>
          </a:r>
          <a:r>
            <a:rPr lang="en-US" sz="2400" u="none" dirty="0" smtClean="0">
              <a:latin typeface="Times New Roman" pitchFamily="18" charset="0"/>
              <a:cs typeface="Times New Roman" pitchFamily="18" charset="0"/>
            </a:rPr>
            <a:t> producers</a:t>
          </a:r>
          <a:r>
            <a:rPr lang="en-US" sz="2400" b="1" u="none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]</a:t>
          </a:r>
          <a:r>
            <a:rPr lang="en-US" sz="2400" u="none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en-US" sz="2400" u="none" dirty="0" err="1" smtClean="0">
              <a:latin typeface="Times New Roman" pitchFamily="18" charset="0"/>
              <a:cs typeface="Times New Roman" pitchFamily="18" charset="0"/>
            </a:rPr>
            <a:t>Microbiol</a:t>
          </a:r>
          <a:r>
            <a:rPr lang="en-US" sz="2400" u="none" dirty="0" smtClean="0">
              <a:latin typeface="Times New Roman" pitchFamily="18" charset="0"/>
              <a:cs typeface="Times New Roman" pitchFamily="18" charset="0"/>
            </a:rPr>
            <a:t> Z. 2015; 77(4):25-31. </a:t>
          </a:r>
          <a:r>
            <a:rPr lang="en-US" sz="2400" b="1" u="none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Ukrainian.</a:t>
          </a:r>
          <a:endParaRPr lang="uk-UA" sz="2400" b="1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A406445F-868E-42FD-9E36-CF6E292AFB92}" type="parTrans" cxnId="{C006D037-CF59-4DD3-A8C3-56B8B609893B}">
      <dgm:prSet/>
      <dgm:spPr/>
      <dgm:t>
        <a:bodyPr/>
        <a:lstStyle/>
        <a:p>
          <a:endParaRPr lang="uk-UA"/>
        </a:p>
      </dgm:t>
    </dgm:pt>
    <dgm:pt modelId="{A80C5B7F-7725-483D-AB19-6AB383325CDC}" type="sibTrans" cxnId="{C006D037-CF59-4DD3-A8C3-56B8B609893B}">
      <dgm:prSet/>
      <dgm:spPr/>
      <dgm:t>
        <a:bodyPr/>
        <a:lstStyle/>
        <a:p>
          <a:endParaRPr lang="uk-UA"/>
        </a:p>
      </dgm:t>
    </dgm:pt>
    <dgm:pt modelId="{651B56BE-ACEB-4882-A79D-1657508DC36E}">
      <dgm:prSet/>
      <dgm:spPr/>
      <dgm:t>
        <a:bodyPr/>
        <a:lstStyle/>
        <a:p>
          <a:pPr algn="l"/>
          <a:endParaRPr lang="uk-UA" sz="2200" dirty="0"/>
        </a:p>
      </dgm:t>
    </dgm:pt>
    <dgm:pt modelId="{337E3317-865E-47CF-BEAF-4585753189DA}" type="parTrans" cxnId="{A586B07B-B882-46BD-9DC3-052C26ADD6CE}">
      <dgm:prSet/>
      <dgm:spPr/>
      <dgm:t>
        <a:bodyPr/>
        <a:lstStyle/>
        <a:p>
          <a:endParaRPr lang="uk-UA"/>
        </a:p>
      </dgm:t>
    </dgm:pt>
    <dgm:pt modelId="{EDE0E967-4CE4-4911-B8A5-ECCB09B57FB4}" type="sibTrans" cxnId="{A586B07B-B882-46BD-9DC3-052C26ADD6CE}">
      <dgm:prSet/>
      <dgm:spPr/>
      <dgm:t>
        <a:bodyPr/>
        <a:lstStyle/>
        <a:p>
          <a:endParaRPr lang="uk-UA"/>
        </a:p>
      </dgm:t>
    </dgm:pt>
    <dgm:pt modelId="{6D89EA04-AE9F-4C03-A041-8AF3A2664D63}">
      <dgm:prSet phldrT="[Текст]"/>
      <dgm:spPr/>
      <dgm:t>
        <a:bodyPr/>
        <a:lstStyle/>
        <a:p>
          <a:pPr algn="l"/>
          <a:endParaRPr lang="uk-UA" sz="1700" dirty="0"/>
        </a:p>
      </dgm:t>
    </dgm:pt>
    <dgm:pt modelId="{68326AB1-6E59-46DD-BB78-3365DD6624F0}" type="parTrans" cxnId="{561CE2A9-7AA9-4808-82AF-861A6630B393}">
      <dgm:prSet/>
      <dgm:spPr/>
      <dgm:t>
        <a:bodyPr/>
        <a:lstStyle/>
        <a:p>
          <a:endParaRPr lang="uk-UA"/>
        </a:p>
      </dgm:t>
    </dgm:pt>
    <dgm:pt modelId="{AADA2DE4-6BD5-497B-9A05-DD5D92919CDF}" type="sibTrans" cxnId="{561CE2A9-7AA9-4808-82AF-861A6630B393}">
      <dgm:prSet/>
      <dgm:spPr/>
      <dgm:t>
        <a:bodyPr/>
        <a:lstStyle/>
        <a:p>
          <a:endParaRPr lang="uk-UA"/>
        </a:p>
      </dgm:t>
    </dgm:pt>
    <dgm:pt modelId="{0F031956-C2E4-4350-A125-340E0636BDA2}">
      <dgm:prSet phldrT="[Текст]"/>
      <dgm:spPr/>
      <dgm:t>
        <a:bodyPr/>
        <a:lstStyle/>
        <a:p>
          <a:pPr algn="l"/>
          <a:endParaRPr lang="uk-UA" sz="1700" dirty="0"/>
        </a:p>
      </dgm:t>
    </dgm:pt>
    <dgm:pt modelId="{237DF7DA-83C2-4481-B5C9-98C90D1F9D60}" type="parTrans" cxnId="{550DF5B4-A8B3-4312-AF1F-619520273CD5}">
      <dgm:prSet/>
      <dgm:spPr/>
      <dgm:t>
        <a:bodyPr/>
        <a:lstStyle/>
        <a:p>
          <a:endParaRPr lang="uk-UA"/>
        </a:p>
      </dgm:t>
    </dgm:pt>
    <dgm:pt modelId="{AAC8B3EA-2018-4192-9D4F-6B3C5EB40B27}" type="sibTrans" cxnId="{550DF5B4-A8B3-4312-AF1F-619520273CD5}">
      <dgm:prSet/>
      <dgm:spPr/>
      <dgm:t>
        <a:bodyPr/>
        <a:lstStyle/>
        <a:p>
          <a:endParaRPr lang="uk-UA"/>
        </a:p>
      </dgm:t>
    </dgm:pt>
    <dgm:pt modelId="{A00C98A6-B908-4896-A6C4-2524CD28FD68}" type="pres">
      <dgm:prSet presAssocID="{F8B425CD-DF64-4C6F-9222-443BD7334BF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A8E0011B-2428-442A-9836-172E0B946C18}" type="pres">
      <dgm:prSet presAssocID="{B219921C-03E2-49FB-9A23-C975BED77218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C9652132-2083-47D4-9004-6DD8DB07ED2F}" type="pres">
      <dgm:prSet presAssocID="{B219921C-03E2-49FB-9A23-C975BED77218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5E77092-6D0C-4896-B59F-EBA7F2ADBA66}" type="pres">
      <dgm:prSet presAssocID="{1128B289-4590-4439-AB15-7A4C70D3EF73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B39DFFA0-C7B1-45C8-9A20-652485E39786}" type="pres">
      <dgm:prSet presAssocID="{1128B289-4590-4439-AB15-7A4C70D3EF73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8F12552E-6747-4F3A-A0F6-BAF7EBD9FA18}" type="presOf" srcId="{C9D41947-4E7E-45FA-BC71-520045248708}" destId="{B39DFFA0-C7B1-45C8-9A20-652485E39786}" srcOrd="0" destOrd="1" presId="urn:microsoft.com/office/officeart/2005/8/layout/vList2"/>
    <dgm:cxn modelId="{42B0DEED-E919-46B9-8B13-F41919153F88}" srcId="{F8B425CD-DF64-4C6F-9222-443BD7334BF0}" destId="{B219921C-03E2-49FB-9A23-C975BED77218}" srcOrd="0" destOrd="0" parTransId="{B71C5EED-097D-4732-B13D-49D20F8AA4FA}" sibTransId="{058FAAC1-1D04-4D02-8115-B6B44C9117EF}"/>
    <dgm:cxn modelId="{A586B07B-B882-46BD-9DC3-052C26ADD6CE}" srcId="{1128B289-4590-4439-AB15-7A4C70D3EF73}" destId="{651B56BE-ACEB-4882-A79D-1657508DC36E}" srcOrd="0" destOrd="0" parTransId="{337E3317-865E-47CF-BEAF-4585753189DA}" sibTransId="{EDE0E967-4CE4-4911-B8A5-ECCB09B57FB4}"/>
    <dgm:cxn modelId="{2D409C37-A417-4A9A-BE6F-FD2534A7F9EA}" type="presOf" srcId="{651B56BE-ACEB-4882-A79D-1657508DC36E}" destId="{B39DFFA0-C7B1-45C8-9A20-652485E39786}" srcOrd="0" destOrd="0" presId="urn:microsoft.com/office/officeart/2005/8/layout/vList2"/>
    <dgm:cxn modelId="{561CE2A9-7AA9-4808-82AF-861A6630B393}" srcId="{B219921C-03E2-49FB-9A23-C975BED77218}" destId="{6D89EA04-AE9F-4C03-A041-8AF3A2664D63}" srcOrd="2" destOrd="0" parTransId="{68326AB1-6E59-46DD-BB78-3365DD6624F0}" sibTransId="{AADA2DE4-6BD5-497B-9A05-DD5D92919CDF}"/>
    <dgm:cxn modelId="{F7D1F4C8-40DF-4AB0-90C0-7E465E2299D7}" type="presOf" srcId="{BB92D316-08AB-49DF-AC9A-F5138530D8D8}" destId="{C9652132-2083-47D4-9004-6DD8DB07ED2F}" srcOrd="0" destOrd="0" presId="urn:microsoft.com/office/officeart/2005/8/layout/vList2"/>
    <dgm:cxn modelId="{45B997B7-6157-4F67-9CF8-DB1E1ECBF1DB}" type="presOf" srcId="{1128B289-4590-4439-AB15-7A4C70D3EF73}" destId="{05E77092-6D0C-4896-B59F-EBA7F2ADBA66}" srcOrd="0" destOrd="0" presId="urn:microsoft.com/office/officeart/2005/8/layout/vList2"/>
    <dgm:cxn modelId="{68F7F020-1473-412E-A907-CF31DD37CF37}" type="presOf" srcId="{6D89EA04-AE9F-4C03-A041-8AF3A2664D63}" destId="{C9652132-2083-47D4-9004-6DD8DB07ED2F}" srcOrd="0" destOrd="2" presId="urn:microsoft.com/office/officeart/2005/8/layout/vList2"/>
    <dgm:cxn modelId="{E553E4EE-285F-47CF-AF95-51C66771FB70}" srcId="{F8B425CD-DF64-4C6F-9222-443BD7334BF0}" destId="{1128B289-4590-4439-AB15-7A4C70D3EF73}" srcOrd="1" destOrd="0" parTransId="{C06EC2B2-5264-44BF-97D0-890F1892AAF4}" sibTransId="{BD32FAFB-C656-4791-AD3D-68B2ECAA701F}"/>
    <dgm:cxn modelId="{C006D037-CF59-4DD3-A8C3-56B8B609893B}" srcId="{1128B289-4590-4439-AB15-7A4C70D3EF73}" destId="{C9D41947-4E7E-45FA-BC71-520045248708}" srcOrd="1" destOrd="0" parTransId="{A406445F-868E-42FD-9E36-CF6E292AFB92}" sibTransId="{A80C5B7F-7725-483D-AB19-6AB383325CDC}"/>
    <dgm:cxn modelId="{38783CE7-2080-49CA-87B6-7C92BA1B0328}" type="presOf" srcId="{B219921C-03E2-49FB-9A23-C975BED77218}" destId="{A8E0011B-2428-442A-9836-172E0B946C18}" srcOrd="0" destOrd="0" presId="urn:microsoft.com/office/officeart/2005/8/layout/vList2"/>
    <dgm:cxn modelId="{8DA7598C-B986-47E4-BC3D-373921706B86}" type="presOf" srcId="{F8B425CD-DF64-4C6F-9222-443BD7334BF0}" destId="{A00C98A6-B908-4896-A6C4-2524CD28FD68}" srcOrd="0" destOrd="0" presId="urn:microsoft.com/office/officeart/2005/8/layout/vList2"/>
    <dgm:cxn modelId="{B760B282-8D1E-4C2B-8D4E-0103F7280684}" srcId="{B219921C-03E2-49FB-9A23-C975BED77218}" destId="{BB92D316-08AB-49DF-AC9A-F5138530D8D8}" srcOrd="0" destOrd="0" parTransId="{2D2E4CB7-457F-4580-BA0D-7121B8F4111B}" sibTransId="{F72E3BA5-9854-49DB-B013-6231953DFD2F}"/>
    <dgm:cxn modelId="{550DF5B4-A8B3-4312-AF1F-619520273CD5}" srcId="{B219921C-03E2-49FB-9A23-C975BED77218}" destId="{0F031956-C2E4-4350-A125-340E0636BDA2}" srcOrd="1" destOrd="0" parTransId="{237DF7DA-83C2-4481-B5C9-98C90D1F9D60}" sibTransId="{AAC8B3EA-2018-4192-9D4F-6B3C5EB40B27}"/>
    <dgm:cxn modelId="{605C68D3-A8A3-4B24-87DA-05CF66670719}" type="presOf" srcId="{0F031956-C2E4-4350-A125-340E0636BDA2}" destId="{C9652132-2083-47D4-9004-6DD8DB07ED2F}" srcOrd="0" destOrd="1" presId="urn:microsoft.com/office/officeart/2005/8/layout/vList2"/>
    <dgm:cxn modelId="{6398316E-206B-4B23-960E-9EC804BD2677}" type="presParOf" srcId="{A00C98A6-B908-4896-A6C4-2524CD28FD68}" destId="{A8E0011B-2428-442A-9836-172E0B946C18}" srcOrd="0" destOrd="0" presId="urn:microsoft.com/office/officeart/2005/8/layout/vList2"/>
    <dgm:cxn modelId="{3A8DE12B-656C-431B-976F-EDC2DFC88703}" type="presParOf" srcId="{A00C98A6-B908-4896-A6C4-2524CD28FD68}" destId="{C9652132-2083-47D4-9004-6DD8DB07ED2F}" srcOrd="1" destOrd="0" presId="urn:microsoft.com/office/officeart/2005/8/layout/vList2"/>
    <dgm:cxn modelId="{63529DCC-A30C-424D-87D1-2641CABD7C0C}" type="presParOf" srcId="{A00C98A6-B908-4896-A6C4-2524CD28FD68}" destId="{05E77092-6D0C-4896-B59F-EBA7F2ADBA66}" srcOrd="2" destOrd="0" presId="urn:microsoft.com/office/officeart/2005/8/layout/vList2"/>
    <dgm:cxn modelId="{C51D6A8D-FE38-4C1F-A4DE-F8C6190DC1ED}" type="presParOf" srcId="{A00C98A6-B908-4896-A6C4-2524CD28FD68}" destId="{B39DFFA0-C7B1-45C8-9A20-652485E39786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E17783-1862-4741-B051-4081743FF39D}">
      <dsp:nvSpPr>
        <dsp:cNvPr id="0" name=""/>
        <dsp:cNvSpPr/>
      </dsp:nvSpPr>
      <dsp:spPr>
        <a:xfrm>
          <a:off x="0" y="360"/>
          <a:ext cx="8429684" cy="1428039"/>
        </a:xfrm>
        <a:prstGeom prst="roundRect">
          <a:avLst/>
        </a:prstGeom>
        <a:solidFill>
          <a:schemeClr val="bg1">
            <a:lumMod val="95000"/>
          </a:schemeClr>
        </a:solidFill>
        <a:ln>
          <a:noFill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err="1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CrossRef</a:t>
          </a:r>
          <a:r>
            <a:rPr lang="en-US" sz="18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uk-UA" sz="1800" b="1" kern="1200" dirty="0" smtClean="0">
              <a:latin typeface="Times New Roman" pitchFamily="18" charset="0"/>
              <a:cs typeface="Times New Roman" pitchFamily="18" charset="0"/>
            </a:rPr>
            <a:t>-</a:t>
          </a:r>
          <a:r>
            <a:rPr lang="en-US" sz="18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uk-UA" sz="1800" kern="1200" dirty="0" smtClean="0">
              <a:latin typeface="Times New Roman" pitchFamily="18" charset="0"/>
              <a:cs typeface="Times New Roman" pitchFamily="18" charset="0"/>
            </a:rPr>
            <a:t>це об'єднання видавців наукових публікацій, створене з метою розробки та підтримки всесвітньої високотехнологічної інфраструктури наукових комунікацій.  </a:t>
          </a:r>
        </a:p>
        <a:p>
          <a:pPr lvl="0" algn="just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>
              <a:latin typeface="Times New Roman" pitchFamily="18" charset="0"/>
              <a:cs typeface="Times New Roman" pitchFamily="18" charset="0"/>
            </a:rPr>
            <a:t>Головним завданням </a:t>
          </a:r>
          <a:r>
            <a:rPr lang="en-US" sz="1800" b="1" kern="1200" dirty="0" err="1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CrossRef</a:t>
          </a:r>
          <a:r>
            <a:rPr lang="en-US" sz="1800" b="1" kern="12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uk-UA" sz="1800" kern="1200" dirty="0" smtClean="0">
              <a:latin typeface="Times New Roman" pitchFamily="18" charset="0"/>
              <a:cs typeface="Times New Roman" pitchFamily="18" charset="0"/>
            </a:rPr>
            <a:t>є сприяння широкому використанню інноваційних технологій для прискорення і полегшення наукових досліджень. </a:t>
          </a:r>
          <a:endParaRPr lang="uk-UA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9711" y="70071"/>
        <a:ext cx="8290262" cy="128861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E0011B-2428-442A-9836-172E0B946C18}">
      <dsp:nvSpPr>
        <dsp:cNvPr id="0" name=""/>
        <dsp:cNvSpPr/>
      </dsp:nvSpPr>
      <dsp:spPr>
        <a:xfrm>
          <a:off x="0" y="124839"/>
          <a:ext cx="8643998" cy="941118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 w="9525" cap="flat" cmpd="sng" algn="ctr">
          <a:solidFill>
            <a:schemeClr val="accent1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1"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>
              <a:latin typeface="Times New Roman" pitchFamily="18" charset="0"/>
              <a:cs typeface="Times New Roman" pitchFamily="18" charset="0"/>
            </a:rPr>
            <a:t>Список використаних джерел </a:t>
          </a: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за 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ДСТУ ГОСТ 7.1:2006 «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Бібліографічний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запис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Бібліографічний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опис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Загальні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вимоги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та правила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складання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  </a:t>
          </a:r>
          <a:endParaRPr lang="uk-UA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5942" y="170781"/>
        <a:ext cx="8552114" cy="849234"/>
      </dsp:txXfrm>
    </dsp:sp>
    <dsp:sp modelId="{C9652132-2083-47D4-9004-6DD8DB07ED2F}">
      <dsp:nvSpPr>
        <dsp:cNvPr id="0" name=""/>
        <dsp:cNvSpPr/>
      </dsp:nvSpPr>
      <dsp:spPr>
        <a:xfrm>
          <a:off x="0" y="1065958"/>
          <a:ext cx="8643998" cy="169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4447" tIns="30480" rIns="170688" bIns="30480" numCol="1" spcCol="1270" anchor="t" anchorCtr="0">
          <a:noAutofit/>
        </a:bodyPr>
        <a:lstStyle/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uk-UA" sz="2400" b="0" i="0" kern="1200" dirty="0" err="1" smtClean="0">
              <a:latin typeface="Times New Roman" pitchFamily="18" charset="0"/>
              <a:cs typeface="Times New Roman" pitchFamily="18" charset="0"/>
            </a:rPr>
            <a:t>Гудзенко</a:t>
          </a:r>
          <a:r>
            <a:rPr lang="uk-UA" sz="2400" b="0" i="0" kern="1200" dirty="0" smtClean="0">
              <a:latin typeface="Times New Roman" pitchFamily="18" charset="0"/>
              <a:cs typeface="Times New Roman" pitchFamily="18" charset="0"/>
            </a:rPr>
            <a:t> О. В. Оптимізація умов культивування </a:t>
          </a:r>
          <a:r>
            <a:rPr lang="en-US" sz="2400" b="0" i="0" kern="1200" dirty="0" err="1" smtClean="0">
              <a:latin typeface="Times New Roman" pitchFamily="18" charset="0"/>
              <a:cs typeface="Times New Roman" pitchFamily="18" charset="0"/>
            </a:rPr>
            <a:t>Penicillium</a:t>
          </a:r>
          <a:r>
            <a:rPr lang="en-US" sz="2400" b="0" i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400" b="0" i="0" kern="1200" dirty="0" err="1" smtClean="0">
              <a:latin typeface="Times New Roman" pitchFamily="18" charset="0"/>
              <a:cs typeface="Times New Roman" pitchFamily="18" charset="0"/>
            </a:rPr>
            <a:t>tardum</a:t>
          </a:r>
          <a:r>
            <a:rPr lang="en-US" sz="2400" b="0" i="0" kern="1200" dirty="0" smtClean="0">
              <a:latin typeface="Times New Roman" pitchFamily="18" charset="0"/>
              <a:cs typeface="Times New Roman" pitchFamily="18" charset="0"/>
            </a:rPr>
            <a:t> – </a:t>
          </a:r>
          <a:r>
            <a:rPr lang="uk-UA" sz="2400" b="0" i="0" kern="1200" dirty="0" smtClean="0">
              <a:latin typeface="Times New Roman" pitchFamily="18" charset="0"/>
              <a:cs typeface="Times New Roman" pitchFamily="18" charset="0"/>
            </a:rPr>
            <a:t>продуцента </a:t>
          </a:r>
          <a:r>
            <a:rPr lang="el-GR" sz="2400" b="0" i="0" kern="1200" dirty="0" smtClean="0">
              <a:latin typeface="Times New Roman" pitchFamily="18" charset="0"/>
              <a:cs typeface="Times New Roman" pitchFamily="18" charset="0"/>
            </a:rPr>
            <a:t>α-</a:t>
          </a:r>
          <a:r>
            <a:rPr lang="en-US" sz="2400" b="0" i="0" kern="1200" dirty="0" smtClean="0">
              <a:latin typeface="Times New Roman" pitchFamily="18" charset="0"/>
              <a:cs typeface="Times New Roman" pitchFamily="18" charset="0"/>
            </a:rPr>
            <a:t>l-</a:t>
          </a:r>
          <a:r>
            <a:rPr lang="uk-UA" sz="2400" b="0" i="0" kern="1200" dirty="0" err="1" smtClean="0">
              <a:latin typeface="Times New Roman" pitchFamily="18" charset="0"/>
              <a:cs typeface="Times New Roman" pitchFamily="18" charset="0"/>
            </a:rPr>
            <a:t>рамнозидази</a:t>
          </a:r>
          <a:r>
            <a:rPr lang="uk-UA" sz="2400" b="0" i="0" kern="1200" dirty="0" smtClean="0">
              <a:latin typeface="Times New Roman" pitchFamily="18" charset="0"/>
              <a:cs typeface="Times New Roman" pitchFamily="18" charset="0"/>
            </a:rPr>
            <a:t> / О. В. </a:t>
          </a:r>
          <a:r>
            <a:rPr lang="uk-UA" sz="2400" b="0" i="0" kern="1200" dirty="0" err="1" smtClean="0">
              <a:latin typeface="Times New Roman" pitchFamily="18" charset="0"/>
              <a:cs typeface="Times New Roman" pitchFamily="18" charset="0"/>
            </a:rPr>
            <a:t>Гудзенко</a:t>
          </a:r>
          <a:r>
            <a:rPr lang="uk-UA" sz="2400" b="0" i="0" kern="1200" dirty="0" smtClean="0">
              <a:latin typeface="Times New Roman" pitchFamily="18" charset="0"/>
              <a:cs typeface="Times New Roman" pitchFamily="18" charset="0"/>
            </a:rPr>
            <a:t>, Л. Д. </a:t>
          </a:r>
          <a:r>
            <a:rPr lang="uk-UA" sz="2400" b="0" i="0" kern="1200" dirty="0" err="1" smtClean="0">
              <a:latin typeface="Times New Roman" pitchFamily="18" charset="0"/>
              <a:cs typeface="Times New Roman" pitchFamily="18" charset="0"/>
            </a:rPr>
            <a:t>Варбанець</a:t>
          </a:r>
          <a:r>
            <a:rPr lang="uk-UA" sz="2400" b="0" i="0" kern="1200" dirty="0" smtClean="0">
              <a:latin typeface="Times New Roman" pitchFamily="18" charset="0"/>
              <a:cs typeface="Times New Roman" pitchFamily="18" charset="0"/>
            </a:rPr>
            <a:t> // Мікробіологічний журнал. – 2015. – Т. 77, № 4.  – С. 25–31.</a:t>
          </a:r>
          <a:endParaRPr lang="uk-UA" sz="24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uk-UA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uk-UA" sz="1700" kern="1200" dirty="0"/>
        </a:p>
      </dsp:txBody>
      <dsp:txXfrm>
        <a:off x="0" y="1065958"/>
        <a:ext cx="8643998" cy="1697400"/>
      </dsp:txXfrm>
    </dsp:sp>
    <dsp:sp modelId="{05E77092-6D0C-4896-B59F-EBA7F2ADBA66}">
      <dsp:nvSpPr>
        <dsp:cNvPr id="0" name=""/>
        <dsp:cNvSpPr/>
      </dsp:nvSpPr>
      <dsp:spPr>
        <a:xfrm>
          <a:off x="0" y="2763358"/>
          <a:ext cx="8643998" cy="941118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u="none" kern="1200" dirty="0" smtClean="0">
              <a:latin typeface="Times New Roman" pitchFamily="18" charset="0"/>
              <a:cs typeface="Times New Roman" pitchFamily="18" charset="0"/>
            </a:rPr>
            <a:t>Reference</a:t>
          </a:r>
          <a:r>
            <a:rPr lang="uk-UA" sz="2400" b="1" u="none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400" b="1" u="none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uk-UA" sz="2400" u="none" kern="1200" dirty="0" smtClean="0">
              <a:latin typeface="Times New Roman" pitchFamily="18" charset="0"/>
              <a:cs typeface="Times New Roman" pitchFamily="18" charset="0"/>
            </a:rPr>
            <a:t>Транслітерована стаття</a:t>
          </a:r>
          <a:endParaRPr lang="en-US" sz="2400" u="none" kern="1200" dirty="0" smtClean="0">
            <a:latin typeface="Times New Roman" pitchFamily="18" charset="0"/>
            <a:cs typeface="Times New Roman" pitchFamily="18" charset="0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u="none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* </a:t>
          </a:r>
          <a:r>
            <a:rPr lang="uk-UA" sz="2400" b="1" u="none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Факультативний елемент (за вимогою редакції)</a:t>
          </a:r>
          <a:endParaRPr lang="uk-UA" sz="2400" b="1" u="none" kern="1200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5942" y="2809300"/>
        <a:ext cx="8552114" cy="849234"/>
      </dsp:txXfrm>
    </dsp:sp>
    <dsp:sp modelId="{B39DFFA0-C7B1-45C8-9A20-652485E39786}">
      <dsp:nvSpPr>
        <dsp:cNvPr id="0" name=""/>
        <dsp:cNvSpPr/>
      </dsp:nvSpPr>
      <dsp:spPr>
        <a:xfrm>
          <a:off x="0" y="3704476"/>
          <a:ext cx="8643998" cy="2028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4447" tIns="30480" rIns="170688" bIns="3048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uk-UA" sz="2200" kern="1200" dirty="0"/>
        </a:p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400" u="none" kern="1200" dirty="0" err="1" smtClean="0">
              <a:latin typeface="Times New Roman" pitchFamily="18" charset="0"/>
              <a:cs typeface="Times New Roman" pitchFamily="18" charset="0"/>
            </a:rPr>
            <a:t>Gudzenko</a:t>
          </a:r>
          <a:r>
            <a:rPr lang="en-US" sz="2400" u="none" kern="1200" dirty="0" smtClean="0">
              <a:latin typeface="Times New Roman" pitchFamily="18" charset="0"/>
              <a:cs typeface="Times New Roman" pitchFamily="18" charset="0"/>
            </a:rPr>
            <a:t> OV, </a:t>
          </a:r>
          <a:r>
            <a:rPr lang="en-US" sz="2400" u="none" kern="1200" dirty="0" err="1" smtClean="0">
              <a:latin typeface="Times New Roman" pitchFamily="18" charset="0"/>
              <a:cs typeface="Times New Roman" pitchFamily="18" charset="0"/>
            </a:rPr>
            <a:t>Varbanets</a:t>
          </a:r>
          <a:r>
            <a:rPr lang="en-US" sz="2400" u="none" kern="1200" dirty="0" smtClean="0">
              <a:latin typeface="Times New Roman" pitchFamily="18" charset="0"/>
              <a:cs typeface="Times New Roman" pitchFamily="18" charset="0"/>
            </a:rPr>
            <a:t> LD</a:t>
          </a:r>
          <a:r>
            <a:rPr lang="uk-UA" sz="2400" u="none" kern="1200" dirty="0" smtClean="0">
              <a:latin typeface="Times New Roman" pitchFamily="18" charset="0"/>
              <a:cs typeface="Times New Roman" pitchFamily="18" charset="0"/>
            </a:rPr>
            <a:t>.</a:t>
          </a:r>
          <a:r>
            <a:rPr lang="en-US" sz="2400" u="none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uk-UA" sz="2400" b="1" u="none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*</a:t>
          </a:r>
          <a:r>
            <a:rPr lang="en-US" sz="2400" u="none" kern="1200" dirty="0" err="1" smtClean="0">
              <a:latin typeface="Times New Roman" pitchFamily="18" charset="0"/>
              <a:cs typeface="Times New Roman" pitchFamily="18" charset="0"/>
            </a:rPr>
            <a:t>Optymizatsiia</a:t>
          </a:r>
          <a:r>
            <a:rPr lang="en-US" sz="2400" u="none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400" u="none" kern="1200" dirty="0" err="1" smtClean="0">
              <a:latin typeface="Times New Roman" pitchFamily="18" charset="0"/>
              <a:cs typeface="Times New Roman" pitchFamily="18" charset="0"/>
            </a:rPr>
            <a:t>umov</a:t>
          </a:r>
          <a:r>
            <a:rPr lang="en-US" sz="2400" u="none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400" u="none" kern="1200" dirty="0" err="1" smtClean="0">
              <a:latin typeface="Times New Roman" pitchFamily="18" charset="0"/>
              <a:cs typeface="Times New Roman" pitchFamily="18" charset="0"/>
            </a:rPr>
            <a:t>kultyvuvannia</a:t>
          </a:r>
          <a:r>
            <a:rPr lang="en-US" sz="2400" u="none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400" u="none" kern="1200" dirty="0" err="1" smtClean="0">
              <a:latin typeface="Times New Roman" pitchFamily="18" charset="0"/>
              <a:cs typeface="Times New Roman" pitchFamily="18" charset="0"/>
            </a:rPr>
            <a:t>Penicillium</a:t>
          </a:r>
          <a:r>
            <a:rPr lang="en-US" sz="2400" u="none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400" u="none" kern="1200" dirty="0" err="1" smtClean="0">
              <a:latin typeface="Times New Roman" pitchFamily="18" charset="0"/>
              <a:cs typeface="Times New Roman" pitchFamily="18" charset="0"/>
            </a:rPr>
            <a:t>tardum</a:t>
          </a:r>
          <a:r>
            <a:rPr lang="en-US" sz="2400" u="none" kern="1200" dirty="0" smtClean="0">
              <a:latin typeface="Times New Roman" pitchFamily="18" charset="0"/>
              <a:cs typeface="Times New Roman" pitchFamily="18" charset="0"/>
            </a:rPr>
            <a:t> – </a:t>
          </a:r>
          <a:r>
            <a:rPr lang="en-US" sz="2400" u="none" kern="1200" dirty="0" err="1" smtClean="0">
              <a:latin typeface="Times New Roman" pitchFamily="18" charset="0"/>
              <a:cs typeface="Times New Roman" pitchFamily="18" charset="0"/>
            </a:rPr>
            <a:t>produtsenta</a:t>
          </a:r>
          <a:r>
            <a:rPr lang="en-US" sz="2400" u="none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l-GR" sz="2400" u="none" kern="1200" dirty="0" smtClean="0">
              <a:latin typeface="Times New Roman" pitchFamily="18" charset="0"/>
              <a:cs typeface="Times New Roman" pitchFamily="18" charset="0"/>
            </a:rPr>
            <a:t>α-</a:t>
          </a:r>
          <a:r>
            <a:rPr lang="en-US" sz="2400" u="none" kern="1200" dirty="0" smtClean="0">
              <a:latin typeface="Times New Roman" pitchFamily="18" charset="0"/>
              <a:cs typeface="Times New Roman" pitchFamily="18" charset="0"/>
            </a:rPr>
            <a:t>L-</a:t>
          </a:r>
          <a:r>
            <a:rPr lang="en-US" sz="2400" u="none" kern="1200" dirty="0" err="1" smtClean="0">
              <a:latin typeface="Times New Roman" pitchFamily="18" charset="0"/>
              <a:cs typeface="Times New Roman" pitchFamily="18" charset="0"/>
            </a:rPr>
            <a:t>ramnozydazy</a:t>
          </a:r>
          <a:r>
            <a:rPr lang="uk-UA" sz="2400" u="none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400" b="1" u="none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[</a:t>
          </a:r>
          <a:r>
            <a:rPr lang="en-US" sz="2400" u="none" kern="1200" dirty="0" smtClean="0">
              <a:latin typeface="Times New Roman" pitchFamily="18" charset="0"/>
              <a:cs typeface="Times New Roman" pitchFamily="18" charset="0"/>
            </a:rPr>
            <a:t>Optimization of cultivation conditions </a:t>
          </a:r>
          <a:r>
            <a:rPr lang="en-US" sz="2400" u="none" kern="1200" dirty="0" err="1" smtClean="0">
              <a:latin typeface="Times New Roman" pitchFamily="18" charset="0"/>
              <a:cs typeface="Times New Roman" pitchFamily="18" charset="0"/>
            </a:rPr>
            <a:t>Penicillium</a:t>
          </a:r>
          <a:r>
            <a:rPr lang="en-US" sz="2400" u="none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400" u="none" kern="1200" dirty="0" err="1" smtClean="0">
              <a:latin typeface="Times New Roman" pitchFamily="18" charset="0"/>
              <a:cs typeface="Times New Roman" pitchFamily="18" charset="0"/>
            </a:rPr>
            <a:t>tardum</a:t>
          </a:r>
          <a:r>
            <a:rPr lang="en-US" sz="2400" u="none" kern="1200" dirty="0" smtClean="0">
              <a:latin typeface="Times New Roman" pitchFamily="18" charset="0"/>
              <a:cs typeface="Times New Roman" pitchFamily="18" charset="0"/>
            </a:rPr>
            <a:t> – a-L-</a:t>
          </a:r>
          <a:r>
            <a:rPr lang="en-US" sz="2400" u="none" kern="1200" dirty="0" err="1" smtClean="0">
              <a:latin typeface="Times New Roman" pitchFamily="18" charset="0"/>
              <a:cs typeface="Times New Roman" pitchFamily="18" charset="0"/>
            </a:rPr>
            <a:t>rhamnosidases</a:t>
          </a:r>
          <a:r>
            <a:rPr lang="en-US" sz="2400" u="none" kern="1200" dirty="0" smtClean="0">
              <a:latin typeface="Times New Roman" pitchFamily="18" charset="0"/>
              <a:cs typeface="Times New Roman" pitchFamily="18" charset="0"/>
            </a:rPr>
            <a:t> producers</a:t>
          </a:r>
          <a:r>
            <a:rPr lang="en-US" sz="2400" b="1" u="none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]</a:t>
          </a:r>
          <a:r>
            <a:rPr lang="en-US" sz="2400" u="none" kern="1200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en-US" sz="2400" u="none" kern="1200" dirty="0" err="1" smtClean="0">
              <a:latin typeface="Times New Roman" pitchFamily="18" charset="0"/>
              <a:cs typeface="Times New Roman" pitchFamily="18" charset="0"/>
            </a:rPr>
            <a:t>Microbiol</a:t>
          </a:r>
          <a:r>
            <a:rPr lang="en-US" sz="2400" u="none" kern="1200" dirty="0" smtClean="0">
              <a:latin typeface="Times New Roman" pitchFamily="18" charset="0"/>
              <a:cs typeface="Times New Roman" pitchFamily="18" charset="0"/>
            </a:rPr>
            <a:t> Z. 2015; 77(4):25-31. </a:t>
          </a:r>
          <a:r>
            <a:rPr lang="en-US" sz="2400" b="1" u="none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Ukrainian.</a:t>
          </a:r>
          <a:endParaRPr lang="uk-UA" sz="2400" b="1" kern="1200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3704476"/>
        <a:ext cx="8643998" cy="20286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097E19-0782-4E82-9D1B-8450D01CAA81}" type="datetimeFigureOut">
              <a:rPr lang="uk-UA" smtClean="0"/>
              <a:t>21.11.2018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4C093E-130A-4AE0-9014-8CC5606D5A2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12905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4C093E-130A-4AE0-9014-8CC5606D5A21}" type="slidenum">
              <a:rPr lang="uk-UA" smtClean="0"/>
              <a:t>12</a:t>
            </a:fld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857232"/>
            <a:ext cx="8458200" cy="142876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0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Міжнародні стилі цитування та посилання в наукових роботах</a:t>
            </a:r>
            <a:endParaRPr lang="ru-RU" sz="4000" b="1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AutoShape 2" descr="Пример оформления научной стать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Пример оформления научной стать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643042" y="3214686"/>
            <a:ext cx="61436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Практичні поради щодо оформлення</a:t>
            </a:r>
            <a:r>
              <a:rPr lang="en-US" sz="28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наукової роботи</a:t>
            </a:r>
            <a:endParaRPr lang="uk-UA" sz="2800" b="1" dirty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00166" y="2428868"/>
            <a:ext cx="627505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0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Медицина. Фізичні науки </a:t>
            </a:r>
            <a:endParaRPr lang="uk-UA" sz="4000" b="1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8" name="AutoShape 4" descr="Результат пошуку зображень за запитом &quot;Медицина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Picture 2" descr="https://pasadena.edu/academics/divisions/natural-sciences/images/natural-scienc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4214818"/>
            <a:ext cx="1917690" cy="24618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 l="27083" t="15000" r="28125" b="11666"/>
          <a:stretch>
            <a:fillRect/>
          </a:stretch>
        </p:blipFill>
        <p:spPr bwMode="auto">
          <a:xfrm>
            <a:off x="1000100" y="357166"/>
            <a:ext cx="7286676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кругленный прямоугольник 2"/>
          <p:cNvSpPr/>
          <p:nvPr/>
        </p:nvSpPr>
        <p:spPr>
          <a:xfrm>
            <a:off x="4786314" y="5286388"/>
            <a:ext cx="3429024" cy="1214446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 l="7812" t="10000" r="9895" b="16666"/>
          <a:stretch>
            <a:fillRect/>
          </a:stretch>
        </p:blipFill>
        <p:spPr bwMode="auto">
          <a:xfrm>
            <a:off x="142844" y="810187"/>
            <a:ext cx="8858312" cy="58335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 l="25949" t="11666" r="26990" b="13772"/>
          <a:stretch>
            <a:fillRect/>
          </a:stretch>
        </p:blipFill>
        <p:spPr bwMode="auto">
          <a:xfrm>
            <a:off x="857224" y="571480"/>
            <a:ext cx="7858180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 l="14583" t="11666" r="15624" b="13333"/>
          <a:stretch>
            <a:fillRect/>
          </a:stretch>
        </p:blipFill>
        <p:spPr bwMode="auto">
          <a:xfrm>
            <a:off x="214282" y="785794"/>
            <a:ext cx="8721786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Стрелка вправо 3"/>
          <p:cNvSpPr/>
          <p:nvPr/>
        </p:nvSpPr>
        <p:spPr>
          <a:xfrm flipH="1">
            <a:off x="6858016" y="4572008"/>
            <a:ext cx="214314" cy="142876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l="11979" t="12500" r="26562" b="35000"/>
          <a:stretch>
            <a:fillRect/>
          </a:stretch>
        </p:blipFill>
        <p:spPr bwMode="auto">
          <a:xfrm>
            <a:off x="285720" y="2214554"/>
            <a:ext cx="8429684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5" name="Схема 4"/>
          <p:cNvGraphicFramePr/>
          <p:nvPr/>
        </p:nvGraphicFramePr>
        <p:xfrm>
          <a:off x="357158" y="785794"/>
          <a:ext cx="8429684" cy="1428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Стрелка вправо 8"/>
          <p:cNvSpPr/>
          <p:nvPr/>
        </p:nvSpPr>
        <p:spPr>
          <a:xfrm rot="18975677">
            <a:off x="5027024" y="4077615"/>
            <a:ext cx="304397" cy="198538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solidFill>
                <a:srgbClr val="C00000"/>
              </a:solidFill>
            </a:endParaRPr>
          </a:p>
        </p:txBody>
      </p:sp>
      <p:sp>
        <p:nvSpPr>
          <p:cNvPr id="10" name="Стрелка вправо 9"/>
          <p:cNvSpPr/>
          <p:nvPr/>
        </p:nvSpPr>
        <p:spPr>
          <a:xfrm flipH="1">
            <a:off x="6929454" y="3857628"/>
            <a:ext cx="357190" cy="21431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l="7812" t="11666" r="9895" b="6666"/>
          <a:stretch>
            <a:fillRect/>
          </a:stretch>
        </p:blipFill>
        <p:spPr bwMode="auto">
          <a:xfrm>
            <a:off x="214282" y="785794"/>
            <a:ext cx="8715436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 t="11666" r="26562" b="50834"/>
          <a:stretch>
            <a:fillRect/>
          </a:stretch>
        </p:blipFill>
        <p:spPr bwMode="auto">
          <a:xfrm>
            <a:off x="214282" y="1500174"/>
            <a:ext cx="8572528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8" t="12351" r="1404" b="7226"/>
          <a:stretch/>
        </p:blipFill>
        <p:spPr bwMode="auto">
          <a:xfrm>
            <a:off x="107504" y="930258"/>
            <a:ext cx="8970716" cy="5754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16667" t="10833" r="17708" b="36667"/>
          <a:stretch>
            <a:fillRect/>
          </a:stretch>
        </p:blipFill>
        <p:spPr bwMode="auto">
          <a:xfrm>
            <a:off x="285688" y="1142984"/>
            <a:ext cx="8715436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16667" t="27500" r="18229" b="24166"/>
          <a:stretch>
            <a:fillRect/>
          </a:stretch>
        </p:blipFill>
        <p:spPr bwMode="auto">
          <a:xfrm>
            <a:off x="142844" y="1000108"/>
            <a:ext cx="8858312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1071546"/>
            <a:ext cx="8643998" cy="34778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en-US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VANCOUVER STYLE  </a:t>
            </a:r>
          </a:p>
          <a:p>
            <a:pPr algn="ctr"/>
            <a:r>
              <a:rPr lang="en-US" sz="3600" b="1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600" b="1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ВАНКУВЕР СТИЛЬ) </a:t>
            </a:r>
            <a:r>
              <a:rPr lang="en-US" sz="3600" b="1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uk-UA" sz="3600" b="1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стиль Національної бібліотеки медицини </a:t>
            </a:r>
            <a:r>
              <a:rPr lang="ru-RU" sz="3600" b="1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США (</a:t>
            </a:r>
            <a:r>
              <a:rPr lang="en-US" sz="3600" b="1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NLM)</a:t>
            </a:r>
          </a:p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3929066"/>
            <a:ext cx="8143932" cy="1200329"/>
          </a:xfrm>
          <a:prstGeom prst="rect">
            <a:avLst/>
          </a:prstGeom>
          <a:noFill/>
          <a:effectLst>
            <a:softEdge rad="127000"/>
          </a:effectLst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3600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Сфера застосування – медицина та фізичні науки</a:t>
            </a:r>
          </a:p>
        </p:txBody>
      </p:sp>
      <p:pic>
        <p:nvPicPr>
          <p:cNvPr id="4098" name="Picture 2" descr="Citation styles: APA, MLA, Chicago, Turabian, Oxford, Harvard, Vancouver, CBE"/>
          <p:cNvPicPr>
            <a:picLocks noChangeAspect="1" noChangeArrowheads="1"/>
          </p:cNvPicPr>
          <p:nvPr/>
        </p:nvPicPr>
        <p:blipFill>
          <a:blip r:embed="rId2"/>
          <a:srcRect l="53355" t="55239" r="31368" b="18908"/>
          <a:stretch>
            <a:fillRect/>
          </a:stretch>
        </p:blipFill>
        <p:spPr bwMode="auto">
          <a:xfrm>
            <a:off x="785786" y="785794"/>
            <a:ext cx="1500198" cy="10001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357158" y="1142984"/>
            <a:ext cx="8572560" cy="5363170"/>
          </a:xfrm>
          <a:prstGeom prst="round2Diag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600"/>
              </a:spcAft>
              <a:buBlip>
                <a:blip r:embed="rId2"/>
              </a:buBlip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ancouver стиль (NLM)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передбачає використання посилань у тексті роботи щоразу, коли ви цитуєте джерело, будь то парафраз, цитата всередині рядка чи блокова цитата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  <a:buBlip>
                <a:blip r:embed="rId2"/>
              </a:buBlip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Парафраз не береться в лапки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  <a:buBlip>
                <a:blip r:embed="rId2"/>
              </a:buBlip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 Цитата всередині рядка береться в лапки 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  <a:buBlip>
                <a:blip r:embed="rId2"/>
              </a:buBlip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 Блокова цитата складається з більше, ніж трьох рядків тексту. Подається в тексті з нового рядка з абзацу, не береться в лапки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28728" y="500042"/>
            <a:ext cx="6286544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0" algn="ctr"/>
            <a:r>
              <a:rPr lang="uk-UA" sz="32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Оформлення цитування за </a:t>
            </a:r>
          </a:p>
          <a:p>
            <a:pPr lvl="0" algn="ctr"/>
            <a:r>
              <a:rPr lang="en-US" sz="32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Vancouver  </a:t>
            </a:r>
            <a:r>
              <a:rPr lang="uk-UA" sz="32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стилем</a:t>
            </a:r>
            <a:endParaRPr lang="ru-RU" sz="3200" b="1" dirty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4149080"/>
            <a:ext cx="8501122" cy="24231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400" b="1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4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Три варіанти позначення цитувань в тексті:</a:t>
            </a:r>
          </a:p>
          <a:p>
            <a:pPr algn="ctr"/>
            <a:endParaRPr lang="ru-RU" sz="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порядковий номер у круглих дужках </a:t>
            </a:r>
            <a:r>
              <a:rPr lang="ru-RU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(1);</a:t>
            </a:r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порядковий номер у квадратних дужках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[1]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lnSpc>
                <a:spcPct val="150000"/>
              </a:lnSpc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порядковий надрядковий цифровий індекс</a:t>
            </a:r>
            <a:r>
              <a:rPr lang="uk-UA" sz="2400" b="1" baseline="3000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endParaRPr lang="uk-UA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Blip>
                <a:blip r:embed="rId2"/>
              </a:buBlip>
            </a:pP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Выноска со стрелкой вниз 1"/>
          <p:cNvSpPr/>
          <p:nvPr/>
        </p:nvSpPr>
        <p:spPr>
          <a:xfrm>
            <a:off x="357158" y="908720"/>
            <a:ext cx="8572560" cy="3240360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/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472" y="1020013"/>
            <a:ext cx="807249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uk-UA" sz="24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 тексті з цитованою інформацією вказується порядковий номер, який відображається у списку використаних джерел, і є одним і тим самим на</a:t>
            </a:r>
            <a:r>
              <a:rPr lang="ru-RU" sz="24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протязі всього </a:t>
            </a:r>
            <a:r>
              <a:rPr lang="ru-RU" sz="24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документа</a:t>
            </a:r>
            <a:endParaRPr lang="uk-UA" sz="240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3929066"/>
            <a:ext cx="8429684" cy="257176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uk-UA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У своєму дослідженні, Джонс </a:t>
            </a:r>
            <a:r>
              <a:rPr lang="uk-UA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(1) </a:t>
            </a:r>
            <a:r>
              <a:rPr lang="uk-UA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стверджує ...</a:t>
            </a:r>
          </a:p>
          <a:p>
            <a:pPr algn="just">
              <a:lnSpc>
                <a:spcPct val="150000"/>
              </a:lnSpc>
            </a:pPr>
            <a:r>
              <a:rPr lang="uk-UA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У своєму дослідженні, Джонс </a:t>
            </a:r>
            <a:r>
              <a:rPr lang="uk-UA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[1] </a:t>
            </a:r>
            <a:r>
              <a:rPr lang="uk-UA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стверджує ...  </a:t>
            </a:r>
          </a:p>
          <a:p>
            <a:pPr algn="just">
              <a:lnSpc>
                <a:spcPct val="150000"/>
              </a:lnSpc>
            </a:pPr>
            <a:r>
              <a:rPr lang="uk-UA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 своєму дослідженні, Джонс</a:t>
            </a:r>
            <a:r>
              <a:rPr lang="uk-UA" sz="2400" b="1" baseline="3000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стверджує ... </a:t>
            </a:r>
            <a:endParaRPr lang="uk-UA" sz="24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Выноска со стрелкой вниз 1"/>
          <p:cNvSpPr/>
          <p:nvPr/>
        </p:nvSpPr>
        <p:spPr>
          <a:xfrm>
            <a:off x="357158" y="1000108"/>
            <a:ext cx="8429684" cy="3214710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  <a:buBlip>
                <a:blip r:embed="rId2"/>
              </a:buBlip>
            </a:pPr>
            <a:r>
              <a:rPr lang="uk-UA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Якщо прізвище автора цитованої праці вказано в парафразі чи цитаті всередині рядка, позначення цитування ставиться одразу після прізвища </a:t>
            </a: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3933056"/>
            <a:ext cx="8572560" cy="27106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spcAft>
                <a:spcPts val="600"/>
              </a:spcAft>
            </a:pP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… про що свідчить нещодавнє австралійське дослідження. </a:t>
            </a:r>
            <a:r>
              <a:rPr lang="uk-UA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(2) Наступне речення.</a:t>
            </a:r>
          </a:p>
          <a:p>
            <a:pPr algn="just">
              <a:spcAft>
                <a:spcPts val="600"/>
              </a:spcAft>
            </a:pP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або </a:t>
            </a:r>
          </a:p>
          <a:p>
            <a:pPr algn="just">
              <a:spcAft>
                <a:spcPts val="600"/>
              </a:spcAft>
            </a:pP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... про що свідчить нещодавнє австралійське дослідження. </a:t>
            </a:r>
            <a:r>
              <a:rPr lang="uk-UA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[2]</a:t>
            </a: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Наступне …</a:t>
            </a:r>
          </a:p>
          <a:p>
            <a:pPr algn="just">
              <a:spcAft>
                <a:spcPts val="600"/>
              </a:spcAft>
            </a:pP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або </a:t>
            </a:r>
          </a:p>
          <a:p>
            <a:pPr algn="just">
              <a:spcAft>
                <a:spcPts val="600"/>
              </a:spcAft>
            </a:pP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... про що свідчить нещодавнє австралійське дослідження.</a:t>
            </a:r>
            <a:r>
              <a:rPr lang="uk-UA" sz="2000" b="1" baseline="3000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2</a:t>
            </a: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Наступне …</a:t>
            </a:r>
            <a:endParaRPr lang="uk-UA" sz="20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Выноска со стрелкой вниз 1"/>
          <p:cNvSpPr/>
          <p:nvPr/>
        </p:nvSpPr>
        <p:spPr>
          <a:xfrm>
            <a:off x="357158" y="857232"/>
            <a:ext cx="8572560" cy="3214710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>
              <a:lnSpc>
                <a:spcPct val="150000"/>
              </a:lnSpc>
              <a:buBlip>
                <a:blip r:embed="rId2"/>
              </a:buBlip>
            </a:pPr>
            <a:r>
              <a:rPr lang="uk-UA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Якщо прізвище автора цитованої праці не вказано в парафразі чи цитаті всередині рядка, позначення цитування ставиться наприкінці цитованого тексту після розділових знаків </a:t>
            </a:r>
            <a:endParaRPr lang="uk-UA" sz="24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4429132"/>
            <a:ext cx="8643998" cy="221457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endParaRPr lang="ru-RU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ru-RU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uk-UA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 своєму дослідженні, Джонс </a:t>
            </a:r>
            <a:r>
              <a:rPr lang="uk-UA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(1) </a:t>
            </a:r>
            <a:r>
              <a:rPr lang="uk-UA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або </a:t>
            </a:r>
            <a:r>
              <a:rPr lang="uk-UA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(1с3-4) </a:t>
            </a:r>
            <a:r>
              <a:rPr lang="uk-UA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стверджує  </a:t>
            </a:r>
          </a:p>
          <a:p>
            <a:pPr algn="just">
              <a:lnSpc>
                <a:spcPct val="150000"/>
              </a:lnSpc>
            </a:pPr>
            <a:r>
              <a:rPr lang="uk-UA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У своєму дослідженні, Джонс </a:t>
            </a:r>
            <a:r>
              <a:rPr lang="uk-UA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[1]</a:t>
            </a:r>
            <a:r>
              <a:rPr lang="uk-UA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або </a:t>
            </a:r>
            <a:r>
              <a:rPr lang="uk-UA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[1с23] </a:t>
            </a:r>
            <a:r>
              <a:rPr lang="uk-UA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стверджує </a:t>
            </a:r>
          </a:p>
          <a:p>
            <a:pPr algn="just">
              <a:lnSpc>
                <a:spcPct val="150000"/>
              </a:lnSpc>
            </a:pPr>
            <a:r>
              <a:rPr lang="uk-UA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У своєму дослідженні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, Джонс </a:t>
            </a:r>
            <a:r>
              <a:rPr lang="uk-UA" sz="2400" b="1" baseline="3000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baseline="3000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1(с23)</a:t>
            </a:r>
          </a:p>
          <a:p>
            <a:pPr algn="just">
              <a:lnSpc>
                <a:spcPct val="150000"/>
              </a:lnSpc>
            </a:pPr>
            <a:endParaRPr lang="uk-UA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uk-UA" sz="24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Выноска со стрелкой вниз 1"/>
          <p:cNvSpPr/>
          <p:nvPr/>
        </p:nvSpPr>
        <p:spPr>
          <a:xfrm>
            <a:off x="285720" y="285728"/>
            <a:ext cx="8643998" cy="4500594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/>
            <a:endParaRPr lang="ru-RU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Blip>
                <a:blip r:embed="rId2"/>
              </a:buBlip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Blip>
                <a:blip r:embed="rId2"/>
              </a:buBlip>
            </a:pP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Якщо прізвище автора цитованої праці вказано в тексті блокової цитати, позначення цитування ставиться наприкінці цитованого тексту після розділових знаків</a:t>
            </a:r>
          </a:p>
          <a:p>
            <a:pPr lvl="0" algn="just">
              <a:buBlip>
                <a:blip r:embed="rId2"/>
              </a:buBlip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Blip>
                <a:blip r:embed="rId2"/>
              </a:buBlip>
            </a:pP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Якщо джерело згадується у тексті знову, йому необхідно присвоїти той самий номер</a:t>
            </a:r>
          </a:p>
          <a:p>
            <a:pPr lvl="0" algn="just">
              <a:buBlip>
                <a:blip r:embed="rId2"/>
              </a:buBlip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Blip>
                <a:blip r:embed="rId2"/>
              </a:buBlip>
            </a:pP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Сторінковий інтервал у внутрішньо текстовому посиланні вказують поряд із порядковим номером </a:t>
            </a:r>
          </a:p>
          <a:p>
            <a:pPr lvl="0" algn="just">
              <a:buBlip>
                <a:blip r:embed="rId2"/>
              </a:buBlip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uk-UA" sz="20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62788" y="4365104"/>
            <a:ext cx="8501122" cy="21431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en-US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Several recent studies </a:t>
            </a:r>
            <a:r>
              <a:rPr lang="en-US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[1,5,6</a:t>
            </a:r>
            <a:r>
              <a:rPr lang="uk-UA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,9</a:t>
            </a:r>
            <a:r>
              <a:rPr lang="en-US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] </a:t>
            </a:r>
            <a:r>
              <a:rPr lang="en-US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have suggested that... </a:t>
            </a:r>
            <a:endParaRPr lang="uk-UA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Several recent studies </a:t>
            </a:r>
            <a:r>
              <a:rPr lang="en-US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(1,5-7) </a:t>
            </a:r>
            <a:r>
              <a:rPr lang="en-US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have suggested that... </a:t>
            </a:r>
            <a:endParaRPr lang="uk-UA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Several recent studies </a:t>
            </a:r>
            <a:r>
              <a:rPr lang="en-US" sz="2400" b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1,5-7</a:t>
            </a:r>
            <a:r>
              <a:rPr lang="uk-UA" sz="2400" b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have suggested that... </a:t>
            </a:r>
            <a:endParaRPr lang="uk-UA" sz="24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Выноска со стрелкой вниз 1"/>
          <p:cNvSpPr/>
          <p:nvPr/>
        </p:nvSpPr>
        <p:spPr>
          <a:xfrm>
            <a:off x="362788" y="936080"/>
            <a:ext cx="8501122" cy="3429024"/>
          </a:xfrm>
          <a:prstGeom prst="downArrowCallou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buBlip>
                <a:blip r:embed="rId2"/>
              </a:buBlip>
            </a:pPr>
            <a:r>
              <a:rPr lang="uk-UA" sz="24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При цитуванні 1 і більше джерел одночасно, необхідно перерахувати кожен номер в дужках через кому, якщо декілька джерел вказано підряд, тоді записуємо через тире </a:t>
            </a:r>
          </a:p>
          <a:p>
            <a:pPr algn="just">
              <a:buBlip>
                <a:blip r:embed="rId2"/>
              </a:buBlip>
            </a:pPr>
            <a:endParaRPr lang="uk-UA" sz="2400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buBlip>
                <a:blip r:embed="rId2"/>
              </a:buBlip>
            </a:pPr>
            <a:r>
              <a:rPr lang="uk-UA" sz="24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У посиланні не повинно бути пробілів між комами або тире</a:t>
            </a:r>
            <a:endParaRPr lang="uk-UA" sz="240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692696"/>
            <a:ext cx="864399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3600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Упорядкування списку </a:t>
            </a:r>
          </a:p>
          <a:p>
            <a:pPr algn="ctr"/>
            <a:r>
              <a:rPr lang="uk-UA" sz="3600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використаних джерел (</a:t>
            </a:r>
            <a:r>
              <a:rPr lang="en-US" sz="3600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References</a:t>
            </a:r>
            <a:r>
              <a:rPr lang="uk-UA" sz="3600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</a:t>
            </a:r>
            <a:endParaRPr lang="uk-UA" sz="3600" b="1" dirty="0">
              <a:ln w="11430"/>
              <a:solidFill>
                <a:schemeClr val="accent1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5285" y="2204864"/>
            <a:ext cx="8572560" cy="406265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just">
              <a:buBlip>
                <a:blip r:embed="rId2"/>
              </a:buBlip>
            </a:pPr>
            <a:r>
              <a:rPr lang="uk-UA" sz="24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Список використаних джерел розміщується в кінці роботи на окремій сторінці. Кожне джерело, процитоване в роботі, має з'явитися у списку використаних джерел. Кожен запис у списку використаних джерел має бути згаданим в тексті роботи </a:t>
            </a:r>
          </a:p>
          <a:p>
            <a:pPr algn="just">
              <a:buBlip>
                <a:blip r:embed="rId2"/>
              </a:buBlip>
            </a:pPr>
            <a:endParaRPr lang="uk-UA" sz="2400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buBlip>
                <a:blip r:embed="rId2"/>
              </a:buBlip>
            </a:pPr>
            <a:r>
              <a:rPr lang="uk-UA" sz="24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Назва списку використаних джерел – </a:t>
            </a:r>
            <a:r>
              <a:rPr lang="uk-UA" sz="24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Посилання</a:t>
            </a:r>
            <a:r>
              <a:rPr lang="uk-UA" sz="24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2400" b="1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References</a:t>
            </a:r>
            <a:r>
              <a:rPr lang="uk-UA" sz="24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r>
              <a:rPr lang="uk-UA" sz="24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Заголовок вирівнюється по центру </a:t>
            </a:r>
          </a:p>
          <a:p>
            <a:pPr algn="just">
              <a:buBlip>
                <a:blip r:embed="rId2"/>
              </a:buBlip>
            </a:pPr>
            <a:endParaRPr lang="uk-UA" sz="2400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buBlip>
                <a:blip r:embed="rId2"/>
              </a:buBlip>
            </a:pPr>
            <a:r>
              <a:rPr lang="uk-UA" sz="24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Джерела нумеруються та організовуються в переліку посилань у порядку їх згадування в тексті </a:t>
            </a: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85720" y="4572008"/>
            <a:ext cx="8501122" cy="20717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en-US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Petitti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DB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Crooks VC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Buckwalter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JG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Chiu V. Blood pressure levels before dementia. Arch Neurol. 2005 Jan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62(1)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:112-6.</a:t>
            </a:r>
            <a:endParaRPr lang="uk-UA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00034" y="500042"/>
            <a:ext cx="807249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Правила бібліографічного опису для списку використаних джерел</a:t>
            </a:r>
            <a:endParaRPr lang="uk-UA" sz="2800" b="1" dirty="0">
              <a:ln w="11430"/>
              <a:solidFill>
                <a:schemeClr val="accent1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00364" y="1428736"/>
            <a:ext cx="262514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Журнальні статті</a:t>
            </a:r>
            <a:endParaRPr lang="uk-UA" sz="24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214282" y="2000240"/>
            <a:ext cx="8572560" cy="2928958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uk-UA" sz="200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Загальна схема посилання на статтю журналу, включаючи розділові знаки:</a:t>
            </a:r>
          </a:p>
          <a:p>
            <a:pPr lvl="0" algn="just">
              <a:lnSpc>
                <a:spcPct val="150000"/>
              </a:lnSpc>
            </a:pPr>
            <a:r>
              <a:rPr lang="uk-UA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Author</a:t>
            </a:r>
            <a:r>
              <a:rPr lang="uk-UA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АА</a:t>
            </a:r>
            <a:r>
              <a:rPr lang="uk-UA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,</a:t>
            </a:r>
            <a:r>
              <a:rPr lang="uk-UA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Author</a:t>
            </a:r>
            <a:r>
              <a:rPr lang="uk-UA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ВВ. Назва статті. Назва журналу. Рік видання</a:t>
            </a:r>
            <a:r>
              <a:rPr lang="uk-UA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;</a:t>
            </a:r>
            <a:r>
              <a:rPr lang="uk-UA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том(частина)</a:t>
            </a:r>
            <a:r>
              <a:rPr lang="uk-UA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r>
              <a:rPr lang="uk-UA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сторінковий інтервал </a:t>
            </a: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3857628"/>
            <a:ext cx="8501122" cy="27146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Jun BC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Song SW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Park CS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Lee DH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Cho KJ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Cho JH. The analysis of maxillary sinus aeration according to aging process: volume assessment by 3-dimensional reconstruction by high-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resolutional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CT scanning.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Otolaryngol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Head Neck Surg. 2005 Mar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132(3)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:429-34.</a:t>
            </a:r>
            <a:endParaRPr lang="uk-UA" sz="24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Выноска со стрелкой вниз 2"/>
          <p:cNvSpPr/>
          <p:nvPr/>
        </p:nvSpPr>
        <p:spPr>
          <a:xfrm>
            <a:off x="285720" y="857232"/>
            <a:ext cx="8501122" cy="3214710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uk-UA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Якщо в публікації зазначено від одного до шести авторів, у посиланні необхідно перерахувати їх усіх через кому </a:t>
            </a:r>
          </a:p>
          <a:p>
            <a:pPr lvl="0" algn="just">
              <a:lnSpc>
                <a:spcPct val="150000"/>
              </a:lnSpc>
            </a:pPr>
            <a:endParaRPr lang="uk-UA" sz="20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714744" y="1000108"/>
            <a:ext cx="1708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1-6 авторів</a:t>
            </a:r>
            <a:endParaRPr lang="uk-UA" sz="24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4929150"/>
            <a:ext cx="8572560" cy="178599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/>
            <a:r>
              <a:rPr lang="en-GB" sz="2000" dirty="0" err="1" smtClean="0">
                <a:latin typeface="Times New Roman" pitchFamily="18" charset="0"/>
                <a:cs typeface="Times New Roman" pitchFamily="18" charset="0"/>
              </a:rPr>
              <a:t>Moldenhauer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J</a:t>
            </a:r>
            <a:r>
              <a:rPr lang="en-GB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GB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dirty="0" err="1" smtClean="0">
                <a:latin typeface="Times New Roman" pitchFamily="18" charset="0"/>
                <a:cs typeface="Times New Roman" pitchFamily="18" charset="0"/>
              </a:rPr>
              <a:t>Gotz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DC</a:t>
            </a:r>
            <a:r>
              <a:rPr lang="en-GB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Albert CR</a:t>
            </a:r>
            <a:r>
              <a:rPr lang="en-GB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dirty="0" err="1" smtClean="0">
                <a:latin typeface="Times New Roman" pitchFamily="18" charset="0"/>
                <a:cs typeface="Times New Roman" pitchFamily="18" charset="0"/>
              </a:rPr>
              <a:t>Bischof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SK</a:t>
            </a:r>
            <a:r>
              <a:rPr lang="en-GB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Schneider K</a:t>
            </a:r>
            <a:r>
              <a:rPr lang="en-GB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dirty="0" err="1" smtClean="0">
                <a:latin typeface="Times New Roman" pitchFamily="18" charset="0"/>
                <a:cs typeface="Times New Roman" pitchFamily="18" charset="0"/>
              </a:rPr>
              <a:t>Siissmuth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RD, </a:t>
            </a:r>
            <a:r>
              <a:rPr lang="en-GB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et al.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The final steps of </a:t>
            </a:r>
            <a:r>
              <a:rPr lang="en-GB" sz="2000" dirty="0" err="1" smtClean="0">
                <a:latin typeface="Times New Roman" pitchFamily="18" charset="0"/>
                <a:cs typeface="Times New Roman" pitchFamily="18" charset="0"/>
              </a:rPr>
              <a:t>bacillaene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biosynthesis in</a:t>
            </a:r>
            <a:r>
              <a:rPr lang="en-GB" sz="2000" i="1" dirty="0" smtClean="0">
                <a:latin typeface="Times New Roman" pitchFamily="18" charset="0"/>
                <a:cs typeface="Times New Roman" pitchFamily="18" charset="0"/>
              </a:rPr>
              <a:t> Bacillus </a:t>
            </a:r>
            <a:r>
              <a:rPr lang="en-GB" sz="2000" i="1" dirty="0" err="1" smtClean="0">
                <a:latin typeface="Times New Roman" pitchFamily="18" charset="0"/>
                <a:cs typeface="Times New Roman" pitchFamily="18" charset="0"/>
              </a:rPr>
              <a:t>amyloliquefaciens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FZB42: direct evidence for beta, gamma dehydration by a trans-</a:t>
            </a:r>
            <a:r>
              <a:rPr lang="en-GB" sz="2000" dirty="0" err="1" smtClean="0">
                <a:latin typeface="Times New Roman" pitchFamily="18" charset="0"/>
                <a:cs typeface="Times New Roman" pitchFamily="18" charset="0"/>
              </a:rPr>
              <a:t>acyltransferase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dirty="0" err="1" smtClean="0">
                <a:latin typeface="Times New Roman" pitchFamily="18" charset="0"/>
                <a:cs typeface="Times New Roman" pitchFamily="18" charset="0"/>
              </a:rPr>
              <a:t>polyketidesynthase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GB" sz="2000" dirty="0" err="1" smtClean="0">
                <a:latin typeface="Times New Roman" pitchFamily="18" charset="0"/>
                <a:cs typeface="Times New Roman" pitchFamily="18" charset="0"/>
              </a:rPr>
              <a:t>Angew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. Chem. Int. Ed. Engl. 2010</a:t>
            </a:r>
            <a:r>
              <a:rPr lang="en-GB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49(8)</a:t>
            </a:r>
            <a:r>
              <a:rPr lang="en-GB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GB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1465-7.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doi:10.1002/anie.200905468.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Выноска со стрелкой вниз 1"/>
          <p:cNvSpPr/>
          <p:nvPr/>
        </p:nvSpPr>
        <p:spPr>
          <a:xfrm>
            <a:off x="285720" y="357166"/>
            <a:ext cx="8501122" cy="4786346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>
              <a:lnSpc>
                <a:spcPct val="150000"/>
              </a:lnSpc>
            </a:pPr>
            <a:endParaRPr lang="ru-RU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Якщо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авторів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більше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шести,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необхідно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перерахувати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шістьох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авторів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через кому та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вказати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0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та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ін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0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GB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et al.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uk-UA" sz="2000" b="1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uk-UA" sz="20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Схема: </a:t>
            </a: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Прізвище1 Ініціали1, Прізвище2 Ініціали2, Прізвище3 Ініціали3, Прізвище4 Ініціали4, Прізвище5 Ініціали5, 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Прізвище6 Ініціали6, 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та </a:t>
            </a:r>
            <a:r>
              <a:rPr lang="ru-RU" sz="20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ін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Назва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статті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Назва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журналу. Дата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публікації;Номер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тому(Номер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випуску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):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Сторінковий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інтервал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just">
              <a:lnSpc>
                <a:spcPct val="150000"/>
              </a:lnSpc>
            </a:pPr>
            <a:endParaRPr lang="uk-UA" sz="20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00430" y="428604"/>
            <a:ext cx="27393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7 і більше  авторів</a:t>
            </a:r>
            <a:endParaRPr lang="uk-UA" sz="24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s3.amazonaws.com/libapps/accounts/96425/images/Vancouver_Banner_v3.jpg"/>
          <p:cNvPicPr>
            <a:picLocks noChangeAspect="1" noChangeArrowheads="1"/>
          </p:cNvPicPr>
          <p:nvPr/>
        </p:nvPicPr>
        <p:blipFill>
          <a:blip r:embed="rId2"/>
          <a:srcRect l="1676" t="6667" r="1465" b="6667"/>
          <a:stretch>
            <a:fillRect/>
          </a:stretch>
        </p:blipFill>
        <p:spPr bwMode="auto">
          <a:xfrm>
            <a:off x="285720" y="3714752"/>
            <a:ext cx="8715436" cy="2928933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3" name="Скругленная прямоугольная выноска 2"/>
          <p:cNvSpPr/>
          <p:nvPr/>
        </p:nvSpPr>
        <p:spPr>
          <a:xfrm>
            <a:off x="285720" y="571480"/>
            <a:ext cx="8715436" cy="3541395"/>
          </a:xfrm>
          <a:prstGeom prst="wedgeRoundRectCallou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spcAft>
                <a:spcPts val="600"/>
              </a:spcAft>
              <a:buBlip>
                <a:blip r:embed="rId3"/>
              </a:buBlip>
            </a:pPr>
            <a:r>
              <a:rPr lang="en-US" sz="2400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2400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Стиль </a:t>
            </a:r>
            <a:r>
              <a:rPr lang="en-US" sz="2400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Vancouver  </a:t>
            </a:r>
            <a:r>
              <a:rPr lang="uk-UA" sz="2400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розроблений Міжнародним комітетом редакторів медичних журналів </a:t>
            </a:r>
            <a:r>
              <a:rPr lang="en-US" sz="2400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(ICMJE)</a:t>
            </a:r>
          </a:p>
          <a:p>
            <a:pPr algn="just">
              <a:spcAft>
                <a:spcPts val="600"/>
              </a:spcAft>
              <a:buBlip>
                <a:blip r:embed="rId3"/>
              </a:buBlip>
            </a:pPr>
            <a:r>
              <a:rPr lang="en-US" sz="2400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2400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1978 у Ванкувері (Канада) Комітет провів зустріч, в результаті якої були встановлені уніфіковані вимоги до рукописів, поданих у </a:t>
            </a:r>
            <a:r>
              <a:rPr lang="uk-UA" sz="2400" dirty="0" err="1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біомедичних</a:t>
            </a:r>
            <a:r>
              <a:rPr lang="uk-UA" sz="2400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журналах, є офіційними інструкціями для стилю Ванкувера,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який зараз підтримується Національною бібліотекою медицини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(NLM)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spcAft>
                <a:spcPts val="600"/>
              </a:spcAft>
              <a:buBlip>
                <a:blip r:embed="rId3"/>
              </a:buBlip>
            </a:pP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4429132"/>
            <a:ext cx="8572560" cy="221457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en-US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Rastan</a:t>
            </a:r>
            <a:r>
              <a:rPr lang="en-US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S, Hough T, </a:t>
            </a:r>
            <a:r>
              <a:rPr lang="en-US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Kierman</a:t>
            </a:r>
            <a:r>
              <a:rPr lang="en-US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A, et al. Towards a mutant map of the mouse-new models of neurological, </a:t>
            </a:r>
            <a:r>
              <a:rPr lang="en-US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behavioural</a:t>
            </a:r>
            <a:r>
              <a:rPr lang="en-US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, deafness, bone, renal and blood disorders. </a:t>
            </a:r>
            <a:r>
              <a:rPr lang="en-US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Genetica</a:t>
            </a:r>
            <a:r>
              <a:rPr lang="en-US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2004 </a:t>
            </a:r>
            <a:r>
              <a:rPr lang="en-US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Sep</a:t>
            </a:r>
            <a:r>
              <a:rPr lang="en-US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;122(1):</a:t>
            </a:r>
            <a:r>
              <a:rPr lang="en-US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47-9</a:t>
            </a:r>
            <a:r>
              <a:rPr lang="en-US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uk-UA" sz="20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Выноска со стрелкой вниз 1"/>
          <p:cNvSpPr/>
          <p:nvPr/>
        </p:nvSpPr>
        <p:spPr>
          <a:xfrm>
            <a:off x="285720" y="1071546"/>
            <a:ext cx="8643998" cy="3786214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>
              <a:lnSpc>
                <a:spcPct val="150000"/>
              </a:lnSpc>
            </a:pPr>
            <a:endParaRPr lang="ru-RU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Необхідно скорочувати назви </a:t>
            </a:r>
            <a:r>
              <a:rPr lang="uk-UA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місяців</a:t>
            </a: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у датах звернення/публікації тощо (відповідно до мовних правил певної країни). </a:t>
            </a:r>
          </a:p>
          <a:p>
            <a:pPr lvl="0" algn="just">
              <a:lnSpc>
                <a:spcPct val="150000"/>
              </a:lnSpc>
            </a:pP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 посиланні необхідно скорочувати число сторінок, де це можливо, наприклад, якщо цитату розміщено на сторінках 47-49, то в посиланні вказується </a:t>
            </a:r>
            <a:r>
              <a:rPr lang="uk-UA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47-9. </a:t>
            </a:r>
          </a:p>
          <a:p>
            <a:pPr lvl="0" algn="just">
              <a:lnSpc>
                <a:spcPct val="150000"/>
              </a:lnSpc>
            </a:pPr>
            <a:endParaRPr lang="ru-RU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0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3857628"/>
            <a:ext cx="8572560" cy="27146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/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uk-UA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Перелік найменувань можна дізнатися за посиланням: </a:t>
            </a:r>
          </a:p>
          <a:p>
            <a:pPr algn="just">
              <a:lnSpc>
                <a:spcPct val="150000"/>
              </a:lnSpc>
            </a:pPr>
            <a:r>
              <a:rPr lang="uk-UA" sz="20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англомовні: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NLM Catalog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200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http://www.ncbi.nlm.nih.gov/nlmcatalog/journals</a:t>
            </a:r>
          </a:p>
        </p:txBody>
      </p:sp>
      <p:sp>
        <p:nvSpPr>
          <p:cNvPr id="2" name="Выноска со стрелкой вниз 1"/>
          <p:cNvSpPr/>
          <p:nvPr/>
        </p:nvSpPr>
        <p:spPr>
          <a:xfrm>
            <a:off x="285720" y="714356"/>
            <a:ext cx="8572560" cy="3794764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>
              <a:lnSpc>
                <a:spcPct val="150000"/>
              </a:lnSpc>
            </a:pPr>
            <a:endParaRPr lang="uk-UA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uk-UA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Назви журналів необхідно зазначати скорочено </a:t>
            </a:r>
          </a:p>
          <a:p>
            <a:pPr lvl="0" algn="just"/>
            <a:endParaRPr lang="uk-UA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Sorokulova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I. Preclinical Testing in the Development of Probiotics: Regulator Perspective with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Bacillus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Strains as an Example. </a:t>
            </a:r>
            <a:r>
              <a:rPr lang="en-US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Clin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Infect. Diseases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2008;46:92-5.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 l="8333" t="10000" r="9375" b="20000"/>
          <a:stretch>
            <a:fillRect/>
          </a:stretch>
        </p:blipFill>
        <p:spPr bwMode="auto">
          <a:xfrm>
            <a:off x="214282" y="1000084"/>
            <a:ext cx="8786874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17" t="10992" r="10645" b="19086"/>
          <a:stretch/>
        </p:blipFill>
        <p:spPr bwMode="auto">
          <a:xfrm>
            <a:off x="212623" y="859006"/>
            <a:ext cx="8586993" cy="5619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1860165" y="3548817"/>
            <a:ext cx="1800200" cy="144016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3131840" y="1412776"/>
            <a:ext cx="216024" cy="2136041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726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3857628"/>
            <a:ext cx="8572560" cy="27146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Terauchi Y, </a:t>
            </a:r>
            <a:r>
              <a:rPr lang="en-US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Takamoto</a:t>
            </a:r>
            <a:r>
              <a:rPr lang="en-US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I, Kubota N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Glucokinase</a:t>
            </a:r>
            <a:r>
              <a:rPr lang="en-US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and IRS-2 are required for compensatory beta cell hyperplasia in response to high-fat diet-induced insulin resistance. J </a:t>
            </a:r>
            <a:r>
              <a:rPr lang="en-US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Clin</a:t>
            </a:r>
            <a:r>
              <a:rPr lang="en-US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Invest [Internet]. 2007 Jan 2 [cited 2007 Jan 5];117(1):246-57. Available from: http://www.jci.org/cgi/content/full/117/1/246 </a:t>
            </a:r>
            <a:r>
              <a:rPr lang="en-US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doi:</a:t>
            </a:r>
            <a:r>
              <a:rPr lang="en-US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10.1172/JCI17645 </a:t>
            </a: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uk-UA" sz="20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Выноска со стрелкой вниз 1"/>
          <p:cNvSpPr/>
          <p:nvPr/>
        </p:nvSpPr>
        <p:spPr>
          <a:xfrm>
            <a:off x="285720" y="1071546"/>
            <a:ext cx="8572560" cy="3071834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>
              <a:lnSpc>
                <a:spcPct val="150000"/>
              </a:lnSpc>
            </a:pPr>
            <a:endParaRPr lang="en-US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uk-UA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Якщо в публікації є DOI, то його необхідно вказати після URL</a:t>
            </a:r>
          </a:p>
          <a:p>
            <a:pPr lvl="0" algn="just">
              <a:lnSpc>
                <a:spcPct val="150000"/>
              </a:lnSpc>
            </a:pPr>
            <a:r>
              <a:rPr lang="uk-UA" sz="20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Схема:</a:t>
            </a: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Author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АА.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Назва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статті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Назва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журналу [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Інтернет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]. Дата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публікації</a:t>
            </a:r>
            <a:r>
              <a:rPr lang="en-US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[Дата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цитування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];Номер тому(Номер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випуску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):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Сторінковий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інтервал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Доступно</a:t>
            </a:r>
            <a:r>
              <a:rPr lang="en-US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(Available from )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URL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DOI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endParaRPr lang="en-US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4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4414" y="178592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uk-UA" dirty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3635896" y="2852936"/>
            <a:ext cx="1368152" cy="28083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1212" y="3717032"/>
            <a:ext cx="8501122" cy="27146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en-US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Berrino</a:t>
            </a:r>
            <a:r>
              <a:rPr lang="en-US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F, </a:t>
            </a:r>
            <a:r>
              <a:rPr lang="en-US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Gatta</a:t>
            </a:r>
            <a:r>
              <a:rPr lang="en-US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G, </a:t>
            </a:r>
            <a:r>
              <a:rPr lang="en-US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Crosignani</a:t>
            </a:r>
            <a:r>
              <a:rPr lang="en-US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P. Case-control evaluation of screening efficacy</a:t>
            </a:r>
            <a:r>
              <a:rPr lang="uk-UA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[in Italian]. </a:t>
            </a:r>
            <a:r>
              <a:rPr lang="en-US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Epidemiol</a:t>
            </a:r>
            <a:r>
              <a:rPr lang="en-US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Prev. 2004 Nov-Dec;28(6):354-9.  </a:t>
            </a:r>
            <a:endParaRPr lang="uk-UA" sz="24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Выноска со стрелкой вниз 1"/>
          <p:cNvSpPr/>
          <p:nvPr/>
        </p:nvSpPr>
        <p:spPr>
          <a:xfrm>
            <a:off x="357158" y="928670"/>
            <a:ext cx="8501122" cy="3214710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>
              <a:lnSpc>
                <a:spcPct val="150000"/>
              </a:lnSpc>
            </a:pPr>
            <a:endParaRPr lang="en-US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uk-UA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Стаття іншою мовою, крім англійської</a:t>
            </a:r>
          </a:p>
          <a:p>
            <a:pPr lvl="0" algn="just">
              <a:lnSpc>
                <a:spcPct val="150000"/>
              </a:lnSpc>
            </a:pPr>
            <a:r>
              <a:rPr lang="uk-UA" sz="24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Схема: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Author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АА,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Author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ВВ. </a:t>
            </a:r>
            <a:r>
              <a:rPr lang="uk-UA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(транслітерується)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Назва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статті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англійською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[</a:t>
            </a:r>
            <a:r>
              <a:rPr lang="uk-UA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мова оригіналу</a:t>
            </a:r>
            <a:r>
              <a:rPr lang="en-US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Назва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журналу.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Рік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видання;том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(номер):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сторінки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 algn="just">
              <a:lnSpc>
                <a:spcPct val="150000"/>
              </a:lnSpc>
            </a:pPr>
            <a:endParaRPr lang="ru-RU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91575763"/>
              </p:ext>
            </p:extLst>
          </p:nvPr>
        </p:nvGraphicFramePr>
        <p:xfrm>
          <a:off x="285720" y="714356"/>
          <a:ext cx="8643998" cy="58579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3857628"/>
            <a:ext cx="8501122" cy="27146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en-US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Parkinson Study Group</a:t>
            </a:r>
            <a:r>
              <a:rPr lang="en-US" sz="24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A randomized</a:t>
            </a:r>
            <a:r>
              <a:rPr lang="uk-UA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placebo-controlled trial of </a:t>
            </a:r>
            <a:r>
              <a:rPr lang="en-US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rasagiline</a:t>
            </a:r>
            <a:r>
              <a:rPr lang="en-US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en-US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levodopa</a:t>
            </a:r>
            <a:r>
              <a:rPr lang="en-US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-treated patients with Parkinson disease and motor fluctuations: the PRESTO study. Arch Neurol. 2005 Feb;62(2):241-8. </a:t>
            </a:r>
            <a:endParaRPr lang="uk-UA" sz="24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Выноска со стрелкой вниз 1"/>
          <p:cNvSpPr/>
          <p:nvPr/>
        </p:nvSpPr>
        <p:spPr>
          <a:xfrm>
            <a:off x="357158" y="928670"/>
            <a:ext cx="8501122" cy="3214710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>
              <a:lnSpc>
                <a:spcPct val="150000"/>
              </a:lnSpc>
            </a:pPr>
            <a:endParaRPr lang="en-US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uk-UA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Автор статті – організація</a:t>
            </a:r>
          </a:p>
          <a:p>
            <a:pPr lvl="0" algn="just">
              <a:lnSpc>
                <a:spcPct val="150000"/>
              </a:lnSpc>
            </a:pPr>
            <a:r>
              <a:rPr lang="uk-UA" sz="24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Схема:</a:t>
            </a:r>
            <a:r>
              <a:rPr lang="uk-UA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Назва організації. Назва статті. Назва журналу. Дата публікації</a:t>
            </a:r>
            <a:r>
              <a:rPr lang="uk-UA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;</a:t>
            </a:r>
            <a:r>
              <a:rPr lang="uk-UA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Номер тому(Номер випуску)</a:t>
            </a:r>
            <a:r>
              <a:rPr lang="uk-UA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r>
              <a:rPr lang="uk-UA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Сторінковий інтервал. </a:t>
            </a:r>
          </a:p>
          <a:p>
            <a:pPr lvl="0" algn="just">
              <a:lnSpc>
                <a:spcPct val="150000"/>
              </a:lnSpc>
            </a:pPr>
            <a:endParaRPr lang="ru-RU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>
            <a:off x="892943" y="2678901"/>
            <a:ext cx="2286016" cy="10715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16200000" flipH="1">
            <a:off x="3786182" y="3071810"/>
            <a:ext cx="2286016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5400000">
            <a:off x="5036347" y="3750471"/>
            <a:ext cx="335758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>
            <a:off x="6858016" y="3714752"/>
            <a:ext cx="3357586" cy="71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>
            <a:off x="392877" y="3464719"/>
            <a:ext cx="3357586" cy="17145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>
            <a:off x="1178695" y="2964653"/>
            <a:ext cx="3357586" cy="27146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10800000" flipV="1">
            <a:off x="2143108" y="2643182"/>
            <a:ext cx="4143404" cy="32861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3857628"/>
            <a:ext cx="8501122" cy="27146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en-US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Gaul G. When geography influences treatment options. Washington Post (Maryland Ed.). 2005 Jul 24;</a:t>
            </a:r>
            <a:r>
              <a:rPr lang="en-US" sz="240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Sect. A:12 (col.1). </a:t>
            </a:r>
            <a:endParaRPr lang="uk-UA" sz="240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Выноска со стрелкой вниз 1"/>
          <p:cNvSpPr/>
          <p:nvPr/>
        </p:nvSpPr>
        <p:spPr>
          <a:xfrm>
            <a:off x="357158" y="928670"/>
            <a:ext cx="8501122" cy="3214710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just">
              <a:lnSpc>
                <a:spcPct val="150000"/>
              </a:lnSpc>
            </a:pPr>
            <a:endParaRPr lang="en-US" sz="2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uk-UA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Стаття з газети</a:t>
            </a:r>
          </a:p>
          <a:p>
            <a:pPr lvl="0" algn="just">
              <a:lnSpc>
                <a:spcPct val="150000"/>
              </a:lnSpc>
            </a:pPr>
            <a:r>
              <a:rPr lang="uk-UA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Схема: Автор АА. Назва статті. Назва газети. Видання. Дата публікації; </a:t>
            </a:r>
            <a:r>
              <a:rPr lang="uk-UA" sz="240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Розділ: Місце знаходження. Номер стовпця</a:t>
            </a:r>
            <a:r>
              <a:rPr lang="uk-UA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 algn="just">
              <a:lnSpc>
                <a:spcPct val="150000"/>
              </a:lnSpc>
            </a:pPr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4429132"/>
            <a:ext cx="8501122" cy="21431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Carlson BM. Human embryology and developmental biology. 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4th ed.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St. Louis: Mosby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2009. 541 p.</a:t>
            </a:r>
          </a:p>
          <a:p>
            <a:pPr algn="just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Выноска со стрелкой вниз 1"/>
          <p:cNvSpPr/>
          <p:nvPr/>
        </p:nvSpPr>
        <p:spPr>
          <a:xfrm>
            <a:off x="357158" y="785794"/>
            <a:ext cx="8429684" cy="4000528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>
              <a:lnSpc>
                <a:spcPct val="150000"/>
              </a:lnSpc>
            </a:pPr>
            <a:endParaRPr lang="en-US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uk-UA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Книга одного автора</a:t>
            </a:r>
          </a:p>
          <a:p>
            <a:pPr lvl="0" algn="just">
              <a:lnSpc>
                <a:spcPct val="150000"/>
              </a:lnSpc>
            </a:pPr>
            <a:r>
              <a:rPr lang="uk-UA" sz="24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Схема: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Author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АА.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Назва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книги. Номер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видання</a:t>
            </a:r>
            <a:r>
              <a:rPr lang="ru-RU" sz="240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*.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Місце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видання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Видавець</a:t>
            </a:r>
            <a:r>
              <a:rPr lang="ru-RU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Рік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видання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Кількість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сторінок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сторінки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just">
              <a:lnSpc>
                <a:spcPct val="150000"/>
              </a:lnSpc>
            </a:pPr>
            <a:r>
              <a:rPr lang="ru-RU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24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якщо</a:t>
            </a:r>
            <a:r>
              <a:rPr lang="ru-RU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не перше</a:t>
            </a:r>
          </a:p>
          <a:p>
            <a:pPr lvl="0" algn="just">
              <a:lnSpc>
                <a:spcPct val="150000"/>
              </a:lnSpc>
            </a:pPr>
            <a:endParaRPr lang="ru-RU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 l="13541" t="7500" r="13021" b="40000"/>
          <a:stretch>
            <a:fillRect/>
          </a:stretch>
        </p:blipFill>
        <p:spPr bwMode="auto">
          <a:xfrm>
            <a:off x="714348" y="285728"/>
            <a:ext cx="7643866" cy="28664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/>
          <p:cNvPicPr/>
          <p:nvPr/>
        </p:nvPicPr>
        <p:blipFill>
          <a:blip r:embed="rId3"/>
          <a:srcRect l="12362" t="10134" r="15184" b="32505"/>
          <a:stretch>
            <a:fillRect/>
          </a:stretch>
        </p:blipFill>
        <p:spPr bwMode="auto">
          <a:xfrm>
            <a:off x="714348" y="3214686"/>
            <a:ext cx="7643866" cy="3383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4572008"/>
            <a:ext cx="8572560" cy="20002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endParaRPr lang="uk-UA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Iverson C, </a:t>
            </a:r>
            <a:r>
              <a:rPr lang="en-US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Flanagin</a:t>
            </a:r>
            <a:r>
              <a:rPr lang="en-US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A, </a:t>
            </a:r>
            <a:r>
              <a:rPr lang="en-US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Fontanarosa</a:t>
            </a:r>
            <a:r>
              <a:rPr lang="en-US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PB, </a:t>
            </a:r>
            <a:r>
              <a:rPr lang="en-US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et al. </a:t>
            </a:r>
            <a:r>
              <a:rPr lang="en-US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American Medical Association manual of style. </a:t>
            </a:r>
            <a:r>
              <a:rPr lang="en-US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9th ed. </a:t>
            </a:r>
            <a:r>
              <a:rPr lang="en-US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Baltimore (MD): Williams &amp; Wilkins</a:t>
            </a:r>
            <a:r>
              <a:rPr lang="en-US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US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1998. 660 p.</a:t>
            </a:r>
            <a:endParaRPr lang="uk-UA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uk-UA" sz="24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Выноска со стрелкой вниз 1"/>
          <p:cNvSpPr/>
          <p:nvPr/>
        </p:nvSpPr>
        <p:spPr>
          <a:xfrm>
            <a:off x="357158" y="714356"/>
            <a:ext cx="8501122" cy="4143404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>
              <a:lnSpc>
                <a:spcPct val="150000"/>
              </a:lnSpc>
            </a:pPr>
            <a:endParaRPr lang="en-US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uk-UA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Книга двох авторів і більше</a:t>
            </a:r>
          </a:p>
          <a:p>
            <a:pPr lvl="0" algn="just">
              <a:lnSpc>
                <a:spcPct val="150000"/>
              </a:lnSpc>
            </a:pPr>
            <a:r>
              <a:rPr lang="uk-UA" sz="24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Схема: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Author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АА.,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Author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АА. </a:t>
            </a:r>
            <a:r>
              <a:rPr lang="en-US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et al.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Прізвище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Ініціали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Назва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книги. Номер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видання</a:t>
            </a:r>
            <a:r>
              <a:rPr lang="ru-RU" sz="240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Місце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видання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Видавець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Рік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видання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Кількість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сторінок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just">
              <a:lnSpc>
                <a:spcPct val="150000"/>
              </a:lnSpc>
            </a:pPr>
            <a:r>
              <a:rPr lang="ru-RU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24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якщо</a:t>
            </a:r>
            <a:r>
              <a:rPr lang="ru-RU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не перше</a:t>
            </a:r>
          </a:p>
          <a:p>
            <a:pPr lvl="0" algn="just">
              <a:lnSpc>
                <a:spcPct val="150000"/>
              </a:lnSpc>
            </a:pPr>
            <a:endParaRPr lang="ru-RU" sz="24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4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4429132"/>
            <a:ext cx="8572560" cy="21431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en-US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Celli L, </a:t>
            </a:r>
            <a:r>
              <a:rPr lang="en-US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editor.</a:t>
            </a:r>
            <a:r>
              <a:rPr lang="en-US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The elbow: traumatic lesions. </a:t>
            </a:r>
            <a:r>
              <a:rPr lang="en-US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Warr</a:t>
            </a:r>
            <a:r>
              <a:rPr lang="en-US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A, translator. Vienna (Austria): Springer-</a:t>
            </a:r>
            <a:r>
              <a:rPr lang="en-US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Verlag</a:t>
            </a:r>
            <a:r>
              <a:rPr lang="en-US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; 1991. 203 p. </a:t>
            </a:r>
            <a:endParaRPr lang="uk-UA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Выноска со стрелкой вниз 1"/>
          <p:cNvSpPr/>
          <p:nvPr/>
        </p:nvSpPr>
        <p:spPr>
          <a:xfrm>
            <a:off x="357158" y="714356"/>
            <a:ext cx="8501122" cy="4357718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>
              <a:lnSpc>
                <a:spcPct val="150000"/>
              </a:lnSpc>
            </a:pPr>
            <a:endParaRPr lang="en-US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uk-UA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Книга за редакцією</a:t>
            </a:r>
          </a:p>
          <a:p>
            <a:pPr lvl="0" algn="just">
              <a:lnSpc>
                <a:spcPct val="150000"/>
              </a:lnSpc>
            </a:pPr>
            <a:r>
              <a:rPr lang="uk-UA" sz="24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Схема: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Прізвище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редактора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Ініціали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редактор.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Назва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книги. Номер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видання</a:t>
            </a:r>
            <a:r>
              <a:rPr lang="ru-RU" sz="240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Місце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видання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Видавець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Рік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видання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Кількість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сторінок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 algn="just">
              <a:lnSpc>
                <a:spcPct val="150000"/>
              </a:lnSpc>
            </a:pPr>
            <a:r>
              <a:rPr lang="ru-RU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24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якщо</a:t>
            </a:r>
            <a:r>
              <a:rPr lang="ru-RU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не перше</a:t>
            </a:r>
          </a:p>
          <a:p>
            <a:pPr lvl="0" algn="just">
              <a:lnSpc>
                <a:spcPct val="150000"/>
              </a:lnSpc>
            </a:pPr>
            <a:endParaRPr lang="ru-RU" sz="24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4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4429132"/>
            <a:ext cx="8572560" cy="21431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en-US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Speroff</a:t>
            </a:r>
            <a:r>
              <a:rPr lang="en-US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L, Fritz MA. Clinical gynecologic endocrinology and infertility. </a:t>
            </a:r>
            <a:r>
              <a:rPr lang="en-US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7th ed. </a:t>
            </a:r>
            <a:r>
              <a:rPr lang="en-US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Philadelphia: Lippincott Williams &amp; Wilkins; 2005. </a:t>
            </a:r>
            <a:r>
              <a:rPr lang="en-US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Chapter 29, Endometriosis; p. 1103-33. </a:t>
            </a:r>
            <a:endParaRPr lang="uk-UA" sz="24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Выноска со стрелкой вниз 1"/>
          <p:cNvSpPr/>
          <p:nvPr/>
        </p:nvSpPr>
        <p:spPr>
          <a:xfrm>
            <a:off x="357158" y="928670"/>
            <a:ext cx="8501122" cy="3929090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>
              <a:lnSpc>
                <a:spcPct val="150000"/>
              </a:lnSpc>
            </a:pPr>
            <a:endParaRPr lang="en-US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uk-UA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Частина книги</a:t>
            </a:r>
          </a:p>
          <a:p>
            <a:pPr lvl="0" algn="just">
              <a:lnSpc>
                <a:spcPct val="150000"/>
              </a:lnSpc>
            </a:pPr>
            <a:r>
              <a:rPr lang="uk-UA" sz="24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Схема: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Прізвище Ініціали. Назва книги. </a:t>
            </a:r>
            <a:r>
              <a:rPr lang="uk-UA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Номер видання</a:t>
            </a:r>
            <a:r>
              <a:rPr lang="uk-UA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Місце видання: Видавець; Рік видання. </a:t>
            </a:r>
            <a:r>
              <a:rPr lang="uk-UA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Номер розділу, Назва розділу; сторінковий інтервал розділу</a:t>
            </a:r>
            <a:r>
              <a:rPr lang="uk-UA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 algn="just">
              <a:lnSpc>
                <a:spcPct val="150000"/>
              </a:lnSpc>
            </a:pPr>
            <a:endParaRPr lang="ru-RU" sz="24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4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4429132"/>
            <a:ext cx="8572560" cy="21431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en-US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Tos</a:t>
            </a:r>
            <a:r>
              <a:rPr lang="en-US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M. Manual of middle ear surgery. </a:t>
            </a:r>
            <a:r>
              <a:rPr lang="en-US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Vol. 3, Surgery of the external auditory canal.</a:t>
            </a:r>
            <a:r>
              <a:rPr lang="en-US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Stuttgart (Germany): Georg </a:t>
            </a:r>
            <a:r>
              <a:rPr lang="en-US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Thieme</a:t>
            </a:r>
            <a:r>
              <a:rPr lang="en-US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Verlag</a:t>
            </a:r>
            <a:r>
              <a:rPr lang="en-US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; 1997. 305 p.</a:t>
            </a:r>
            <a:endParaRPr lang="uk-UA" sz="24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Выноска со стрелкой вниз 1"/>
          <p:cNvSpPr/>
          <p:nvPr/>
        </p:nvSpPr>
        <p:spPr>
          <a:xfrm>
            <a:off x="357158" y="928670"/>
            <a:ext cx="8501122" cy="3929090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>
              <a:lnSpc>
                <a:spcPct val="150000"/>
              </a:lnSpc>
            </a:pPr>
            <a:endParaRPr lang="en-US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uk-UA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Багатотомне видання</a:t>
            </a:r>
          </a:p>
          <a:p>
            <a:pPr lvl="0" algn="just">
              <a:lnSpc>
                <a:spcPct val="150000"/>
              </a:lnSpc>
            </a:pPr>
            <a:r>
              <a:rPr lang="uk-UA" sz="24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Схема: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Author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АА.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Назва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багатотомного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видання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Номер тому, </a:t>
            </a:r>
            <a:r>
              <a:rPr lang="ru-RU" sz="24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Назва</a:t>
            </a:r>
            <a:r>
              <a:rPr lang="ru-RU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тому.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Місце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видання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Видавець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Рік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видання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Кількість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сторінок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pPr lvl="0" algn="just">
              <a:lnSpc>
                <a:spcPct val="150000"/>
              </a:lnSpc>
            </a:pPr>
            <a:endParaRPr lang="ru-RU" sz="24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4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uk-UA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uk-UA" sz="24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4429132"/>
            <a:ext cx="8572560" cy="21431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en-US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Bays RA, Quinn PD, editors. </a:t>
            </a:r>
            <a:r>
              <a:rPr lang="en-US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Temporomandibular</a:t>
            </a:r>
            <a:r>
              <a:rPr lang="en-US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disorders. Philadelphia: W.B. Saunders Company; 2000. 426 p. (Fonseca RJ, editor. </a:t>
            </a:r>
            <a:r>
              <a:rPr lang="en-US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Oraland</a:t>
            </a:r>
            <a:r>
              <a:rPr lang="en-US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maxillofacial surgery; vol. 4).</a:t>
            </a:r>
            <a:endParaRPr lang="uk-UA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Выноска со стрелкой вниз 1"/>
          <p:cNvSpPr/>
          <p:nvPr/>
        </p:nvSpPr>
        <p:spPr>
          <a:xfrm>
            <a:off x="357158" y="714356"/>
            <a:ext cx="8572560" cy="4071966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>
              <a:lnSpc>
                <a:spcPct val="150000"/>
              </a:lnSpc>
            </a:pPr>
            <a:endParaRPr lang="en-US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uk-UA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Багатотомне видання автор/редактор</a:t>
            </a:r>
          </a:p>
          <a:p>
            <a:pPr lvl="0" algn="just">
              <a:lnSpc>
                <a:spcPct val="150000"/>
              </a:lnSpc>
            </a:pPr>
            <a:r>
              <a:rPr lang="uk-UA" sz="24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Схема: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Author 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АА/</a:t>
            </a:r>
            <a:r>
              <a:rPr lang="en-US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Editor AA, editor.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Назва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тому.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Місце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видання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Видавець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US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Рік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видання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.(</a:t>
            </a:r>
            <a:r>
              <a:rPr lang="en-US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Author 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АА/</a:t>
            </a:r>
            <a:r>
              <a:rPr lang="en-US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Editor AA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багатотомного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видання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Назва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б</a:t>
            </a:r>
            <a:r>
              <a:rPr lang="uk-UA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агатотомно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го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видання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кількість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томів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 lvl="0" algn="just">
              <a:lnSpc>
                <a:spcPct val="150000"/>
              </a:lnSpc>
            </a:pPr>
            <a:endParaRPr lang="ru-RU" sz="24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4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uk-UA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uk-UA" sz="24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4429132"/>
            <a:ext cx="8429684" cy="21431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en-US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Indryan</a:t>
            </a:r>
            <a:r>
              <a:rPr lang="en-US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A, </a:t>
            </a:r>
            <a:r>
              <a:rPr lang="en-US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Sarmukaddam</a:t>
            </a:r>
            <a:r>
              <a:rPr lang="en-US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SB. </a:t>
            </a:r>
            <a:r>
              <a:rPr lang="en-US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Medical biostatistics</a:t>
            </a:r>
            <a:r>
              <a:rPr lang="en-US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New York: Marcel Dekker; 2001. 645 p. </a:t>
            </a:r>
            <a:r>
              <a:rPr lang="en-US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(Biostatistics; 7).</a:t>
            </a:r>
            <a:endParaRPr lang="uk-UA" sz="24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Выноска со стрелкой вниз 1"/>
          <p:cNvSpPr/>
          <p:nvPr/>
        </p:nvSpPr>
        <p:spPr>
          <a:xfrm>
            <a:off x="357158" y="714356"/>
            <a:ext cx="8429684" cy="4071966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>
              <a:lnSpc>
                <a:spcPct val="150000"/>
              </a:lnSpc>
            </a:pPr>
            <a:endParaRPr lang="en-US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uk-UA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Серійне видання</a:t>
            </a:r>
          </a:p>
          <a:p>
            <a:pPr lvl="0" algn="just">
              <a:lnSpc>
                <a:spcPct val="150000"/>
              </a:lnSpc>
            </a:pPr>
            <a:r>
              <a:rPr lang="uk-UA" sz="24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Схема: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Author </a:t>
            </a:r>
            <a:r>
              <a:rPr lang="ru-RU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АА.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Назва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серії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Місце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видання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Видавець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US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Рік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видання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Кількість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сторінок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Назва</a:t>
            </a:r>
            <a:r>
              <a:rPr lang="ru-RU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серійного</a:t>
            </a:r>
            <a:r>
              <a:rPr lang="ru-RU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видання</a:t>
            </a:r>
            <a:r>
              <a:rPr lang="ru-RU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; номер </a:t>
            </a:r>
            <a:r>
              <a:rPr lang="ru-RU" sz="24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серії</a:t>
            </a:r>
            <a:r>
              <a:rPr lang="ru-RU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 lvl="0" algn="just">
              <a:lnSpc>
                <a:spcPct val="150000"/>
              </a:lnSpc>
            </a:pPr>
            <a:endParaRPr lang="ru-RU" sz="24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4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uk-UA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uk-UA" sz="24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4429132"/>
            <a:ext cx="8429684" cy="21431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en-US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Forsman</a:t>
            </a:r>
            <a:r>
              <a:rPr lang="en-US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RB, editor. Administration and management in health sciences libraries. Lanham (MD): Medical Library Association;  2000. 222 p. </a:t>
            </a:r>
            <a:r>
              <a:rPr lang="en-US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(Bunting A, editor. Current practice in health sciences librarianship; vol.</a:t>
            </a:r>
            <a:r>
              <a:rPr lang="uk-UA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8)</a:t>
            </a:r>
          </a:p>
        </p:txBody>
      </p:sp>
      <p:sp>
        <p:nvSpPr>
          <p:cNvPr id="2" name="Выноска со стрелкой вниз 1"/>
          <p:cNvSpPr/>
          <p:nvPr/>
        </p:nvSpPr>
        <p:spPr>
          <a:xfrm>
            <a:off x="357158" y="714356"/>
            <a:ext cx="8429684" cy="4071966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>
              <a:lnSpc>
                <a:spcPct val="150000"/>
              </a:lnSpc>
            </a:pPr>
            <a:endParaRPr lang="en-US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uk-UA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Серійне видання під редакцією</a:t>
            </a:r>
          </a:p>
          <a:p>
            <a:pPr lvl="0" algn="just">
              <a:lnSpc>
                <a:spcPct val="150000"/>
              </a:lnSpc>
            </a:pPr>
            <a:r>
              <a:rPr lang="uk-UA" sz="24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Схема: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Прізвище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редактора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Ініціали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редактора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Назва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серіїї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Місце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видання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Видавець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US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Рік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видання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Прізвище</a:t>
            </a:r>
            <a:r>
              <a:rPr lang="ru-RU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редактора </a:t>
            </a:r>
            <a:r>
              <a:rPr lang="ru-RU" sz="24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Ініціали</a:t>
            </a:r>
            <a:r>
              <a:rPr lang="ru-RU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, редактор. </a:t>
            </a:r>
            <a:r>
              <a:rPr lang="ru-RU" sz="24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Назва</a:t>
            </a:r>
            <a:r>
              <a:rPr lang="ru-RU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серійного</a:t>
            </a:r>
            <a:r>
              <a:rPr lang="ru-RU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видання</a:t>
            </a:r>
            <a:r>
              <a:rPr lang="ru-RU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; номер </a:t>
            </a:r>
            <a:r>
              <a:rPr lang="ru-RU" sz="24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серії</a:t>
            </a:r>
            <a:r>
              <a:rPr lang="ru-RU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 lvl="0" algn="just">
              <a:lnSpc>
                <a:spcPct val="150000"/>
              </a:lnSpc>
            </a:pPr>
            <a:endParaRPr lang="ru-RU" sz="24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4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uk-UA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uk-UA" sz="24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3857628"/>
            <a:ext cx="8501122" cy="27146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en-US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Advanced Life Support Group. </a:t>
            </a:r>
            <a:r>
              <a:rPr lang="en-US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Acute medical emergencies: the practical approach. London: BMJ Books; 2001. 454 p. </a:t>
            </a: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Swiss Pharmaceutical Society, </a:t>
            </a:r>
            <a:r>
              <a:rPr lang="en-US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editor. </a:t>
            </a:r>
            <a:r>
              <a:rPr lang="en-US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Index</a:t>
            </a: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в</a:t>
            </a:r>
            <a:r>
              <a:rPr lang="en-US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nominum</a:t>
            </a:r>
            <a:r>
              <a:rPr lang="en-US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: international drug directory. 18th ed. Stuttgart (Germany): </a:t>
            </a:r>
            <a:r>
              <a:rPr lang="en-US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Medpharm</a:t>
            </a:r>
            <a:r>
              <a:rPr lang="en-US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Scientific Publications; 2004. 1823 p. </a:t>
            </a: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Выноска со стрелкой вниз 1"/>
          <p:cNvSpPr/>
          <p:nvPr/>
        </p:nvSpPr>
        <p:spPr>
          <a:xfrm>
            <a:off x="357158" y="714356"/>
            <a:ext cx="8501122" cy="3286148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>
              <a:lnSpc>
                <a:spcPct val="150000"/>
              </a:lnSpc>
            </a:pPr>
            <a:endParaRPr lang="en-US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uk-UA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Автор/редактор книги - організація</a:t>
            </a:r>
          </a:p>
          <a:p>
            <a:pPr lvl="0" algn="just">
              <a:lnSpc>
                <a:spcPct val="150000"/>
              </a:lnSpc>
            </a:pPr>
            <a:r>
              <a:rPr lang="uk-UA" sz="24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Схема: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Назва організації</a:t>
            </a:r>
            <a:r>
              <a:rPr lang="uk-UA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Назва книги</a:t>
            </a:r>
            <a:r>
              <a:rPr lang="uk-UA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,</a:t>
            </a:r>
            <a:r>
              <a:rPr lang="uk-UA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редактор</a:t>
            </a:r>
            <a:r>
              <a:rPr lang="uk-UA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uk-UA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Місце видання: Видавець</a:t>
            </a:r>
            <a:r>
              <a:rPr lang="uk-UA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US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Рік </a:t>
            </a:r>
            <a:r>
              <a:rPr lang="uk-UA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видання. Кількість сторінок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just">
              <a:lnSpc>
                <a:spcPct val="150000"/>
              </a:lnSpc>
            </a:pPr>
            <a:r>
              <a:rPr lang="ru-RU" sz="2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24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якщо</a:t>
            </a:r>
            <a:r>
              <a:rPr lang="ru-RU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є редактор</a:t>
            </a:r>
          </a:p>
          <a:p>
            <a:pPr lvl="0" algn="just">
              <a:lnSpc>
                <a:spcPct val="150000"/>
              </a:lnSpc>
            </a:pPr>
            <a:endParaRPr lang="ru-RU" sz="24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4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uk-UA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uk-UA" sz="24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5157192"/>
            <a:ext cx="8700066" cy="151216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en-US" sz="1600" dirty="0" smtClean="0">
                <a:solidFill>
                  <a:schemeClr val="tx1"/>
                </a:solidFill>
              </a:rPr>
              <a:t>Grady </a:t>
            </a:r>
            <a:r>
              <a:rPr lang="en-US" sz="1600" dirty="0">
                <a:solidFill>
                  <a:schemeClr val="tx1"/>
                </a:solidFill>
              </a:rPr>
              <a:t>D. Jump in doctor visits and deaths in flu season. New York Times [Internet]. 2008 Apr 18 [cited 2008 Dec 19];Research:[about 4 screens]. Available from: http://www.nytimes.com/ 2008/04/18/health/research/18flu.html?scp=7&amp;sq=flu%20season&amp;st=</a:t>
            </a:r>
            <a:r>
              <a:rPr lang="en-US" sz="1600" dirty="0" err="1">
                <a:solidFill>
                  <a:schemeClr val="tx1"/>
                </a:solidFill>
              </a:rPr>
              <a:t>cse</a:t>
            </a:r>
            <a:endParaRPr lang="uk-UA" sz="160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789040"/>
            <a:ext cx="5472608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Выноска со стрелкой вниз 1"/>
          <p:cNvSpPr/>
          <p:nvPr/>
        </p:nvSpPr>
        <p:spPr>
          <a:xfrm>
            <a:off x="251520" y="188640"/>
            <a:ext cx="8784976" cy="3744416"/>
          </a:xfrm>
          <a:prstGeom prst="downArrowCallout">
            <a:avLst>
              <a:gd name="adj1" fmla="val 7098"/>
              <a:gd name="adj2" fmla="val 11457"/>
              <a:gd name="adj3" fmla="val 11687"/>
              <a:gd name="adj4" fmla="val 82958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>
              <a:lnSpc>
                <a:spcPct val="150000"/>
              </a:lnSpc>
            </a:pPr>
            <a:endParaRPr lang="en-US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uk-UA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Електронна книга</a:t>
            </a:r>
          </a:p>
          <a:p>
            <a:pPr lvl="0" algn="just">
              <a:lnSpc>
                <a:spcPct val="150000"/>
              </a:lnSpc>
            </a:pPr>
            <a:r>
              <a:rPr lang="uk-UA" sz="20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Схема: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Прізвище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Ініціали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Назва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веб-сторінки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[</a:t>
            </a:r>
            <a:r>
              <a:rPr lang="ru-RU" sz="20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Інтернет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].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Місце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видання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Спонсор </a:t>
            </a:r>
            <a:r>
              <a:rPr lang="ru-RU" sz="20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веб-сайта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0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Видавець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0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Рік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видання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[дата </a:t>
            </a:r>
            <a:r>
              <a:rPr lang="ru-RU" sz="20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цитування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].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Кількість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сторінок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Доступно: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URL DOI: </a:t>
            </a: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ru-RU" sz="16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Важливо</a:t>
            </a:r>
            <a:r>
              <a:rPr lang="ru-RU" sz="16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sz="16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Якщо</a:t>
            </a:r>
            <a:r>
              <a:rPr lang="ru-RU" sz="16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номери</a:t>
            </a:r>
            <a:r>
              <a:rPr lang="ru-RU" sz="1600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сторінок</a:t>
            </a:r>
            <a:r>
              <a:rPr lang="ru-RU" sz="1600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16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вказуються</a:t>
            </a:r>
            <a:r>
              <a:rPr lang="ru-RU" sz="16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1600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часто </a:t>
            </a:r>
            <a:r>
              <a:rPr lang="ru-RU" sz="1600" dirty="0" err="1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трапляється</a:t>
            </a:r>
            <a:r>
              <a:rPr lang="ru-RU" sz="1600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1600" dirty="0" err="1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онлайновими</a:t>
            </a:r>
            <a:r>
              <a:rPr lang="ru-RU" sz="1600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джерелами</a:t>
            </a:r>
            <a:r>
              <a:rPr lang="ru-RU" sz="1600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</a:t>
            </a:r>
            <a:r>
              <a:rPr lang="ru-RU" sz="1600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можете </a:t>
            </a:r>
            <a:r>
              <a:rPr lang="ru-RU" sz="1600" dirty="0" err="1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вказати</a:t>
            </a:r>
            <a:r>
              <a:rPr lang="ru-RU" sz="1600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загальну</a:t>
            </a:r>
            <a:r>
              <a:rPr lang="ru-RU" sz="1600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кількість</a:t>
            </a:r>
            <a:r>
              <a:rPr lang="ru-RU" sz="1600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абзаців</a:t>
            </a:r>
            <a:r>
              <a:rPr lang="ru-RU" sz="1600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1600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приблизну</a:t>
            </a:r>
            <a:r>
              <a:rPr lang="ru-RU" sz="1600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кількість</a:t>
            </a:r>
            <a:r>
              <a:rPr lang="ru-RU" sz="1600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друкованих</a:t>
            </a:r>
            <a:r>
              <a:rPr lang="ru-RU" sz="1600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сторінок</a:t>
            </a:r>
            <a:r>
              <a:rPr lang="ru-RU" sz="1600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1600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екранів</a:t>
            </a:r>
            <a:r>
              <a:rPr lang="ru-RU" sz="1600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Вказується</a:t>
            </a:r>
            <a:r>
              <a:rPr lang="ru-RU" sz="16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1600" dirty="0" err="1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квадратних</a:t>
            </a:r>
            <a:r>
              <a:rPr lang="ru-RU" sz="1600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дужках перед </a:t>
            </a:r>
            <a:r>
              <a:rPr lang="en-US" sz="1600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URL-</a:t>
            </a:r>
            <a:r>
              <a:rPr lang="ru-RU" sz="1600" dirty="0" err="1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адресою</a:t>
            </a:r>
            <a:r>
              <a:rPr lang="ru-RU" sz="1600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наприклад</a:t>
            </a:r>
            <a:r>
              <a:rPr lang="ru-RU" sz="1600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00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[3 paragraphs], [about 3p.], [about 4 screens]</a:t>
            </a:r>
            <a:r>
              <a:rPr lang="ru-RU" sz="16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just">
              <a:lnSpc>
                <a:spcPct val="150000"/>
              </a:lnSpc>
            </a:pPr>
            <a:endParaRPr lang="ru-RU" sz="24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4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5110" y="4290237"/>
            <a:ext cx="8501122" cy="228601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en-US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Novakovich</a:t>
            </a:r>
            <a:r>
              <a:rPr lang="en-US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ES. </a:t>
            </a:r>
            <a:r>
              <a:rPr lang="en-US" sz="24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Reoperationfor</a:t>
            </a:r>
            <a:r>
              <a:rPr lang="en-US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discogenic</a:t>
            </a:r>
            <a:r>
              <a:rPr lang="en-US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lumbar spine pathology</a:t>
            </a:r>
            <a:r>
              <a:rPr lang="uk-UA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[in Ukrainian]</a:t>
            </a:r>
            <a:r>
              <a:rPr lang="en-US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Kyiv; 2015. 21 p. </a:t>
            </a:r>
            <a:endParaRPr lang="uk-UA" sz="24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Выноска со стрелкой вниз 1"/>
          <p:cNvSpPr/>
          <p:nvPr/>
        </p:nvSpPr>
        <p:spPr>
          <a:xfrm>
            <a:off x="357158" y="928670"/>
            <a:ext cx="8501122" cy="3500462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>
              <a:lnSpc>
                <a:spcPct val="150000"/>
              </a:lnSpc>
            </a:pPr>
            <a:endParaRPr lang="en-US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uk-UA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Книга, яка потребує транслітерації</a:t>
            </a:r>
          </a:p>
          <a:p>
            <a:pPr lvl="0" algn="just">
              <a:lnSpc>
                <a:spcPct val="150000"/>
              </a:lnSpc>
            </a:pPr>
            <a:r>
              <a:rPr lang="uk-UA" sz="24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Схема: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Author 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АА. </a:t>
            </a:r>
            <a:r>
              <a:rPr lang="en-US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транслітерований)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Назва</a:t>
            </a:r>
            <a:r>
              <a:rPr lang="ru-RU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англійською</a:t>
            </a:r>
            <a:r>
              <a:rPr lang="en-US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[</a:t>
            </a:r>
            <a:r>
              <a:rPr lang="uk-UA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мова оригіналу</a:t>
            </a:r>
            <a:r>
              <a:rPr lang="en-US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Місце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видання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Видавець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Рік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видання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Кількість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сторінок</a:t>
            </a:r>
            <a:r>
              <a:rPr lang="ru-RU" sz="2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4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4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/>
          <a:srcRect l="1562" t="10000" r="2604" b="5000"/>
          <a:stretch>
            <a:fillRect/>
          </a:stretch>
        </p:blipFill>
        <p:spPr bwMode="auto">
          <a:xfrm>
            <a:off x="142845" y="836568"/>
            <a:ext cx="8858312" cy="5807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4522784"/>
            <a:ext cx="8496944" cy="21602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en-US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Boyko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R, </a:t>
            </a:r>
            <a:r>
              <a:rPr lang="en-US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Shumyhai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D, </a:t>
            </a:r>
            <a:r>
              <a:rPr lang="en-US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Gladka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M. Concept, definition and use of an </a:t>
            </a:r>
            <a:r>
              <a:rPr lang="en-US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agentin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multi-agent information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management</a:t>
            </a:r>
            <a:r>
              <a:rPr lang="uk-UA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systems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the objects of various nature.  Advances in Intelligent Systems and Computing [Internet]. 2017 [cited 2017 Jan 5]; 543:59-63. Available from: DOI:10.1007/978-3-319-48923-0_8</a:t>
            </a:r>
            <a:endParaRPr lang="uk-UA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Выноска со стрелкой вниз 1"/>
          <p:cNvSpPr/>
          <p:nvPr/>
        </p:nvSpPr>
        <p:spPr>
          <a:xfrm>
            <a:off x="395536" y="980728"/>
            <a:ext cx="8496944" cy="3600400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АА.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Назва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статті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Назва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журналу [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Інтернет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]. Дата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публікації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[Дата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цитування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];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Номер тому(Номер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випуску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Сторінковий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інтервал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Доступно: URL DOI.</a:t>
            </a:r>
            <a:endParaRPr lang="uk-UA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56621" y="1196752"/>
            <a:ext cx="463075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24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Стаття з електронного журналу</a:t>
            </a:r>
            <a:endParaRPr lang="uk-UA" sz="2400" b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3983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4286256"/>
            <a:ext cx="8429684" cy="228601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pt-BR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Ferreira de Oliveira MJ, </a:t>
            </a:r>
            <a:r>
              <a:rPr lang="pt-BR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editor.</a:t>
            </a:r>
            <a:r>
              <a:rPr lang="pt-BR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Accessibility and quality</a:t>
            </a: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of health services. Proceedings of the 28th Meeting of the European Working Group on Operational Research Applied to Health Services (ORAHS); </a:t>
            </a:r>
            <a:r>
              <a:rPr lang="en-US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2002 Jul 28-Aug 2; Rio de Janeiro, Brazil. Frankfurt (Germany): Peter Lang; 2004. 287 p.</a:t>
            </a: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Выноска со стрелкой вниз 2"/>
          <p:cNvSpPr/>
          <p:nvPr/>
        </p:nvSpPr>
        <p:spPr>
          <a:xfrm>
            <a:off x="357158" y="928670"/>
            <a:ext cx="8501122" cy="3643338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>
              <a:lnSpc>
                <a:spcPct val="150000"/>
              </a:lnSpc>
            </a:pPr>
            <a:endParaRPr lang="en-US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uk-UA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Матеріали конференцій автор/редактор</a:t>
            </a:r>
          </a:p>
          <a:p>
            <a:pPr lvl="0" algn="ctr">
              <a:lnSpc>
                <a:spcPct val="150000"/>
              </a:lnSpc>
            </a:pPr>
            <a:r>
              <a:rPr lang="uk-UA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(опубліковані)</a:t>
            </a:r>
          </a:p>
          <a:p>
            <a:pPr lvl="0" algn="just">
              <a:lnSpc>
                <a:spcPct val="150000"/>
              </a:lnSpc>
            </a:pPr>
            <a:r>
              <a:rPr lang="uk-UA" sz="20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Схема: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Прізвище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редактора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Ініціали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редактор(и).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Назва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видання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Назва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матеріалів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конференції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Дата </a:t>
            </a:r>
            <a:r>
              <a:rPr lang="ru-RU" sz="20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конференції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0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Місце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конференції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Місце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видання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Видавець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0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Рік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видання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 algn="just">
              <a:lnSpc>
                <a:spcPct val="150000"/>
              </a:lnSpc>
            </a:pPr>
            <a:endParaRPr lang="ru-RU" sz="24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4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 со стрелкой вниз 1"/>
          <p:cNvSpPr/>
          <p:nvPr/>
        </p:nvSpPr>
        <p:spPr>
          <a:xfrm>
            <a:off x="357158" y="500042"/>
            <a:ext cx="8429684" cy="3649038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>
              <a:lnSpc>
                <a:spcPct val="150000"/>
              </a:lnSpc>
            </a:pPr>
            <a:endParaRPr lang="en-US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uk-UA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Матеріали конференцій автор/редактор (електронні)</a:t>
            </a:r>
          </a:p>
          <a:p>
            <a:pPr lvl="0" algn="just">
              <a:lnSpc>
                <a:spcPct val="150000"/>
              </a:lnSpc>
            </a:pPr>
            <a:r>
              <a:rPr lang="uk-UA" sz="20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Схема: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Прізвище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Ініціали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Назва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матеріалу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Назва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конференції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0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Інтернет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]; 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Дата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конференції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Місце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конференції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Місце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видання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Видавець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; Дата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видання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0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цитовано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Дата];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Сторінковий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інтервал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Доступно: URL </a:t>
            </a:r>
            <a:r>
              <a:rPr lang="en-US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DOI</a:t>
            </a:r>
            <a:endParaRPr lang="ru-RU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4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4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4149080"/>
            <a:ext cx="8429684" cy="259228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en-US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Andriyuk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O, </a:t>
            </a:r>
            <a:r>
              <a:rPr lang="en-US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Prokopenko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V. Automated System of Passenger Transportation Management. Youth scientific achievements to the 21st century nutrition problem solution : 83 International scientific conference of young scientist and students [Internet]; 2017 April 5-6; Kyiv. Kyiv: NUFT; 2017 [cited 2017 April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];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p.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279. Available from: http://www.jci.org/cgi/content/full/117/1/246 doi:10.1172/JCI17645</a:t>
            </a:r>
          </a:p>
        </p:txBody>
      </p:sp>
    </p:spTree>
    <p:extLst>
      <p:ext uri="{BB962C8B-B14F-4D97-AF65-F5344CB8AC3E}">
        <p14:creationId xmlns:p14="http://schemas.microsoft.com/office/powerpoint/2010/main" val="2748533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4286256"/>
            <a:ext cx="8429684" cy="228601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Крашений ІЕ. Метод аналізу томографічних зображень мозку на основі нечіткої логіки для діагностування хвороби Альцгеймера </a:t>
            </a:r>
            <a:r>
              <a:rPr lang="uk-UA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[дисертація]. </a:t>
            </a: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Київ: Національний технічний університет України «Київський політехнічний інститут імені Ігоря Сікорського»; 2017. 156 с. </a:t>
            </a:r>
          </a:p>
        </p:txBody>
      </p:sp>
      <p:sp>
        <p:nvSpPr>
          <p:cNvPr id="2" name="Выноска со стрелкой вниз 1"/>
          <p:cNvSpPr/>
          <p:nvPr/>
        </p:nvSpPr>
        <p:spPr>
          <a:xfrm>
            <a:off x="357158" y="928670"/>
            <a:ext cx="8429684" cy="3500462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>
              <a:lnSpc>
                <a:spcPct val="150000"/>
              </a:lnSpc>
            </a:pPr>
            <a:endParaRPr lang="en-US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uk-UA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Дисертації та автореферати (друковані)</a:t>
            </a:r>
          </a:p>
          <a:p>
            <a:pPr lvl="0" algn="just">
              <a:lnSpc>
                <a:spcPct val="150000"/>
              </a:lnSpc>
            </a:pPr>
            <a:r>
              <a:rPr lang="uk-UA" sz="20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Схема: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Прізвище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Ініціали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Назва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[тип </a:t>
            </a:r>
            <a:r>
              <a:rPr lang="ru-RU" sz="20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Місце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видання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Установа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, в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якій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надруковано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роботу;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Рік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видання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Кількість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сторінок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 algn="just">
              <a:lnSpc>
                <a:spcPct val="150000"/>
              </a:lnSpc>
            </a:pPr>
            <a:endParaRPr lang="ru-RU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4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4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4286256"/>
            <a:ext cx="8429684" cy="228601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uk-UA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Пустова</a:t>
            </a: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МТ. Аналітичні та статистичні моделі оцінювання показників ефективності функціонування </a:t>
            </a:r>
            <a:r>
              <a:rPr lang="en-US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call-</a:t>
            </a: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центрів </a:t>
            </a:r>
            <a:r>
              <a:rPr lang="uk-UA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[дисертація в </a:t>
            </a:r>
            <a:r>
              <a:rPr lang="ru-RU" sz="20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Інтернеті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].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Чернівці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Чернів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нац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ун-т; 2014. 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0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цитовано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2016 </a:t>
            </a:r>
            <a:r>
              <a:rPr lang="ru-RU" sz="20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Січ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20] Доступно: 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http://www.disslib.org/analitychni-ta-statystychni-modeli-otsinjuvannja-pokaznykiv-efektyvnosti.html</a:t>
            </a: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" name="Выноска со стрелкой вниз 1"/>
          <p:cNvSpPr/>
          <p:nvPr/>
        </p:nvSpPr>
        <p:spPr>
          <a:xfrm>
            <a:off x="357158" y="928670"/>
            <a:ext cx="8429684" cy="3500462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>
              <a:lnSpc>
                <a:spcPct val="150000"/>
              </a:lnSpc>
            </a:pPr>
            <a:endParaRPr lang="en-US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uk-UA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Дисертації та автореферати (</a:t>
            </a:r>
            <a:r>
              <a:rPr lang="uk-UA" sz="24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онлайн</a:t>
            </a:r>
            <a:r>
              <a:rPr lang="uk-UA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 algn="just">
              <a:lnSpc>
                <a:spcPct val="150000"/>
              </a:lnSpc>
            </a:pPr>
            <a:r>
              <a:rPr lang="uk-UA" sz="20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Схема: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Прізвище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Ініціали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Назва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[тип </a:t>
            </a:r>
            <a:r>
              <a:rPr lang="ru-RU" sz="20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0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Інтернеті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].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Місце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видання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Видавець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Рік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видання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0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цитовано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Дата]. Доступно: URL DOI: </a:t>
            </a:r>
          </a:p>
          <a:p>
            <a:pPr lvl="0" algn="just">
              <a:lnSpc>
                <a:spcPct val="150000"/>
              </a:lnSpc>
            </a:pPr>
            <a:endParaRPr lang="ru-RU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4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4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4572008"/>
            <a:ext cx="8429684" cy="20002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Видавнича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служба УРАН.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Наукова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періодика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0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Інтернет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].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Київ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Видавнича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служба УРАН; 2013 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0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оновлено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2016 </a:t>
            </a:r>
            <a:r>
              <a:rPr lang="ru-RU" sz="20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Січ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10; </a:t>
            </a:r>
            <a:r>
              <a:rPr lang="ru-RU" sz="20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цитовано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2016 </a:t>
            </a:r>
            <a:r>
              <a:rPr lang="ru-RU" sz="20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Січ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20]. 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Доступно:  http://journals.uran.ua/ </a:t>
            </a:r>
            <a:endParaRPr lang="uk-UA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Выноска со стрелкой вниз 1"/>
          <p:cNvSpPr/>
          <p:nvPr/>
        </p:nvSpPr>
        <p:spPr>
          <a:xfrm>
            <a:off x="357158" y="1142984"/>
            <a:ext cx="8429684" cy="3714776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>
              <a:lnSpc>
                <a:spcPct val="150000"/>
              </a:lnSpc>
            </a:pPr>
            <a:endParaRPr lang="en-US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uk-UA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Електронний ресурс (</a:t>
            </a:r>
            <a:r>
              <a:rPr lang="uk-UA" sz="24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веб-сайт</a:t>
            </a:r>
            <a:r>
              <a:rPr lang="uk-UA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 algn="just">
              <a:lnSpc>
                <a:spcPct val="150000"/>
              </a:lnSpc>
            </a:pPr>
            <a:r>
              <a:rPr lang="uk-UA" sz="20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Схема: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Прізвище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Ініціали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Назва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організації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Назва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сторінки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0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Інтернет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].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Місце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видання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Видавець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; Дата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рік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видання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0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оновлено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Дата; </a:t>
            </a:r>
            <a:r>
              <a:rPr lang="ru-RU" sz="20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цитовано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Дата].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Доступно: URL </a:t>
            </a:r>
          </a:p>
          <a:p>
            <a:pPr lvl="0" algn="just">
              <a:lnSpc>
                <a:spcPct val="150000"/>
              </a:lnSpc>
            </a:pPr>
            <a:endParaRPr lang="ru-RU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4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4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4214818"/>
            <a:ext cx="8429684" cy="23574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uk-UA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Нелін</a:t>
            </a: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ЄН. </a:t>
            </a:r>
            <a:r>
              <a:rPr lang="uk-UA" sz="20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Високовибірні</a:t>
            </a:r>
            <a:r>
              <a:rPr lang="uk-UA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резонансно-тунельні кристалоподібні пристрої обробки сигналів. </a:t>
            </a: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Київ: НТУУ "КПІ"; 2011. 119 с. </a:t>
            </a:r>
            <a:r>
              <a:rPr lang="uk-UA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Д/б №2332-п. </a:t>
            </a:r>
          </a:p>
        </p:txBody>
      </p:sp>
      <p:sp>
        <p:nvSpPr>
          <p:cNvPr id="2" name="Выноска со стрелкой вниз 1"/>
          <p:cNvSpPr/>
          <p:nvPr/>
        </p:nvSpPr>
        <p:spPr>
          <a:xfrm>
            <a:off x="428596" y="1000108"/>
            <a:ext cx="8358246" cy="3357586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>
              <a:lnSpc>
                <a:spcPct val="150000"/>
              </a:lnSpc>
            </a:pPr>
            <a:endParaRPr lang="en-US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uk-UA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Урядові та технічні звіти роботи (друковані)</a:t>
            </a:r>
          </a:p>
          <a:p>
            <a:pPr lvl="0" algn="just">
              <a:lnSpc>
                <a:spcPct val="150000"/>
              </a:lnSpc>
            </a:pPr>
            <a:r>
              <a:rPr lang="uk-UA" sz="20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Схема: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Прізвище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Ініціали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Назва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звіту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Місце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видання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Видавець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; Дата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видання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Кількість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сторінок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Номер </a:t>
            </a:r>
            <a:r>
              <a:rPr lang="ru-RU" sz="20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звіту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 algn="just">
              <a:lnSpc>
                <a:spcPct val="150000"/>
              </a:lnSpc>
            </a:pPr>
            <a:endParaRPr lang="ru-RU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4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4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4214818"/>
            <a:ext cx="8429684" cy="23574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uk-UA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Нелін</a:t>
            </a: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ЄН. </a:t>
            </a:r>
            <a:r>
              <a:rPr lang="uk-UA" sz="20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Високовибірні</a:t>
            </a:r>
            <a:r>
              <a:rPr lang="uk-UA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резонансно-тунельні кристалоподібні пристрої обробки сигналів [Інтернет]. </a:t>
            </a: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Київ: НТУУ "КПІ"; 2011 </a:t>
            </a:r>
            <a:r>
              <a:rPr lang="uk-UA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[цитовано 2016 Січ 20]. 119 с. Д/б №2332-п. Доступно:  </a:t>
            </a:r>
            <a:r>
              <a:rPr lang="en-US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http://ela.kpi.ua/handle/123456789/4753 </a:t>
            </a: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Выноска со стрелкой вниз 1"/>
          <p:cNvSpPr/>
          <p:nvPr/>
        </p:nvSpPr>
        <p:spPr>
          <a:xfrm>
            <a:off x="428596" y="1000108"/>
            <a:ext cx="8358246" cy="3357586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>
              <a:lnSpc>
                <a:spcPct val="150000"/>
              </a:lnSpc>
            </a:pPr>
            <a:endParaRPr lang="en-US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uk-UA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Урядові та технічні звіти роботи (</a:t>
            </a:r>
            <a:r>
              <a:rPr lang="uk-UA" sz="24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онлайн</a:t>
            </a:r>
            <a:r>
              <a:rPr lang="uk-UA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 algn="just">
              <a:lnSpc>
                <a:spcPct val="150000"/>
              </a:lnSpc>
            </a:pPr>
            <a:r>
              <a:rPr lang="uk-UA" sz="20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Схема: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Прізвище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Ініціали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Назва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звіту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[</a:t>
            </a:r>
            <a:r>
              <a:rPr lang="ru-RU" sz="20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Інтернет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].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Місце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видання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Видавець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; Дата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видання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0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цитовано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Дата].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Кількість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сторінок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Номер </a:t>
            </a:r>
            <a:r>
              <a:rPr lang="ru-RU" sz="20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звіту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Доступно: </a:t>
            </a:r>
            <a:r>
              <a:rPr lang="en-US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URL</a:t>
            </a:r>
            <a:endParaRPr lang="ru-RU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4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4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4143380"/>
            <a:ext cx="8501122" cy="24288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uk-UA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Глухов</a:t>
            </a: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ОЗ, </a:t>
            </a:r>
            <a:r>
              <a:rPr lang="uk-UA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Хархота</a:t>
            </a: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ГІ, </a:t>
            </a:r>
            <a:r>
              <a:rPr lang="uk-UA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Агурова</a:t>
            </a: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ІВ, Прохорова СІ</a:t>
            </a:r>
            <a:r>
              <a:rPr lang="uk-UA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, винахідники;</a:t>
            </a: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Донецький ботанічний сад НАН України, патентовласник. Спосіб використання галофітів для </a:t>
            </a:r>
            <a:r>
              <a:rPr lang="uk-UA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демінералізації</a:t>
            </a: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едафотопів</a:t>
            </a: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техногенних земель. </a:t>
            </a:r>
            <a:r>
              <a:rPr lang="uk-UA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Патент України № 83384. 2013 </a:t>
            </a:r>
            <a:r>
              <a:rPr lang="uk-UA" sz="20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Вер</a:t>
            </a:r>
            <a:r>
              <a:rPr lang="uk-UA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10. </a:t>
            </a:r>
          </a:p>
        </p:txBody>
      </p:sp>
      <p:sp>
        <p:nvSpPr>
          <p:cNvPr id="2" name="Выноска со стрелкой вниз 1"/>
          <p:cNvSpPr/>
          <p:nvPr/>
        </p:nvSpPr>
        <p:spPr>
          <a:xfrm>
            <a:off x="428596" y="857232"/>
            <a:ext cx="8429684" cy="3643338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>
              <a:lnSpc>
                <a:spcPct val="150000"/>
              </a:lnSpc>
            </a:pPr>
            <a:endParaRPr lang="en-US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uk-UA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Патент</a:t>
            </a:r>
          </a:p>
          <a:p>
            <a:pPr lvl="0" algn="just">
              <a:lnSpc>
                <a:spcPct val="150000"/>
              </a:lnSpc>
            </a:pPr>
            <a:r>
              <a:rPr lang="uk-UA" sz="20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Схема: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Прізвище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винахідника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Ініціали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винахідник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(и);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Назва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патентовласника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патентовласник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Назва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винаходу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Номер патенту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Дата </a:t>
            </a:r>
            <a:r>
              <a:rPr lang="ru-RU" sz="2000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публікації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 algn="just">
              <a:lnSpc>
                <a:spcPct val="150000"/>
              </a:lnSpc>
            </a:pP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20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вказати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країну</a:t>
            </a:r>
            <a:endParaRPr lang="ru-RU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4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4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4143380"/>
            <a:ext cx="8501122" cy="24288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Burant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CF. Medical management of type 2 diabetes. 5th ed. Alexandria (VA): 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American Diabetes Association; 2004. Table 3.12, Sample regimens for achieving </a:t>
            </a:r>
            <a:r>
              <a:rPr lang="en-US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glycemic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control; p. 68.</a:t>
            </a:r>
            <a:endParaRPr lang="uk-UA" sz="24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Выноска со стрелкой вниз 1"/>
          <p:cNvSpPr/>
          <p:nvPr/>
        </p:nvSpPr>
        <p:spPr>
          <a:xfrm>
            <a:off x="428596" y="857232"/>
            <a:ext cx="8429684" cy="3643338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>
              <a:lnSpc>
                <a:spcPct val="150000"/>
              </a:lnSpc>
            </a:pPr>
            <a:endParaRPr lang="en-US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uk-UA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Таблиця (в книзі)</a:t>
            </a:r>
          </a:p>
          <a:p>
            <a:pPr lvl="0" algn="just">
              <a:lnSpc>
                <a:spcPct val="150000"/>
              </a:lnSpc>
            </a:pPr>
            <a:r>
              <a:rPr lang="uk-UA" sz="20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Схема: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/>
              <a:t>Автор АА. 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Назва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книги. номер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видання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Місце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видання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Видавець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 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рік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 Номер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таблиці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підпис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таблиці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 номер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сторінки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4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4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 l="8854" t="10000" r="10937" b="6666"/>
          <a:stretch>
            <a:fillRect/>
          </a:stretch>
        </p:blipFill>
        <p:spPr bwMode="auto">
          <a:xfrm>
            <a:off x="142844" y="1000108"/>
            <a:ext cx="8802590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3643314"/>
            <a:ext cx="8501122" cy="307183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Noel Walker J, Del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Rosso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JM,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Karyl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Held A. Nutrition and physical activity field assessment of children in rural America [Internet]. Westport (CT): Save the Children; 2005 Mar. 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Table 1, Prevalence of overweight among rural children in Save the Children regions; [cited 2006 Nov 7]; p. 2. Available from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: http://www.savethechildren.org/atf/cf/%7B9def2ebe-10ae-432c-9bd0-df91d2eba74a%7D/10-Nutrition-and-Physical-Activity-Field-Assessment-2005.pdf</a:t>
            </a: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Выноска со стрелкой вниз 1"/>
          <p:cNvSpPr/>
          <p:nvPr/>
        </p:nvSpPr>
        <p:spPr>
          <a:xfrm>
            <a:off x="428596" y="785794"/>
            <a:ext cx="8429684" cy="2928958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>
              <a:lnSpc>
                <a:spcPct val="150000"/>
              </a:lnSpc>
            </a:pPr>
            <a:endParaRPr lang="en-US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uk-UA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Таблиця (в електронній книзі) </a:t>
            </a:r>
          </a:p>
          <a:p>
            <a:pPr algn="just">
              <a:lnSpc>
                <a:spcPct val="150000"/>
              </a:lnSpc>
            </a:pPr>
            <a:r>
              <a:rPr lang="uk-UA" sz="20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Схема: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Автор АА. 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Назва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книги. 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[Інтернет].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Місце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видання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Видавець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 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рік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аблиц</a:t>
            </a: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 №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 заголовок </a:t>
            </a:r>
            <a:r>
              <a:rPr lang="ru-RU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таблиці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; [</a:t>
            </a:r>
            <a:r>
              <a:rPr lang="ru-RU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цитований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число, </a:t>
            </a:r>
            <a:r>
              <a:rPr lang="ru-RU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місяц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just">
              <a:lnSpc>
                <a:spcPct val="150000"/>
              </a:lnSpc>
            </a:pPr>
            <a:r>
              <a:rPr lang="ru-RU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рік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]; номер </a:t>
            </a:r>
            <a:r>
              <a:rPr lang="ru-RU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сторінкі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Доступно з: URL </a:t>
            </a:r>
            <a:endParaRPr lang="ru-RU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3929066"/>
            <a:ext cx="8429684" cy="278608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Lashley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FR. Clinical genetics in nursing practice. 3rd ed. New York: Springer Publishing Company; 2005. 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Figure 2.5, Meiosis with two </a:t>
            </a:r>
            <a:r>
              <a:rPr lang="en-US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autosomal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chromosome pairs; p. 27-8.</a:t>
            </a:r>
            <a:endParaRPr lang="uk-UA" sz="24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Выноска со стрелкой вниз 1"/>
          <p:cNvSpPr/>
          <p:nvPr/>
        </p:nvSpPr>
        <p:spPr>
          <a:xfrm>
            <a:off x="428596" y="857232"/>
            <a:ext cx="8429684" cy="3429024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>
              <a:lnSpc>
                <a:spcPct val="150000"/>
              </a:lnSpc>
            </a:pPr>
            <a:endParaRPr lang="en-US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uk-UA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Малюнок (в книзі)</a:t>
            </a:r>
          </a:p>
          <a:p>
            <a:pPr lvl="0" algn="just">
              <a:lnSpc>
                <a:spcPct val="150000"/>
              </a:lnSpc>
            </a:pPr>
            <a:r>
              <a:rPr lang="uk-UA" sz="20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Схема: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Автор АА. 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Назва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книги. 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видання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Місце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видання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Видавець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 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рік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Малюнок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№,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підпис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цифри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 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сторінковий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інтервал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4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4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3857628"/>
            <a:ext cx="8643998" cy="28575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Collins SR,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Kriss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JL, Davis K, Doty MM, Holmgren AL. Squeezed: why rising exposure to health care costs threatens the health and financial well-being of American families [Internet]. New York: Commonwealth Fund; 2006 Sep. 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Figure ES-1, Individual market is not an affordable option for many people; [cited 2006 Nov 15]; p. viii. Available from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http://www.commonwealthfund.org/​publications/fund-reports/2006/sep/​squeezed--why-rising-exposure-to-health-care-​costs-threatens-the-health-and-financial-well-being-of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uk-UA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uk-UA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Выноска со стрелкой вниз 1"/>
          <p:cNvSpPr/>
          <p:nvPr/>
        </p:nvSpPr>
        <p:spPr>
          <a:xfrm>
            <a:off x="214282" y="357166"/>
            <a:ext cx="8643998" cy="3643338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>
              <a:lnSpc>
                <a:spcPct val="150000"/>
              </a:lnSpc>
            </a:pPr>
            <a:endParaRPr lang="en-US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uk-UA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Малюнок (в електронній книзі) </a:t>
            </a:r>
          </a:p>
          <a:p>
            <a:pPr algn="just">
              <a:lnSpc>
                <a:spcPct val="150000"/>
              </a:lnSpc>
            </a:pPr>
            <a:r>
              <a:rPr lang="uk-UA" sz="20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Схема: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Автор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АА,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Автор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Автор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Автор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ДД,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Автор ЕЕ. 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Назва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книги [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Інтернет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]. 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Місце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видання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Видавець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 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рік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Малюнок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№,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підпис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цифри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 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цитований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число, </a:t>
            </a:r>
            <a:r>
              <a:rPr lang="ru-RU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місяц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рік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]; </a:t>
            </a:r>
            <a:r>
              <a:rPr lang="ru-RU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сторінковий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інтервал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Доступно з: URL </a:t>
            </a:r>
          </a:p>
          <a:p>
            <a:pPr algn="just">
              <a:lnSpc>
                <a:spcPct val="150000"/>
              </a:lnSpc>
            </a:pPr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ru-RU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ru-RU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4143380"/>
            <a:ext cx="8501122" cy="24288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Australia New Zealand Food Standards Code. 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Standard 1.2.5 – Date Marking of Packaged Food [Internet]. 2012 [revised 11 Oct 2012; cited 2014 May 20].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Available from: http://www.comlaw.gov.au</a:t>
            </a: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Выноска со стрелкой вниз 1"/>
          <p:cNvSpPr/>
          <p:nvPr/>
        </p:nvSpPr>
        <p:spPr>
          <a:xfrm>
            <a:off x="428596" y="857232"/>
            <a:ext cx="8429684" cy="3643338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>
              <a:lnSpc>
                <a:spcPct val="150000"/>
              </a:lnSpc>
            </a:pPr>
            <a:endParaRPr lang="en-US" sz="20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uk-UA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Стандарт</a:t>
            </a:r>
          </a:p>
          <a:p>
            <a:pPr algn="just">
              <a:lnSpc>
                <a:spcPct val="150000"/>
              </a:lnSpc>
            </a:pPr>
            <a:r>
              <a:rPr lang="uk-UA" sz="20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Схема:</a:t>
            </a:r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Організація, відповідальна за стандарт. </a:t>
            </a: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Номер стандарту 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назва стандарту [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Internet]. </a:t>
            </a: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Рік [</a:t>
            </a:r>
            <a:r>
              <a:rPr lang="ru-RU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цитований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число, </a:t>
            </a:r>
            <a:r>
              <a:rPr lang="ru-RU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місяц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рік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]; </a:t>
            </a:r>
            <a:r>
              <a:rPr lang="ru-RU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сторінковий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інтервал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Доступно з: URL </a:t>
            </a:r>
            <a:endParaRPr lang="ru-RU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4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4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uk-UA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endParaRPr lang="uk-UA" sz="24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928670"/>
            <a:ext cx="857256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altLang="ja-JP" sz="28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Список використаних джерел</a:t>
            </a:r>
          </a:p>
          <a:p>
            <a:pPr algn="just"/>
            <a:endParaRPr lang="uk-UA" altLang="ja-JP" dirty="0" smtClean="0">
              <a:ln w="1905"/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ea typeface="SimSun"/>
              <a:cs typeface="Times New Roman" pitchFamily="18" charset="0"/>
            </a:endParaRPr>
          </a:p>
          <a:p>
            <a:pPr algn="just"/>
            <a:r>
              <a:rPr lang="en-US" altLang="ja-JP" sz="2000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 </a:t>
            </a:r>
            <a:r>
              <a:rPr lang="en-US" altLang="ja-JP" sz="2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    </a:t>
            </a:r>
            <a:r>
              <a:rPr lang="uk-UA" altLang="ja-JP" sz="2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Міжнародні правила цитування та посилання в наукових роботах : метод. </a:t>
            </a:r>
            <a:r>
              <a:rPr lang="uk-UA" altLang="ja-JP" sz="2000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рек</a:t>
            </a:r>
            <a:r>
              <a:rPr lang="uk-UA" altLang="ja-JP" sz="2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. / авт.-уклад. : О. Боженко, Ю. </a:t>
            </a:r>
            <a:r>
              <a:rPr lang="uk-UA" altLang="ja-JP" sz="2000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Корян</a:t>
            </a:r>
            <a:r>
              <a:rPr lang="uk-UA" altLang="ja-JP" sz="2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, М. </a:t>
            </a:r>
            <a:r>
              <a:rPr lang="uk-UA" altLang="ja-JP" sz="2000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Федорець</a:t>
            </a:r>
            <a:r>
              <a:rPr lang="uk-UA" altLang="ja-JP" sz="2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 ; Наук.-техн. б-ка ім. Г.І. Денисенка Нац. техн. </a:t>
            </a:r>
            <a:r>
              <a:rPr lang="uk-UA" altLang="ja-JP" sz="2000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ун-ту</a:t>
            </a:r>
            <a:r>
              <a:rPr lang="uk-UA" altLang="ja-JP" sz="2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 України </a:t>
            </a:r>
            <a:r>
              <a:rPr lang="uk-UA" altLang="ja-JP" sz="2000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“Київ</a:t>
            </a:r>
            <a:r>
              <a:rPr lang="uk-UA" altLang="ja-JP" sz="2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. </a:t>
            </a:r>
            <a:r>
              <a:rPr lang="uk-UA" altLang="ja-JP" sz="2000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політехн</a:t>
            </a:r>
            <a:r>
              <a:rPr lang="uk-UA" altLang="ja-JP" sz="2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. ін-т імені Ігоря </a:t>
            </a:r>
            <a:r>
              <a:rPr lang="uk-UA" altLang="ja-JP" sz="2000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Сікорського”</a:t>
            </a:r>
            <a:r>
              <a:rPr lang="uk-UA" altLang="ja-JP" sz="2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. – Київ : УБА, 2016. – 117 с.</a:t>
            </a:r>
            <a:endParaRPr lang="uk-UA" sz="2000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000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en-US" sz="2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Ніжинська</a:t>
            </a:r>
            <a:r>
              <a:rPr lang="ru-RU" sz="2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Тетяна</a:t>
            </a:r>
            <a:r>
              <a:rPr lang="uk-UA" sz="2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Міжнародні</a:t>
            </a:r>
            <a:r>
              <a:rPr lang="ru-RU" sz="2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стилі</a:t>
            </a:r>
            <a:r>
              <a:rPr lang="ru-RU" sz="2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цитування</a:t>
            </a:r>
            <a:r>
              <a:rPr lang="ru-RU" sz="2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VANCOUVER STYLE (</a:t>
            </a:r>
            <a:r>
              <a:rPr lang="ru-RU" sz="2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ВАНКУВЕР СТИЛЬ) [</a:t>
            </a:r>
            <a:r>
              <a:rPr lang="ru-RU" sz="2000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Електронний</a:t>
            </a:r>
            <a:r>
              <a:rPr lang="ru-RU" sz="2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ресурс] : </a:t>
            </a:r>
            <a:r>
              <a:rPr lang="ru-RU" sz="2000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презентація</a:t>
            </a:r>
            <a:r>
              <a:rPr lang="ru-RU" sz="2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ru-RU" sz="2000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Тетяна</a:t>
            </a:r>
            <a:r>
              <a:rPr lang="ru-RU" sz="2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Ніжинська</a:t>
            </a:r>
            <a:r>
              <a:rPr lang="ru-RU" sz="2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uk-UA" sz="2000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uk-UA" sz="2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en-US" sz="2000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atrias</a:t>
            </a:r>
            <a:r>
              <a:rPr lang="en-US" sz="2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K. Citing medicine: the NLM style guide for authors, editors, and</a:t>
            </a:r>
            <a:r>
              <a:rPr lang="uk-UA" sz="2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publishers [Internet]. 2nd ed. </a:t>
            </a:r>
            <a:r>
              <a:rPr lang="en-US" sz="2000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Wendling</a:t>
            </a:r>
            <a:r>
              <a:rPr lang="en-US" sz="2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DL, technical editor. Bethesda (MD): National Library of Medicine (US); 2007[cited 2018 Feb 02]. Available from: http://www.nlm.nih.gov/citingmedicine</a:t>
            </a:r>
            <a:endParaRPr lang="uk-UA" sz="200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16632"/>
            <a:ext cx="8496944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КОРИСНІ </a:t>
            </a:r>
            <a:r>
              <a:rPr lang="uk-UA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ПОСИЛАННЯ</a:t>
            </a:r>
            <a:endParaRPr lang="en-US" sz="2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uk-UA" dirty="0"/>
          </a:p>
          <a:p>
            <a:pPr algn="just">
              <a:spcAft>
                <a:spcPts val="300"/>
              </a:spcAft>
            </a:pPr>
            <a:r>
              <a:rPr lang="uk-UA" dirty="0"/>
              <a:t>1. Генератор стилю Ванкувер </a:t>
            </a:r>
            <a:r>
              <a:rPr lang="en-US" u="sng" dirty="0">
                <a:solidFill>
                  <a:srgbClr val="0070C0"/>
                </a:solidFill>
              </a:rPr>
              <a:t>http://www.theunitutor.com/vancouver-referencejournal-article</a:t>
            </a:r>
          </a:p>
          <a:p>
            <a:pPr algn="just">
              <a:spcAft>
                <a:spcPts val="300"/>
              </a:spcAft>
            </a:pPr>
            <a:r>
              <a:rPr lang="en-US" dirty="0"/>
              <a:t>2. </a:t>
            </a:r>
            <a:r>
              <a:rPr lang="en-US" dirty="0" err="1"/>
              <a:t>Deakin</a:t>
            </a:r>
            <a:r>
              <a:rPr lang="en-US" dirty="0"/>
              <a:t> University. VANCOUVER: guide to referencing [Internet]. [updated</a:t>
            </a:r>
          </a:p>
          <a:p>
            <a:pPr algn="just">
              <a:spcAft>
                <a:spcPts val="300"/>
              </a:spcAft>
            </a:pPr>
            <a:r>
              <a:rPr lang="en-US" dirty="0"/>
              <a:t>2016 Oct 31; cited 2018 Jan 29]. Available from:</a:t>
            </a:r>
          </a:p>
          <a:p>
            <a:pPr algn="just">
              <a:spcAft>
                <a:spcPts val="300"/>
              </a:spcAft>
            </a:pPr>
            <a:r>
              <a:rPr lang="en-US" u="sng" dirty="0">
                <a:solidFill>
                  <a:srgbClr val="0070C0"/>
                </a:solidFill>
              </a:rPr>
              <a:t>http://www.deakin.edu.au/_data/assets/pdf_file/0003/209082/Deakin-guideto-referencing_Vancouver.pdf</a:t>
            </a:r>
          </a:p>
          <a:p>
            <a:pPr algn="just">
              <a:spcAft>
                <a:spcPts val="300"/>
              </a:spcAft>
            </a:pPr>
            <a:r>
              <a:rPr lang="en-US" dirty="0"/>
              <a:t>3. </a:t>
            </a:r>
            <a:r>
              <a:rPr lang="en-US" dirty="0" err="1"/>
              <a:t>Deakin</a:t>
            </a:r>
            <a:r>
              <a:rPr lang="en-US" dirty="0"/>
              <a:t> University. Vancouver. General principles [Internet]. [updated 2017 Dec</a:t>
            </a:r>
          </a:p>
          <a:p>
            <a:pPr algn="just">
              <a:spcAft>
                <a:spcPts val="300"/>
              </a:spcAft>
            </a:pPr>
            <a:r>
              <a:rPr lang="en-US" dirty="0"/>
              <a:t>15; cited 2018 May 11]. Available from:</a:t>
            </a:r>
          </a:p>
          <a:p>
            <a:pPr algn="just">
              <a:spcAft>
                <a:spcPts val="300"/>
              </a:spcAft>
            </a:pPr>
            <a:r>
              <a:rPr lang="en-US" u="sng" dirty="0">
                <a:solidFill>
                  <a:srgbClr val="0070C0"/>
                </a:solidFill>
              </a:rPr>
              <a:t>http://www.deakin.edu.au/students/studying/studysupport/referencing/vancouver</a:t>
            </a:r>
          </a:p>
          <a:p>
            <a:pPr algn="just">
              <a:spcAft>
                <a:spcPts val="300"/>
              </a:spcAft>
            </a:pPr>
            <a:r>
              <a:rPr lang="en-US" dirty="0"/>
              <a:t>4. </a:t>
            </a:r>
            <a:r>
              <a:rPr lang="en-US" dirty="0" err="1"/>
              <a:t>Patrias</a:t>
            </a:r>
            <a:r>
              <a:rPr lang="en-US" dirty="0"/>
              <a:t> K. Citing medicine: the NLM style guide for authors, editors, and</a:t>
            </a:r>
          </a:p>
          <a:p>
            <a:pPr algn="just">
              <a:spcAft>
                <a:spcPts val="300"/>
              </a:spcAft>
            </a:pPr>
            <a:r>
              <a:rPr lang="en-US" dirty="0"/>
              <a:t>publishers [Internet]. 2nd ed. </a:t>
            </a:r>
            <a:r>
              <a:rPr lang="en-US" dirty="0" err="1"/>
              <a:t>Wendling</a:t>
            </a:r>
            <a:r>
              <a:rPr lang="en-US" dirty="0"/>
              <a:t> DL, technical editor. Bethesda (MD):</a:t>
            </a:r>
          </a:p>
          <a:p>
            <a:pPr algn="just">
              <a:spcAft>
                <a:spcPts val="300"/>
              </a:spcAft>
            </a:pPr>
            <a:r>
              <a:rPr lang="en-US" dirty="0"/>
              <a:t>National Library of Medicine (US); 2007 [updated 2011 Sep 15; cited 2018 Jan</a:t>
            </a:r>
          </a:p>
          <a:p>
            <a:pPr algn="just">
              <a:spcAft>
                <a:spcPts val="300"/>
              </a:spcAft>
            </a:pPr>
            <a:r>
              <a:rPr lang="en-US" dirty="0"/>
              <a:t>29]. Available from: </a:t>
            </a:r>
            <a:r>
              <a:rPr lang="en-US" u="sng" dirty="0">
                <a:solidFill>
                  <a:srgbClr val="0070C0"/>
                </a:solidFill>
              </a:rPr>
              <a:t>http://www.nlm.nih.gov/citingmedicine</a:t>
            </a:r>
          </a:p>
          <a:p>
            <a:pPr algn="just">
              <a:spcAft>
                <a:spcPts val="300"/>
              </a:spcAft>
            </a:pPr>
            <a:r>
              <a:rPr lang="en-US" dirty="0"/>
              <a:t>5. U.S. National Library of Medicine. Journals Recently Accepted by NLM for</a:t>
            </a:r>
          </a:p>
          <a:p>
            <a:pPr algn="just">
              <a:spcAft>
                <a:spcPts val="300"/>
              </a:spcAft>
            </a:pPr>
            <a:r>
              <a:rPr lang="en-US" dirty="0"/>
              <a:t>Inclusion in MEDLINE [Internet]. [cited 2018 Jan 29]. Available from:</a:t>
            </a:r>
          </a:p>
          <a:p>
            <a:pPr algn="just">
              <a:spcAft>
                <a:spcPts val="300"/>
              </a:spcAft>
            </a:pPr>
            <a:r>
              <a:rPr lang="en-US" u="sng" dirty="0">
                <a:solidFill>
                  <a:srgbClr val="0070C0"/>
                </a:solidFill>
              </a:rPr>
              <a:t>https://www.nlm.nih.gov/bsd/lstrc/2012_new_titles.html</a:t>
            </a:r>
          </a:p>
          <a:p>
            <a:pPr algn="just">
              <a:spcAft>
                <a:spcPts val="300"/>
              </a:spcAft>
            </a:pPr>
            <a:r>
              <a:rPr lang="en-US" dirty="0"/>
              <a:t>6. Western Sydney University. Vancouver referencing style guide [Internet]. 2017</a:t>
            </a:r>
          </a:p>
          <a:p>
            <a:pPr algn="just">
              <a:spcAft>
                <a:spcPts val="300"/>
              </a:spcAft>
            </a:pPr>
            <a:r>
              <a:rPr lang="en-US" dirty="0"/>
              <a:t>May 4 [cited 2018 Jan 29]. Available from:</a:t>
            </a:r>
          </a:p>
          <a:p>
            <a:pPr algn="just">
              <a:spcAft>
                <a:spcPts val="300"/>
              </a:spcAft>
            </a:pPr>
            <a:r>
              <a:rPr lang="en-US" u="sng" dirty="0">
                <a:solidFill>
                  <a:srgbClr val="0070C0"/>
                </a:solidFill>
              </a:rPr>
              <a:t>https://</a:t>
            </a:r>
            <a:r>
              <a:rPr lang="en-US" u="sng" dirty="0" smtClean="0">
                <a:solidFill>
                  <a:srgbClr val="0070C0"/>
                </a:solidFill>
              </a:rPr>
              <a:t>library.westernsydney.edu.au/main/sites/default/files/cite_Vancouver.pdf</a:t>
            </a:r>
            <a:endParaRPr lang="en-US" u="sng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949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2285992"/>
            <a:ext cx="643298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60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Дякуємо за увагу!</a:t>
            </a:r>
            <a:endParaRPr lang="ru-RU" sz="6000" b="1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29058" y="4929198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sz="2400" b="1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Науково-технічна бібліотека</a:t>
            </a:r>
          </a:p>
          <a:p>
            <a:pPr algn="ctr"/>
            <a:r>
              <a:rPr lang="uk-UA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Відділ інформаційно-аналітичної та </a:t>
            </a:r>
          </a:p>
          <a:p>
            <a:pPr algn="ctr"/>
            <a:r>
              <a:rPr lang="uk-UA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довідково-бібліографічної роботи</a:t>
            </a:r>
            <a:endParaRPr lang="uk-UA" b="1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1041" t="9999" r="3646" b="25000"/>
          <a:stretch>
            <a:fillRect/>
          </a:stretch>
        </p:blipFill>
        <p:spPr bwMode="auto">
          <a:xfrm>
            <a:off x="142844" y="928670"/>
            <a:ext cx="8786874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 t="10000" r="5985" b="11964"/>
          <a:stretch>
            <a:fillRect/>
          </a:stretch>
        </p:blipFill>
        <p:spPr bwMode="auto">
          <a:xfrm>
            <a:off x="214282" y="785794"/>
            <a:ext cx="8643998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 t="10000" r="3125" b="33333"/>
          <a:stretch>
            <a:fillRect/>
          </a:stretch>
        </p:blipFill>
        <p:spPr bwMode="auto">
          <a:xfrm>
            <a:off x="142843" y="928670"/>
            <a:ext cx="8786875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1894</TotalTime>
  <Words>3478</Words>
  <Application>Microsoft Office PowerPoint</Application>
  <PresentationFormat>Экран (4:3)</PresentationFormat>
  <Paragraphs>567</Paragraphs>
  <Slides>66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66</vt:i4>
      </vt:variant>
    </vt:vector>
  </HeadingPairs>
  <TitlesOfParts>
    <vt:vector size="67" baseType="lpstr">
      <vt:lpstr>Поток</vt:lpstr>
      <vt:lpstr>Міжнародні стилі цитування та посилання в наукових роботах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Міжнародні стилі цитування та посилання в наукових роботах</dc:title>
  <dc:creator>Олабоді О.В..</dc:creator>
  <cp:lastModifiedBy>Каленська В.</cp:lastModifiedBy>
  <cp:revision>227</cp:revision>
  <dcterms:modified xsi:type="dcterms:W3CDTF">2018-11-21T11:46:04Z</dcterms:modified>
</cp:coreProperties>
</file>