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5" r:id="rId5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36F05A-3495-4241-A53F-386EAAE0FB4D}" type="doc">
      <dgm:prSet loTypeId="urn:microsoft.com/office/officeart/2005/8/layout/radial5" loCatId="cycle" qsTypeId="urn:microsoft.com/office/officeart/2005/8/quickstyle/simple3" qsCatId="simple" csTypeId="urn:microsoft.com/office/officeart/2005/8/colors/colorful5" csCatId="colorful" phldr="1"/>
      <dgm:spPr/>
      <dgm:t>
        <a:bodyPr/>
        <a:lstStyle/>
        <a:p>
          <a:endParaRPr lang="uk-UA"/>
        </a:p>
      </dgm:t>
    </dgm:pt>
    <dgm:pt modelId="{0570355F-FD05-4E00-BBC1-5B5325497B1C}">
      <dgm:prSet phldrT="[Текст]"/>
      <dgm:spPr/>
      <dgm:t>
        <a:bodyPr/>
        <a:lstStyle/>
        <a:p>
          <a:r>
            <a:rPr lang="uk-UA" b="1" dirty="0" err="1" smtClean="0"/>
            <a:t>Пребіотики</a:t>
          </a:r>
          <a:endParaRPr lang="uk-UA" b="1" dirty="0"/>
        </a:p>
      </dgm:t>
    </dgm:pt>
    <dgm:pt modelId="{54E86499-EF8C-4639-B5DB-1CEFF324D398}" type="parTrans" cxnId="{8958A9BA-5CB2-473A-ADF3-48B5047EF9F2}">
      <dgm:prSet/>
      <dgm:spPr/>
      <dgm:t>
        <a:bodyPr/>
        <a:lstStyle/>
        <a:p>
          <a:endParaRPr lang="uk-UA"/>
        </a:p>
      </dgm:t>
    </dgm:pt>
    <dgm:pt modelId="{DDC20219-6C6B-4659-A1E6-B2AEA9C3F62B}" type="sibTrans" cxnId="{8958A9BA-5CB2-473A-ADF3-48B5047EF9F2}">
      <dgm:prSet/>
      <dgm:spPr/>
      <dgm:t>
        <a:bodyPr/>
        <a:lstStyle/>
        <a:p>
          <a:endParaRPr lang="uk-UA"/>
        </a:p>
      </dgm:t>
    </dgm:pt>
    <dgm:pt modelId="{C20B2BD2-29FF-4446-812A-E71556B13DA7}">
      <dgm:prSet phldrT="[Текст]" custT="1"/>
      <dgm:spPr/>
      <dgm:t>
        <a:bodyPr/>
        <a:lstStyle/>
        <a:p>
          <a:r>
            <a:rPr lang="uk-UA" sz="2000" b="1" dirty="0" smtClean="0"/>
            <a:t>Молочні продукти</a:t>
          </a:r>
          <a:endParaRPr lang="uk-UA" sz="2000" b="1" dirty="0"/>
        </a:p>
      </dgm:t>
    </dgm:pt>
    <dgm:pt modelId="{473993A3-E0F2-42BF-BAEB-38C22DF1CFF4}" type="parTrans" cxnId="{923EDF6B-7F00-479D-9AC9-360D9DD23B31}">
      <dgm:prSet/>
      <dgm:spPr/>
      <dgm:t>
        <a:bodyPr/>
        <a:lstStyle/>
        <a:p>
          <a:endParaRPr lang="uk-UA"/>
        </a:p>
      </dgm:t>
    </dgm:pt>
    <dgm:pt modelId="{DEFF2E2A-9B92-4BC3-B27F-60FCE372862C}" type="sibTrans" cxnId="{923EDF6B-7F00-479D-9AC9-360D9DD23B31}">
      <dgm:prSet/>
      <dgm:spPr/>
      <dgm:t>
        <a:bodyPr/>
        <a:lstStyle/>
        <a:p>
          <a:endParaRPr lang="uk-UA"/>
        </a:p>
      </dgm:t>
    </dgm:pt>
    <dgm:pt modelId="{3F49B893-EDF8-4743-AAAB-BFC45FC4AADB}">
      <dgm:prSet phldrT="[Текст]" custT="1"/>
      <dgm:spPr/>
      <dgm:t>
        <a:bodyPr/>
        <a:lstStyle/>
        <a:p>
          <a:r>
            <a:rPr lang="uk-UA" sz="2000" b="1" dirty="0" smtClean="0"/>
            <a:t>Крупи</a:t>
          </a:r>
          <a:endParaRPr lang="uk-UA" sz="2000" b="1" dirty="0"/>
        </a:p>
      </dgm:t>
    </dgm:pt>
    <dgm:pt modelId="{B27512E3-56BC-44D1-B77C-513B595B2FB8}" type="parTrans" cxnId="{2D5A7C49-67CC-48C7-BF4E-29133B02FDF1}">
      <dgm:prSet/>
      <dgm:spPr/>
      <dgm:t>
        <a:bodyPr/>
        <a:lstStyle/>
        <a:p>
          <a:endParaRPr lang="uk-UA"/>
        </a:p>
      </dgm:t>
    </dgm:pt>
    <dgm:pt modelId="{EFB82107-FDBA-478E-BABB-F047242065B9}" type="sibTrans" cxnId="{2D5A7C49-67CC-48C7-BF4E-29133B02FDF1}">
      <dgm:prSet/>
      <dgm:spPr/>
      <dgm:t>
        <a:bodyPr/>
        <a:lstStyle/>
        <a:p>
          <a:endParaRPr lang="uk-UA"/>
        </a:p>
      </dgm:t>
    </dgm:pt>
    <dgm:pt modelId="{5B537F04-DB3D-401D-92C4-D3CD104FFF72}">
      <dgm:prSet phldrT="[Текст]" custT="1"/>
      <dgm:spPr/>
      <dgm:t>
        <a:bodyPr/>
        <a:lstStyle/>
        <a:p>
          <a:r>
            <a:rPr lang="uk-UA" sz="2000" b="1" dirty="0" smtClean="0"/>
            <a:t>Кукурудзяні пластівці</a:t>
          </a:r>
          <a:endParaRPr lang="uk-UA" sz="2000" b="1" dirty="0"/>
        </a:p>
      </dgm:t>
    </dgm:pt>
    <dgm:pt modelId="{0890A67D-71C4-4125-9D13-4F8C299502B1}" type="parTrans" cxnId="{B6C09090-58C8-4614-A34E-5062B308C791}">
      <dgm:prSet/>
      <dgm:spPr/>
      <dgm:t>
        <a:bodyPr/>
        <a:lstStyle/>
        <a:p>
          <a:endParaRPr lang="uk-UA"/>
        </a:p>
      </dgm:t>
    </dgm:pt>
    <dgm:pt modelId="{521D55E0-0B8A-4D98-AA92-6E6DABB9AFC2}" type="sibTrans" cxnId="{B6C09090-58C8-4614-A34E-5062B308C791}">
      <dgm:prSet/>
      <dgm:spPr/>
      <dgm:t>
        <a:bodyPr/>
        <a:lstStyle/>
        <a:p>
          <a:endParaRPr lang="uk-UA"/>
        </a:p>
      </dgm:t>
    </dgm:pt>
    <dgm:pt modelId="{76E95BFD-EC3B-4E1C-A9E1-31128B117DEF}">
      <dgm:prSet phldrT="[Текст]"/>
      <dgm:spPr/>
      <dgm:t>
        <a:bodyPr/>
        <a:lstStyle/>
        <a:p>
          <a:r>
            <a:rPr lang="uk-UA" b="1" dirty="0" smtClean="0"/>
            <a:t>Хліб</a:t>
          </a:r>
          <a:endParaRPr lang="uk-UA" b="1" dirty="0"/>
        </a:p>
      </dgm:t>
    </dgm:pt>
    <dgm:pt modelId="{0D8238F8-7A1F-43BF-A050-0C2ABB2A32CA}" type="parTrans" cxnId="{596F021F-4E60-4D4B-AF90-16916C0CB1F7}">
      <dgm:prSet/>
      <dgm:spPr/>
      <dgm:t>
        <a:bodyPr/>
        <a:lstStyle/>
        <a:p>
          <a:endParaRPr lang="uk-UA"/>
        </a:p>
      </dgm:t>
    </dgm:pt>
    <dgm:pt modelId="{38FF703A-0361-4A92-AEB2-282BBD86066C}" type="sibTrans" cxnId="{596F021F-4E60-4D4B-AF90-16916C0CB1F7}">
      <dgm:prSet/>
      <dgm:spPr/>
      <dgm:t>
        <a:bodyPr/>
        <a:lstStyle/>
        <a:p>
          <a:endParaRPr lang="uk-UA"/>
        </a:p>
      </dgm:t>
    </dgm:pt>
    <dgm:pt modelId="{C07CD0BD-9F3B-4260-BF65-1FDFDC4C0586}">
      <dgm:prSet phldrT="[Текст]"/>
      <dgm:spPr/>
      <dgm:t>
        <a:bodyPr/>
        <a:lstStyle/>
        <a:p>
          <a:r>
            <a:rPr lang="uk-UA" b="1" dirty="0" smtClean="0"/>
            <a:t>Цибуля</a:t>
          </a:r>
          <a:endParaRPr lang="uk-UA" b="1" dirty="0"/>
        </a:p>
      </dgm:t>
    </dgm:pt>
    <dgm:pt modelId="{D56EEB30-8866-4997-81B4-3FB13650088E}" type="parTrans" cxnId="{E80BC711-7878-411A-ADD8-BEA92378176E}">
      <dgm:prSet/>
      <dgm:spPr/>
      <dgm:t>
        <a:bodyPr/>
        <a:lstStyle/>
        <a:p>
          <a:endParaRPr lang="uk-UA"/>
        </a:p>
      </dgm:t>
    </dgm:pt>
    <dgm:pt modelId="{7A4015EE-872D-4AE9-9721-9BBB66966560}" type="sibTrans" cxnId="{E80BC711-7878-411A-ADD8-BEA92378176E}">
      <dgm:prSet/>
      <dgm:spPr/>
      <dgm:t>
        <a:bodyPr/>
        <a:lstStyle/>
        <a:p>
          <a:endParaRPr lang="uk-UA"/>
        </a:p>
      </dgm:t>
    </dgm:pt>
    <dgm:pt modelId="{AA7CAD2B-DE10-4ED7-A750-6B6C633A9F0F}">
      <dgm:prSet phldrT="[Текст]"/>
      <dgm:spPr/>
      <dgm:t>
        <a:bodyPr/>
        <a:lstStyle/>
        <a:p>
          <a:r>
            <a:rPr lang="uk-UA" b="1" dirty="0" smtClean="0"/>
            <a:t>Банани</a:t>
          </a:r>
          <a:endParaRPr lang="uk-UA" b="1" dirty="0"/>
        </a:p>
      </dgm:t>
    </dgm:pt>
    <dgm:pt modelId="{80B7FE27-5E87-4E5C-A429-E63C0F546515}" type="parTrans" cxnId="{C0551E8B-34A6-434E-AC4A-EF9D6AF7A487}">
      <dgm:prSet/>
      <dgm:spPr/>
      <dgm:t>
        <a:bodyPr/>
        <a:lstStyle/>
        <a:p>
          <a:endParaRPr lang="uk-UA"/>
        </a:p>
      </dgm:t>
    </dgm:pt>
    <dgm:pt modelId="{DE1ECC47-2F2F-46EA-9CEA-986D2DA9DF00}" type="sibTrans" cxnId="{C0551E8B-34A6-434E-AC4A-EF9D6AF7A487}">
      <dgm:prSet/>
      <dgm:spPr/>
      <dgm:t>
        <a:bodyPr/>
        <a:lstStyle/>
        <a:p>
          <a:endParaRPr lang="uk-UA"/>
        </a:p>
      </dgm:t>
    </dgm:pt>
    <dgm:pt modelId="{C883E874-2A1D-4392-9232-6F1F8C2E4256}">
      <dgm:prSet custT="1"/>
      <dgm:spPr/>
      <dgm:t>
        <a:bodyPr/>
        <a:lstStyle/>
        <a:p>
          <a:r>
            <a:rPr lang="uk-UA" sz="2000" b="1" dirty="0" smtClean="0"/>
            <a:t>Артишок, аспарагус</a:t>
          </a:r>
          <a:endParaRPr lang="uk-UA" sz="2000" b="1" dirty="0"/>
        </a:p>
      </dgm:t>
    </dgm:pt>
    <dgm:pt modelId="{2BD3869B-2978-447C-8E5E-0E63B1C14588}" type="parTrans" cxnId="{D3D99AEF-12EF-4B6F-A178-7B6FCB8B4A44}">
      <dgm:prSet/>
      <dgm:spPr/>
      <dgm:t>
        <a:bodyPr/>
        <a:lstStyle/>
        <a:p>
          <a:endParaRPr lang="uk-UA"/>
        </a:p>
      </dgm:t>
    </dgm:pt>
    <dgm:pt modelId="{E3E18541-C128-43FC-AD6C-F57F24F80158}" type="sibTrans" cxnId="{D3D99AEF-12EF-4B6F-A178-7B6FCB8B4A44}">
      <dgm:prSet/>
      <dgm:spPr/>
      <dgm:t>
        <a:bodyPr/>
        <a:lstStyle/>
        <a:p>
          <a:endParaRPr lang="uk-UA"/>
        </a:p>
      </dgm:t>
    </dgm:pt>
    <dgm:pt modelId="{9203F3BB-7F13-427E-BEB7-5AF2278B91BA}" type="pres">
      <dgm:prSet presAssocID="{A036F05A-3495-4241-A53F-386EAAE0FB4D}" presName="Name0" presStyleCnt="0">
        <dgm:presLayoutVars>
          <dgm:chMax val="1"/>
          <dgm:dir/>
          <dgm:animLvl val="ctr"/>
          <dgm:resizeHandles val="exact"/>
        </dgm:presLayoutVars>
      </dgm:prSet>
      <dgm:spPr/>
      <dgm:t>
        <a:bodyPr/>
        <a:lstStyle/>
        <a:p>
          <a:endParaRPr lang="uk-UA"/>
        </a:p>
      </dgm:t>
    </dgm:pt>
    <dgm:pt modelId="{763F8825-6BC0-4B22-9CE2-C14303A9F74A}" type="pres">
      <dgm:prSet presAssocID="{0570355F-FD05-4E00-BBC1-5B5325497B1C}" presName="centerShape" presStyleLbl="node0" presStyleIdx="0" presStyleCnt="1"/>
      <dgm:spPr/>
      <dgm:t>
        <a:bodyPr/>
        <a:lstStyle/>
        <a:p>
          <a:endParaRPr lang="uk-UA"/>
        </a:p>
      </dgm:t>
    </dgm:pt>
    <dgm:pt modelId="{20B04B3E-04D7-4BF4-8BDA-D106BEFF036D}" type="pres">
      <dgm:prSet presAssocID="{473993A3-E0F2-42BF-BAEB-38C22DF1CFF4}" presName="parTrans" presStyleLbl="sibTrans2D1" presStyleIdx="0" presStyleCnt="7"/>
      <dgm:spPr/>
      <dgm:t>
        <a:bodyPr/>
        <a:lstStyle/>
        <a:p>
          <a:endParaRPr lang="uk-UA"/>
        </a:p>
      </dgm:t>
    </dgm:pt>
    <dgm:pt modelId="{E2A9A445-696B-4DF8-B60F-B5E05B027C51}" type="pres">
      <dgm:prSet presAssocID="{473993A3-E0F2-42BF-BAEB-38C22DF1CFF4}" presName="connectorText" presStyleLbl="sibTrans2D1" presStyleIdx="0" presStyleCnt="7"/>
      <dgm:spPr/>
      <dgm:t>
        <a:bodyPr/>
        <a:lstStyle/>
        <a:p>
          <a:endParaRPr lang="uk-UA"/>
        </a:p>
      </dgm:t>
    </dgm:pt>
    <dgm:pt modelId="{3E6ECC66-3CB4-4B8F-AA51-2C891EE91721}" type="pres">
      <dgm:prSet presAssocID="{C20B2BD2-29FF-4446-812A-E71556B13DA7}" presName="node" presStyleLbl="node1" presStyleIdx="0" presStyleCnt="7">
        <dgm:presLayoutVars>
          <dgm:bulletEnabled val="1"/>
        </dgm:presLayoutVars>
      </dgm:prSet>
      <dgm:spPr/>
      <dgm:t>
        <a:bodyPr/>
        <a:lstStyle/>
        <a:p>
          <a:endParaRPr lang="uk-UA"/>
        </a:p>
      </dgm:t>
    </dgm:pt>
    <dgm:pt modelId="{4E9AF3AA-BF65-418C-9248-B2A47751141A}" type="pres">
      <dgm:prSet presAssocID="{B27512E3-56BC-44D1-B77C-513B595B2FB8}" presName="parTrans" presStyleLbl="sibTrans2D1" presStyleIdx="1" presStyleCnt="7"/>
      <dgm:spPr/>
      <dgm:t>
        <a:bodyPr/>
        <a:lstStyle/>
        <a:p>
          <a:endParaRPr lang="uk-UA"/>
        </a:p>
      </dgm:t>
    </dgm:pt>
    <dgm:pt modelId="{7EFE3C38-0D03-4B8E-AF03-A8AE2205357E}" type="pres">
      <dgm:prSet presAssocID="{B27512E3-56BC-44D1-B77C-513B595B2FB8}" presName="connectorText" presStyleLbl="sibTrans2D1" presStyleIdx="1" presStyleCnt="7"/>
      <dgm:spPr/>
      <dgm:t>
        <a:bodyPr/>
        <a:lstStyle/>
        <a:p>
          <a:endParaRPr lang="uk-UA"/>
        </a:p>
      </dgm:t>
    </dgm:pt>
    <dgm:pt modelId="{09A20F70-CC93-4F78-A073-C48163A5C358}" type="pres">
      <dgm:prSet presAssocID="{3F49B893-EDF8-4743-AAAB-BFC45FC4AADB}" presName="node" presStyleLbl="node1" presStyleIdx="1" presStyleCnt="7">
        <dgm:presLayoutVars>
          <dgm:bulletEnabled val="1"/>
        </dgm:presLayoutVars>
      </dgm:prSet>
      <dgm:spPr/>
      <dgm:t>
        <a:bodyPr/>
        <a:lstStyle/>
        <a:p>
          <a:endParaRPr lang="uk-UA"/>
        </a:p>
      </dgm:t>
    </dgm:pt>
    <dgm:pt modelId="{1AEB1D51-9007-4187-BF14-2FA5FF96C67B}" type="pres">
      <dgm:prSet presAssocID="{0890A67D-71C4-4125-9D13-4F8C299502B1}" presName="parTrans" presStyleLbl="sibTrans2D1" presStyleIdx="2" presStyleCnt="7"/>
      <dgm:spPr/>
      <dgm:t>
        <a:bodyPr/>
        <a:lstStyle/>
        <a:p>
          <a:endParaRPr lang="uk-UA"/>
        </a:p>
      </dgm:t>
    </dgm:pt>
    <dgm:pt modelId="{F2284F21-02FF-4347-8ACD-0D803A806618}" type="pres">
      <dgm:prSet presAssocID="{0890A67D-71C4-4125-9D13-4F8C299502B1}" presName="connectorText" presStyleLbl="sibTrans2D1" presStyleIdx="2" presStyleCnt="7"/>
      <dgm:spPr/>
      <dgm:t>
        <a:bodyPr/>
        <a:lstStyle/>
        <a:p>
          <a:endParaRPr lang="uk-UA"/>
        </a:p>
      </dgm:t>
    </dgm:pt>
    <dgm:pt modelId="{FF3DFF95-5FD3-412B-BBED-A0AC44792DB9}" type="pres">
      <dgm:prSet presAssocID="{5B537F04-DB3D-401D-92C4-D3CD104FFF72}" presName="node" presStyleLbl="node1" presStyleIdx="2" presStyleCnt="7">
        <dgm:presLayoutVars>
          <dgm:bulletEnabled val="1"/>
        </dgm:presLayoutVars>
      </dgm:prSet>
      <dgm:spPr/>
      <dgm:t>
        <a:bodyPr/>
        <a:lstStyle/>
        <a:p>
          <a:endParaRPr lang="uk-UA"/>
        </a:p>
      </dgm:t>
    </dgm:pt>
    <dgm:pt modelId="{DC5CE9D4-3439-4379-A00D-3FC07F663F7F}" type="pres">
      <dgm:prSet presAssocID="{0D8238F8-7A1F-43BF-A050-0C2ABB2A32CA}" presName="parTrans" presStyleLbl="sibTrans2D1" presStyleIdx="3" presStyleCnt="7"/>
      <dgm:spPr/>
      <dgm:t>
        <a:bodyPr/>
        <a:lstStyle/>
        <a:p>
          <a:endParaRPr lang="uk-UA"/>
        </a:p>
      </dgm:t>
    </dgm:pt>
    <dgm:pt modelId="{DA728D54-4D1A-4079-9A09-FA72A14BD2A5}" type="pres">
      <dgm:prSet presAssocID="{0D8238F8-7A1F-43BF-A050-0C2ABB2A32CA}" presName="connectorText" presStyleLbl="sibTrans2D1" presStyleIdx="3" presStyleCnt="7"/>
      <dgm:spPr/>
      <dgm:t>
        <a:bodyPr/>
        <a:lstStyle/>
        <a:p>
          <a:endParaRPr lang="uk-UA"/>
        </a:p>
      </dgm:t>
    </dgm:pt>
    <dgm:pt modelId="{9795D267-4AA0-466B-880B-2B6314EDAA02}" type="pres">
      <dgm:prSet presAssocID="{76E95BFD-EC3B-4E1C-A9E1-31128B117DEF}" presName="node" presStyleLbl="node1" presStyleIdx="3" presStyleCnt="7">
        <dgm:presLayoutVars>
          <dgm:bulletEnabled val="1"/>
        </dgm:presLayoutVars>
      </dgm:prSet>
      <dgm:spPr/>
      <dgm:t>
        <a:bodyPr/>
        <a:lstStyle/>
        <a:p>
          <a:endParaRPr lang="uk-UA"/>
        </a:p>
      </dgm:t>
    </dgm:pt>
    <dgm:pt modelId="{7A0664FD-4FDB-4A1B-8D73-75F99119A190}" type="pres">
      <dgm:prSet presAssocID="{D56EEB30-8866-4997-81B4-3FB13650088E}" presName="parTrans" presStyleLbl="sibTrans2D1" presStyleIdx="4" presStyleCnt="7"/>
      <dgm:spPr/>
      <dgm:t>
        <a:bodyPr/>
        <a:lstStyle/>
        <a:p>
          <a:endParaRPr lang="uk-UA"/>
        </a:p>
      </dgm:t>
    </dgm:pt>
    <dgm:pt modelId="{813E46F0-77E9-4D90-94BC-22ADB5AEC7D5}" type="pres">
      <dgm:prSet presAssocID="{D56EEB30-8866-4997-81B4-3FB13650088E}" presName="connectorText" presStyleLbl="sibTrans2D1" presStyleIdx="4" presStyleCnt="7"/>
      <dgm:spPr/>
      <dgm:t>
        <a:bodyPr/>
        <a:lstStyle/>
        <a:p>
          <a:endParaRPr lang="uk-UA"/>
        </a:p>
      </dgm:t>
    </dgm:pt>
    <dgm:pt modelId="{BF2DA7E8-EFE6-4342-83C5-BC1BC0CC6A47}" type="pres">
      <dgm:prSet presAssocID="{C07CD0BD-9F3B-4260-BF65-1FDFDC4C0586}" presName="node" presStyleLbl="node1" presStyleIdx="4" presStyleCnt="7">
        <dgm:presLayoutVars>
          <dgm:bulletEnabled val="1"/>
        </dgm:presLayoutVars>
      </dgm:prSet>
      <dgm:spPr/>
      <dgm:t>
        <a:bodyPr/>
        <a:lstStyle/>
        <a:p>
          <a:endParaRPr lang="uk-UA"/>
        </a:p>
      </dgm:t>
    </dgm:pt>
    <dgm:pt modelId="{DCA159EA-2C4F-4BF6-AF5E-F190101BD291}" type="pres">
      <dgm:prSet presAssocID="{80B7FE27-5E87-4E5C-A429-E63C0F546515}" presName="parTrans" presStyleLbl="sibTrans2D1" presStyleIdx="5" presStyleCnt="7"/>
      <dgm:spPr/>
      <dgm:t>
        <a:bodyPr/>
        <a:lstStyle/>
        <a:p>
          <a:endParaRPr lang="uk-UA"/>
        </a:p>
      </dgm:t>
    </dgm:pt>
    <dgm:pt modelId="{C7F06A29-4E91-4579-A9D4-38109AD8DD85}" type="pres">
      <dgm:prSet presAssocID="{80B7FE27-5E87-4E5C-A429-E63C0F546515}" presName="connectorText" presStyleLbl="sibTrans2D1" presStyleIdx="5" presStyleCnt="7"/>
      <dgm:spPr/>
      <dgm:t>
        <a:bodyPr/>
        <a:lstStyle/>
        <a:p>
          <a:endParaRPr lang="uk-UA"/>
        </a:p>
      </dgm:t>
    </dgm:pt>
    <dgm:pt modelId="{40F43DD8-175C-415F-A8BB-DDA082C94829}" type="pres">
      <dgm:prSet presAssocID="{AA7CAD2B-DE10-4ED7-A750-6B6C633A9F0F}" presName="node" presStyleLbl="node1" presStyleIdx="5" presStyleCnt="7">
        <dgm:presLayoutVars>
          <dgm:bulletEnabled val="1"/>
        </dgm:presLayoutVars>
      </dgm:prSet>
      <dgm:spPr/>
      <dgm:t>
        <a:bodyPr/>
        <a:lstStyle/>
        <a:p>
          <a:endParaRPr lang="uk-UA"/>
        </a:p>
      </dgm:t>
    </dgm:pt>
    <dgm:pt modelId="{93002584-2C1D-4A77-AD3B-954A2FD277B3}" type="pres">
      <dgm:prSet presAssocID="{2BD3869B-2978-447C-8E5E-0E63B1C14588}" presName="parTrans" presStyleLbl="sibTrans2D1" presStyleIdx="6" presStyleCnt="7"/>
      <dgm:spPr/>
      <dgm:t>
        <a:bodyPr/>
        <a:lstStyle/>
        <a:p>
          <a:endParaRPr lang="uk-UA"/>
        </a:p>
      </dgm:t>
    </dgm:pt>
    <dgm:pt modelId="{7BDCBA85-56A8-40DE-B7D9-A939BDE32F30}" type="pres">
      <dgm:prSet presAssocID="{2BD3869B-2978-447C-8E5E-0E63B1C14588}" presName="connectorText" presStyleLbl="sibTrans2D1" presStyleIdx="6" presStyleCnt="7"/>
      <dgm:spPr/>
      <dgm:t>
        <a:bodyPr/>
        <a:lstStyle/>
        <a:p>
          <a:endParaRPr lang="uk-UA"/>
        </a:p>
      </dgm:t>
    </dgm:pt>
    <dgm:pt modelId="{1552DB18-AC3A-44CD-A852-C6F89D9F442D}" type="pres">
      <dgm:prSet presAssocID="{C883E874-2A1D-4392-9232-6F1F8C2E4256}" presName="node" presStyleLbl="node1" presStyleIdx="6" presStyleCnt="7" custRadScaleRad="101257" custRadScaleInc="-6974">
        <dgm:presLayoutVars>
          <dgm:bulletEnabled val="1"/>
        </dgm:presLayoutVars>
      </dgm:prSet>
      <dgm:spPr/>
      <dgm:t>
        <a:bodyPr/>
        <a:lstStyle/>
        <a:p>
          <a:endParaRPr lang="uk-UA"/>
        </a:p>
      </dgm:t>
    </dgm:pt>
  </dgm:ptLst>
  <dgm:cxnLst>
    <dgm:cxn modelId="{7C151786-694D-412D-8BE9-8DB39B815E96}" type="presOf" srcId="{0D8238F8-7A1F-43BF-A050-0C2ABB2A32CA}" destId="{DC5CE9D4-3439-4379-A00D-3FC07F663F7F}" srcOrd="0" destOrd="0" presId="urn:microsoft.com/office/officeart/2005/8/layout/radial5"/>
    <dgm:cxn modelId="{B05D4218-D38E-4CE4-B80C-026518FE858C}" type="presOf" srcId="{0890A67D-71C4-4125-9D13-4F8C299502B1}" destId="{1AEB1D51-9007-4187-BF14-2FA5FF96C67B}" srcOrd="0" destOrd="0" presId="urn:microsoft.com/office/officeart/2005/8/layout/radial5"/>
    <dgm:cxn modelId="{B6C09090-58C8-4614-A34E-5062B308C791}" srcId="{0570355F-FD05-4E00-BBC1-5B5325497B1C}" destId="{5B537F04-DB3D-401D-92C4-D3CD104FFF72}" srcOrd="2" destOrd="0" parTransId="{0890A67D-71C4-4125-9D13-4F8C299502B1}" sibTransId="{521D55E0-0B8A-4D98-AA92-6E6DABB9AFC2}"/>
    <dgm:cxn modelId="{596F021F-4E60-4D4B-AF90-16916C0CB1F7}" srcId="{0570355F-FD05-4E00-BBC1-5B5325497B1C}" destId="{76E95BFD-EC3B-4E1C-A9E1-31128B117DEF}" srcOrd="3" destOrd="0" parTransId="{0D8238F8-7A1F-43BF-A050-0C2ABB2A32CA}" sibTransId="{38FF703A-0361-4A92-AEB2-282BBD86066C}"/>
    <dgm:cxn modelId="{682185E0-D833-4840-A62E-3AA64237FDC9}" type="presOf" srcId="{AA7CAD2B-DE10-4ED7-A750-6B6C633A9F0F}" destId="{40F43DD8-175C-415F-A8BB-DDA082C94829}" srcOrd="0" destOrd="0" presId="urn:microsoft.com/office/officeart/2005/8/layout/radial5"/>
    <dgm:cxn modelId="{549AD926-E47A-413C-A9DB-F49AEE4C7161}" type="presOf" srcId="{2BD3869B-2978-447C-8E5E-0E63B1C14588}" destId="{7BDCBA85-56A8-40DE-B7D9-A939BDE32F30}" srcOrd="1" destOrd="0" presId="urn:microsoft.com/office/officeart/2005/8/layout/radial5"/>
    <dgm:cxn modelId="{13E0B37A-6FF8-40C1-88EF-1FBE3FACE5D5}" type="presOf" srcId="{0570355F-FD05-4E00-BBC1-5B5325497B1C}" destId="{763F8825-6BC0-4B22-9CE2-C14303A9F74A}" srcOrd="0" destOrd="0" presId="urn:microsoft.com/office/officeart/2005/8/layout/radial5"/>
    <dgm:cxn modelId="{D3D99AEF-12EF-4B6F-A178-7B6FCB8B4A44}" srcId="{0570355F-FD05-4E00-BBC1-5B5325497B1C}" destId="{C883E874-2A1D-4392-9232-6F1F8C2E4256}" srcOrd="6" destOrd="0" parTransId="{2BD3869B-2978-447C-8E5E-0E63B1C14588}" sibTransId="{E3E18541-C128-43FC-AD6C-F57F24F80158}"/>
    <dgm:cxn modelId="{14A25335-182F-402A-9D2A-43DF9FE95048}" type="presOf" srcId="{80B7FE27-5E87-4E5C-A429-E63C0F546515}" destId="{C7F06A29-4E91-4579-A9D4-38109AD8DD85}" srcOrd="1" destOrd="0" presId="urn:microsoft.com/office/officeart/2005/8/layout/radial5"/>
    <dgm:cxn modelId="{212E5086-1322-4DB5-A102-FB2F4EA03FAF}" type="presOf" srcId="{0890A67D-71C4-4125-9D13-4F8C299502B1}" destId="{F2284F21-02FF-4347-8ACD-0D803A806618}" srcOrd="1" destOrd="0" presId="urn:microsoft.com/office/officeart/2005/8/layout/radial5"/>
    <dgm:cxn modelId="{7DCBD192-7970-4234-91A8-5ECA0FB662EE}" type="presOf" srcId="{C20B2BD2-29FF-4446-812A-E71556B13DA7}" destId="{3E6ECC66-3CB4-4B8F-AA51-2C891EE91721}" srcOrd="0" destOrd="0" presId="urn:microsoft.com/office/officeart/2005/8/layout/radial5"/>
    <dgm:cxn modelId="{EAB82AD5-36EE-4E38-80F2-02D52CAE3C84}" type="presOf" srcId="{B27512E3-56BC-44D1-B77C-513B595B2FB8}" destId="{7EFE3C38-0D03-4B8E-AF03-A8AE2205357E}" srcOrd="1" destOrd="0" presId="urn:microsoft.com/office/officeart/2005/8/layout/radial5"/>
    <dgm:cxn modelId="{923EDF6B-7F00-479D-9AC9-360D9DD23B31}" srcId="{0570355F-FD05-4E00-BBC1-5B5325497B1C}" destId="{C20B2BD2-29FF-4446-812A-E71556B13DA7}" srcOrd="0" destOrd="0" parTransId="{473993A3-E0F2-42BF-BAEB-38C22DF1CFF4}" sibTransId="{DEFF2E2A-9B92-4BC3-B27F-60FCE372862C}"/>
    <dgm:cxn modelId="{8943ABE0-1A1C-4269-B9D0-AD91A7B5764F}" type="presOf" srcId="{0D8238F8-7A1F-43BF-A050-0C2ABB2A32CA}" destId="{DA728D54-4D1A-4079-9A09-FA72A14BD2A5}" srcOrd="1" destOrd="0" presId="urn:microsoft.com/office/officeart/2005/8/layout/radial5"/>
    <dgm:cxn modelId="{FA4E1AA0-2526-457A-A896-867FA534CF03}" type="presOf" srcId="{C07CD0BD-9F3B-4260-BF65-1FDFDC4C0586}" destId="{BF2DA7E8-EFE6-4342-83C5-BC1BC0CC6A47}" srcOrd="0" destOrd="0" presId="urn:microsoft.com/office/officeart/2005/8/layout/radial5"/>
    <dgm:cxn modelId="{BD10AFAF-B247-4A3E-B058-EFBCE62B3C42}" type="presOf" srcId="{2BD3869B-2978-447C-8E5E-0E63B1C14588}" destId="{93002584-2C1D-4A77-AD3B-954A2FD277B3}" srcOrd="0" destOrd="0" presId="urn:microsoft.com/office/officeart/2005/8/layout/radial5"/>
    <dgm:cxn modelId="{4C25B177-E5EC-4321-9BB4-2BC3FB0F29E4}" type="presOf" srcId="{473993A3-E0F2-42BF-BAEB-38C22DF1CFF4}" destId="{20B04B3E-04D7-4BF4-8BDA-D106BEFF036D}" srcOrd="0" destOrd="0" presId="urn:microsoft.com/office/officeart/2005/8/layout/radial5"/>
    <dgm:cxn modelId="{E3C99DFB-BBB7-44EB-BF80-3BBBD8F652FB}" type="presOf" srcId="{B27512E3-56BC-44D1-B77C-513B595B2FB8}" destId="{4E9AF3AA-BF65-418C-9248-B2A47751141A}" srcOrd="0" destOrd="0" presId="urn:microsoft.com/office/officeart/2005/8/layout/radial5"/>
    <dgm:cxn modelId="{C0551E8B-34A6-434E-AC4A-EF9D6AF7A487}" srcId="{0570355F-FD05-4E00-BBC1-5B5325497B1C}" destId="{AA7CAD2B-DE10-4ED7-A750-6B6C633A9F0F}" srcOrd="5" destOrd="0" parTransId="{80B7FE27-5E87-4E5C-A429-E63C0F546515}" sibTransId="{DE1ECC47-2F2F-46EA-9CEA-986D2DA9DF00}"/>
    <dgm:cxn modelId="{8958A9BA-5CB2-473A-ADF3-48B5047EF9F2}" srcId="{A036F05A-3495-4241-A53F-386EAAE0FB4D}" destId="{0570355F-FD05-4E00-BBC1-5B5325497B1C}" srcOrd="0" destOrd="0" parTransId="{54E86499-EF8C-4639-B5DB-1CEFF324D398}" sibTransId="{DDC20219-6C6B-4659-A1E6-B2AEA9C3F62B}"/>
    <dgm:cxn modelId="{4BB6F179-9290-4542-8FFF-42A6E9CC7092}" type="presOf" srcId="{3F49B893-EDF8-4743-AAAB-BFC45FC4AADB}" destId="{09A20F70-CC93-4F78-A073-C48163A5C358}" srcOrd="0" destOrd="0" presId="urn:microsoft.com/office/officeart/2005/8/layout/radial5"/>
    <dgm:cxn modelId="{2D5A7C49-67CC-48C7-BF4E-29133B02FDF1}" srcId="{0570355F-FD05-4E00-BBC1-5B5325497B1C}" destId="{3F49B893-EDF8-4743-AAAB-BFC45FC4AADB}" srcOrd="1" destOrd="0" parTransId="{B27512E3-56BC-44D1-B77C-513B595B2FB8}" sibTransId="{EFB82107-FDBA-478E-BABB-F047242065B9}"/>
    <dgm:cxn modelId="{B695139D-5E29-43BD-87FD-05437A0F3801}" type="presOf" srcId="{A036F05A-3495-4241-A53F-386EAAE0FB4D}" destId="{9203F3BB-7F13-427E-BEB7-5AF2278B91BA}" srcOrd="0" destOrd="0" presId="urn:microsoft.com/office/officeart/2005/8/layout/radial5"/>
    <dgm:cxn modelId="{E80BC711-7878-411A-ADD8-BEA92378176E}" srcId="{0570355F-FD05-4E00-BBC1-5B5325497B1C}" destId="{C07CD0BD-9F3B-4260-BF65-1FDFDC4C0586}" srcOrd="4" destOrd="0" parTransId="{D56EEB30-8866-4997-81B4-3FB13650088E}" sibTransId="{7A4015EE-872D-4AE9-9721-9BBB66966560}"/>
    <dgm:cxn modelId="{E3EC51F1-DA9C-4BAC-BD74-D098A375A1E7}" type="presOf" srcId="{473993A3-E0F2-42BF-BAEB-38C22DF1CFF4}" destId="{E2A9A445-696B-4DF8-B60F-B5E05B027C51}" srcOrd="1" destOrd="0" presId="urn:microsoft.com/office/officeart/2005/8/layout/radial5"/>
    <dgm:cxn modelId="{4F971176-F82B-444A-930D-9FA7E91A0113}" type="presOf" srcId="{80B7FE27-5E87-4E5C-A429-E63C0F546515}" destId="{DCA159EA-2C4F-4BF6-AF5E-F190101BD291}" srcOrd="0" destOrd="0" presId="urn:microsoft.com/office/officeart/2005/8/layout/radial5"/>
    <dgm:cxn modelId="{F1A5A245-C6FD-4883-A80D-39223A94FBA0}" type="presOf" srcId="{76E95BFD-EC3B-4E1C-A9E1-31128B117DEF}" destId="{9795D267-4AA0-466B-880B-2B6314EDAA02}" srcOrd="0" destOrd="0" presId="urn:microsoft.com/office/officeart/2005/8/layout/radial5"/>
    <dgm:cxn modelId="{8BE82863-7CD0-42EB-B0DE-24E078DBFFE8}" type="presOf" srcId="{D56EEB30-8866-4997-81B4-3FB13650088E}" destId="{813E46F0-77E9-4D90-94BC-22ADB5AEC7D5}" srcOrd="1" destOrd="0" presId="urn:microsoft.com/office/officeart/2005/8/layout/radial5"/>
    <dgm:cxn modelId="{A10056EF-6591-40D9-A025-1EC5EB4307FB}" type="presOf" srcId="{5B537F04-DB3D-401D-92C4-D3CD104FFF72}" destId="{FF3DFF95-5FD3-412B-BBED-A0AC44792DB9}" srcOrd="0" destOrd="0" presId="urn:microsoft.com/office/officeart/2005/8/layout/radial5"/>
    <dgm:cxn modelId="{C966DF1D-8FAA-4B0A-BD89-B6B1BB124112}" type="presOf" srcId="{D56EEB30-8866-4997-81B4-3FB13650088E}" destId="{7A0664FD-4FDB-4A1B-8D73-75F99119A190}" srcOrd="0" destOrd="0" presId="urn:microsoft.com/office/officeart/2005/8/layout/radial5"/>
    <dgm:cxn modelId="{DB9CCDED-9959-43DF-BFE2-890918BA673F}" type="presOf" srcId="{C883E874-2A1D-4392-9232-6F1F8C2E4256}" destId="{1552DB18-AC3A-44CD-A852-C6F89D9F442D}" srcOrd="0" destOrd="0" presId="urn:microsoft.com/office/officeart/2005/8/layout/radial5"/>
    <dgm:cxn modelId="{DC994383-DE56-471F-9AC2-9E05AFAC6FDF}" type="presParOf" srcId="{9203F3BB-7F13-427E-BEB7-5AF2278B91BA}" destId="{763F8825-6BC0-4B22-9CE2-C14303A9F74A}" srcOrd="0" destOrd="0" presId="urn:microsoft.com/office/officeart/2005/8/layout/radial5"/>
    <dgm:cxn modelId="{6E227217-D285-4AAF-AAF1-57C21C8DF289}" type="presParOf" srcId="{9203F3BB-7F13-427E-BEB7-5AF2278B91BA}" destId="{20B04B3E-04D7-4BF4-8BDA-D106BEFF036D}" srcOrd="1" destOrd="0" presId="urn:microsoft.com/office/officeart/2005/8/layout/radial5"/>
    <dgm:cxn modelId="{94A56F12-6116-4265-BD18-D5AA14CD76D4}" type="presParOf" srcId="{20B04B3E-04D7-4BF4-8BDA-D106BEFF036D}" destId="{E2A9A445-696B-4DF8-B60F-B5E05B027C51}" srcOrd="0" destOrd="0" presId="urn:microsoft.com/office/officeart/2005/8/layout/radial5"/>
    <dgm:cxn modelId="{87CA6B4E-F519-41BD-8076-A05BEF82CE26}" type="presParOf" srcId="{9203F3BB-7F13-427E-BEB7-5AF2278B91BA}" destId="{3E6ECC66-3CB4-4B8F-AA51-2C891EE91721}" srcOrd="2" destOrd="0" presId="urn:microsoft.com/office/officeart/2005/8/layout/radial5"/>
    <dgm:cxn modelId="{356555D4-B754-4575-B998-94565E407346}" type="presParOf" srcId="{9203F3BB-7F13-427E-BEB7-5AF2278B91BA}" destId="{4E9AF3AA-BF65-418C-9248-B2A47751141A}" srcOrd="3" destOrd="0" presId="urn:microsoft.com/office/officeart/2005/8/layout/radial5"/>
    <dgm:cxn modelId="{8389AB78-BF21-41B8-8E09-A21AF694E6F8}" type="presParOf" srcId="{4E9AF3AA-BF65-418C-9248-B2A47751141A}" destId="{7EFE3C38-0D03-4B8E-AF03-A8AE2205357E}" srcOrd="0" destOrd="0" presId="urn:microsoft.com/office/officeart/2005/8/layout/radial5"/>
    <dgm:cxn modelId="{4110CEDA-955F-4F11-98BF-5CA91995B462}" type="presParOf" srcId="{9203F3BB-7F13-427E-BEB7-5AF2278B91BA}" destId="{09A20F70-CC93-4F78-A073-C48163A5C358}" srcOrd="4" destOrd="0" presId="urn:microsoft.com/office/officeart/2005/8/layout/radial5"/>
    <dgm:cxn modelId="{934CB22D-F068-4C3D-B7EF-57D3F3468E3B}" type="presParOf" srcId="{9203F3BB-7F13-427E-BEB7-5AF2278B91BA}" destId="{1AEB1D51-9007-4187-BF14-2FA5FF96C67B}" srcOrd="5" destOrd="0" presId="urn:microsoft.com/office/officeart/2005/8/layout/radial5"/>
    <dgm:cxn modelId="{F8B37312-3441-4D20-8F36-FA08BE0E5270}" type="presParOf" srcId="{1AEB1D51-9007-4187-BF14-2FA5FF96C67B}" destId="{F2284F21-02FF-4347-8ACD-0D803A806618}" srcOrd="0" destOrd="0" presId="urn:microsoft.com/office/officeart/2005/8/layout/radial5"/>
    <dgm:cxn modelId="{B3EB4D88-45BA-4258-AF99-D0C048C10253}" type="presParOf" srcId="{9203F3BB-7F13-427E-BEB7-5AF2278B91BA}" destId="{FF3DFF95-5FD3-412B-BBED-A0AC44792DB9}" srcOrd="6" destOrd="0" presId="urn:microsoft.com/office/officeart/2005/8/layout/radial5"/>
    <dgm:cxn modelId="{41800836-4495-490C-B5AA-11D53B36CA16}" type="presParOf" srcId="{9203F3BB-7F13-427E-BEB7-5AF2278B91BA}" destId="{DC5CE9D4-3439-4379-A00D-3FC07F663F7F}" srcOrd="7" destOrd="0" presId="urn:microsoft.com/office/officeart/2005/8/layout/radial5"/>
    <dgm:cxn modelId="{109525A2-88F6-43CA-BF2E-21BF1D85F931}" type="presParOf" srcId="{DC5CE9D4-3439-4379-A00D-3FC07F663F7F}" destId="{DA728D54-4D1A-4079-9A09-FA72A14BD2A5}" srcOrd="0" destOrd="0" presId="urn:microsoft.com/office/officeart/2005/8/layout/radial5"/>
    <dgm:cxn modelId="{8304A090-B670-4EEC-A373-53E77C60F9D0}" type="presParOf" srcId="{9203F3BB-7F13-427E-BEB7-5AF2278B91BA}" destId="{9795D267-4AA0-466B-880B-2B6314EDAA02}" srcOrd="8" destOrd="0" presId="urn:microsoft.com/office/officeart/2005/8/layout/radial5"/>
    <dgm:cxn modelId="{878956C0-D43D-4218-BBFE-84828054FF23}" type="presParOf" srcId="{9203F3BB-7F13-427E-BEB7-5AF2278B91BA}" destId="{7A0664FD-4FDB-4A1B-8D73-75F99119A190}" srcOrd="9" destOrd="0" presId="urn:microsoft.com/office/officeart/2005/8/layout/radial5"/>
    <dgm:cxn modelId="{964E3D48-4248-4B85-97D0-8F29B99C4EB2}" type="presParOf" srcId="{7A0664FD-4FDB-4A1B-8D73-75F99119A190}" destId="{813E46F0-77E9-4D90-94BC-22ADB5AEC7D5}" srcOrd="0" destOrd="0" presId="urn:microsoft.com/office/officeart/2005/8/layout/radial5"/>
    <dgm:cxn modelId="{A6E270F7-BDEC-477E-B3E9-8D064EF24AFF}" type="presParOf" srcId="{9203F3BB-7F13-427E-BEB7-5AF2278B91BA}" destId="{BF2DA7E8-EFE6-4342-83C5-BC1BC0CC6A47}" srcOrd="10" destOrd="0" presId="urn:microsoft.com/office/officeart/2005/8/layout/radial5"/>
    <dgm:cxn modelId="{D7E8C8F7-AAFD-491E-A111-1F4D08CEFD59}" type="presParOf" srcId="{9203F3BB-7F13-427E-BEB7-5AF2278B91BA}" destId="{DCA159EA-2C4F-4BF6-AF5E-F190101BD291}" srcOrd="11" destOrd="0" presId="urn:microsoft.com/office/officeart/2005/8/layout/radial5"/>
    <dgm:cxn modelId="{022E7D65-34FF-43E2-A348-18F8F0963C4E}" type="presParOf" srcId="{DCA159EA-2C4F-4BF6-AF5E-F190101BD291}" destId="{C7F06A29-4E91-4579-A9D4-38109AD8DD85}" srcOrd="0" destOrd="0" presId="urn:microsoft.com/office/officeart/2005/8/layout/radial5"/>
    <dgm:cxn modelId="{AFB8C953-169B-4B96-B070-63814AD7E7DD}" type="presParOf" srcId="{9203F3BB-7F13-427E-BEB7-5AF2278B91BA}" destId="{40F43DD8-175C-415F-A8BB-DDA082C94829}" srcOrd="12" destOrd="0" presId="urn:microsoft.com/office/officeart/2005/8/layout/radial5"/>
    <dgm:cxn modelId="{D021F492-06A1-424E-AEB7-FC19197DABA1}" type="presParOf" srcId="{9203F3BB-7F13-427E-BEB7-5AF2278B91BA}" destId="{93002584-2C1D-4A77-AD3B-954A2FD277B3}" srcOrd="13" destOrd="0" presId="urn:microsoft.com/office/officeart/2005/8/layout/radial5"/>
    <dgm:cxn modelId="{0A737BEE-F444-4B2E-BC2E-ED90C98C8028}" type="presParOf" srcId="{93002584-2C1D-4A77-AD3B-954A2FD277B3}" destId="{7BDCBA85-56A8-40DE-B7D9-A939BDE32F30}" srcOrd="0" destOrd="0" presId="urn:microsoft.com/office/officeart/2005/8/layout/radial5"/>
    <dgm:cxn modelId="{263786E1-EFEA-41F9-897D-84660C366249}" type="presParOf" srcId="{9203F3BB-7F13-427E-BEB7-5AF2278B91BA}" destId="{1552DB18-AC3A-44CD-A852-C6F89D9F442D}"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F8825-6BC0-4B22-9CE2-C14303A9F74A}">
      <dsp:nvSpPr>
        <dsp:cNvPr id="0" name=""/>
        <dsp:cNvSpPr/>
      </dsp:nvSpPr>
      <dsp:spPr>
        <a:xfrm>
          <a:off x="3484626" y="2458685"/>
          <a:ext cx="1887731" cy="1887731"/>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uk-UA" sz="2000" b="1" kern="1200" dirty="0" err="1" smtClean="0"/>
            <a:t>Пребіотики</a:t>
          </a:r>
          <a:endParaRPr lang="uk-UA" sz="2000" b="1" kern="1200" dirty="0"/>
        </a:p>
      </dsp:txBody>
      <dsp:txXfrm>
        <a:off x="3761078" y="2735137"/>
        <a:ext cx="1334827" cy="1334827"/>
      </dsp:txXfrm>
    </dsp:sp>
    <dsp:sp modelId="{20B04B3E-04D7-4BF4-8BDA-D106BEFF036D}">
      <dsp:nvSpPr>
        <dsp:cNvPr id="0" name=""/>
        <dsp:cNvSpPr/>
      </dsp:nvSpPr>
      <dsp:spPr>
        <a:xfrm rot="16200000">
          <a:off x="4228394" y="1771554"/>
          <a:ext cx="400195" cy="641828"/>
        </a:xfrm>
        <a:prstGeom prst="rightArrow">
          <a:avLst>
            <a:gd name="adj1" fmla="val 6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a:off x="4288423" y="1959949"/>
        <a:ext cx="280137" cy="385096"/>
      </dsp:txXfrm>
    </dsp:sp>
    <dsp:sp modelId="{3E6ECC66-3CB4-4B8F-AA51-2C891EE91721}">
      <dsp:nvSpPr>
        <dsp:cNvPr id="0" name=""/>
        <dsp:cNvSpPr/>
      </dsp:nvSpPr>
      <dsp:spPr>
        <a:xfrm>
          <a:off x="3579012" y="4641"/>
          <a:ext cx="1698958" cy="1698958"/>
        </a:xfrm>
        <a:prstGeom prst="ellips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uk-UA" sz="2000" b="1" kern="1200" dirty="0" smtClean="0"/>
            <a:t>Молочні продукти</a:t>
          </a:r>
          <a:endParaRPr lang="uk-UA" sz="2000" b="1" kern="1200" dirty="0"/>
        </a:p>
      </dsp:txBody>
      <dsp:txXfrm>
        <a:off x="3827819" y="253448"/>
        <a:ext cx="1201344" cy="1201344"/>
      </dsp:txXfrm>
    </dsp:sp>
    <dsp:sp modelId="{4E9AF3AA-BF65-418C-9248-B2A47751141A}">
      <dsp:nvSpPr>
        <dsp:cNvPr id="0" name=""/>
        <dsp:cNvSpPr/>
      </dsp:nvSpPr>
      <dsp:spPr>
        <a:xfrm rot="19285714">
          <a:off x="5252657" y="2264813"/>
          <a:ext cx="400195" cy="641828"/>
        </a:xfrm>
        <a:prstGeom prst="rightArrow">
          <a:avLst>
            <a:gd name="adj1" fmla="val 60000"/>
            <a:gd name="adj2" fmla="val 50000"/>
          </a:avLst>
        </a:prstGeom>
        <a:gradFill rotWithShape="0">
          <a:gsLst>
            <a:gs pos="0">
              <a:schemeClr val="accent5">
                <a:hueOff val="-1655646"/>
                <a:satOff val="6635"/>
                <a:lumOff val="1438"/>
                <a:alphaOff val="0"/>
                <a:tint val="50000"/>
                <a:satMod val="300000"/>
              </a:schemeClr>
            </a:gs>
            <a:gs pos="35000">
              <a:schemeClr val="accent5">
                <a:hueOff val="-1655646"/>
                <a:satOff val="6635"/>
                <a:lumOff val="1438"/>
                <a:alphaOff val="0"/>
                <a:tint val="37000"/>
                <a:satMod val="300000"/>
              </a:schemeClr>
            </a:gs>
            <a:gs pos="100000">
              <a:schemeClr val="accent5">
                <a:hueOff val="-1655646"/>
                <a:satOff val="6635"/>
                <a:lumOff val="1438"/>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a:off x="5265753" y="2430606"/>
        <a:ext cx="280137" cy="385096"/>
      </dsp:txXfrm>
    </dsp:sp>
    <dsp:sp modelId="{09A20F70-CC93-4F78-A073-C48163A5C358}">
      <dsp:nvSpPr>
        <dsp:cNvPr id="0" name=""/>
        <dsp:cNvSpPr/>
      </dsp:nvSpPr>
      <dsp:spPr>
        <a:xfrm>
          <a:off x="5571456" y="964151"/>
          <a:ext cx="1698958" cy="1698958"/>
        </a:xfrm>
        <a:prstGeom prst="ellipse">
          <a:avLst/>
        </a:prstGeom>
        <a:gradFill rotWithShape="0">
          <a:gsLst>
            <a:gs pos="0">
              <a:schemeClr val="accent5">
                <a:hueOff val="-1655646"/>
                <a:satOff val="6635"/>
                <a:lumOff val="1438"/>
                <a:alphaOff val="0"/>
                <a:tint val="50000"/>
                <a:satMod val="300000"/>
              </a:schemeClr>
            </a:gs>
            <a:gs pos="35000">
              <a:schemeClr val="accent5">
                <a:hueOff val="-1655646"/>
                <a:satOff val="6635"/>
                <a:lumOff val="1438"/>
                <a:alphaOff val="0"/>
                <a:tint val="37000"/>
                <a:satMod val="300000"/>
              </a:schemeClr>
            </a:gs>
            <a:gs pos="100000">
              <a:schemeClr val="accent5">
                <a:hueOff val="-1655646"/>
                <a:satOff val="6635"/>
                <a:lumOff val="143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uk-UA" sz="2000" b="1" kern="1200" dirty="0" smtClean="0"/>
            <a:t>Крупи</a:t>
          </a:r>
          <a:endParaRPr lang="uk-UA" sz="2000" b="1" kern="1200" dirty="0"/>
        </a:p>
      </dsp:txBody>
      <dsp:txXfrm>
        <a:off x="5820263" y="1212958"/>
        <a:ext cx="1201344" cy="1201344"/>
      </dsp:txXfrm>
    </dsp:sp>
    <dsp:sp modelId="{1AEB1D51-9007-4187-BF14-2FA5FF96C67B}">
      <dsp:nvSpPr>
        <dsp:cNvPr id="0" name=""/>
        <dsp:cNvSpPr/>
      </dsp:nvSpPr>
      <dsp:spPr>
        <a:xfrm rot="771429">
          <a:off x="5505629" y="3373157"/>
          <a:ext cx="400195" cy="641828"/>
        </a:xfrm>
        <a:prstGeom prst="rightArrow">
          <a:avLst>
            <a:gd name="adj1" fmla="val 60000"/>
            <a:gd name="adj2" fmla="val 50000"/>
          </a:avLst>
        </a:prstGeom>
        <a:gradFill rotWithShape="0">
          <a:gsLst>
            <a:gs pos="0">
              <a:schemeClr val="accent5">
                <a:hueOff val="-3311292"/>
                <a:satOff val="13270"/>
                <a:lumOff val="2876"/>
                <a:alphaOff val="0"/>
                <a:tint val="50000"/>
                <a:satMod val="300000"/>
              </a:schemeClr>
            </a:gs>
            <a:gs pos="35000">
              <a:schemeClr val="accent5">
                <a:hueOff val="-3311292"/>
                <a:satOff val="13270"/>
                <a:lumOff val="2876"/>
                <a:alphaOff val="0"/>
                <a:tint val="37000"/>
                <a:satMod val="300000"/>
              </a:schemeClr>
            </a:gs>
            <a:gs pos="100000">
              <a:schemeClr val="accent5">
                <a:hueOff val="-3311292"/>
                <a:satOff val="13270"/>
                <a:lumOff val="2876"/>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a:off x="5507134" y="3488165"/>
        <a:ext cx="280137" cy="385096"/>
      </dsp:txXfrm>
    </dsp:sp>
    <dsp:sp modelId="{FF3DFF95-5FD3-412B-BBED-A0AC44792DB9}">
      <dsp:nvSpPr>
        <dsp:cNvPr id="0" name=""/>
        <dsp:cNvSpPr/>
      </dsp:nvSpPr>
      <dsp:spPr>
        <a:xfrm>
          <a:off x="6063548" y="3120151"/>
          <a:ext cx="1698958" cy="1698958"/>
        </a:xfrm>
        <a:prstGeom prst="ellipse">
          <a:avLst/>
        </a:prstGeom>
        <a:gradFill rotWithShape="0">
          <a:gsLst>
            <a:gs pos="0">
              <a:schemeClr val="accent5">
                <a:hueOff val="-3311292"/>
                <a:satOff val="13270"/>
                <a:lumOff val="2876"/>
                <a:alphaOff val="0"/>
                <a:tint val="50000"/>
                <a:satMod val="300000"/>
              </a:schemeClr>
            </a:gs>
            <a:gs pos="35000">
              <a:schemeClr val="accent5">
                <a:hueOff val="-3311292"/>
                <a:satOff val="13270"/>
                <a:lumOff val="2876"/>
                <a:alphaOff val="0"/>
                <a:tint val="37000"/>
                <a:satMod val="300000"/>
              </a:schemeClr>
            </a:gs>
            <a:gs pos="100000">
              <a:schemeClr val="accent5">
                <a:hueOff val="-3311292"/>
                <a:satOff val="13270"/>
                <a:lumOff val="287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uk-UA" sz="2000" b="1" kern="1200" dirty="0" smtClean="0"/>
            <a:t>Кукурудзяні пластівці</a:t>
          </a:r>
          <a:endParaRPr lang="uk-UA" sz="2000" b="1" kern="1200" dirty="0"/>
        </a:p>
      </dsp:txBody>
      <dsp:txXfrm>
        <a:off x="6312355" y="3368958"/>
        <a:ext cx="1201344" cy="1201344"/>
      </dsp:txXfrm>
    </dsp:sp>
    <dsp:sp modelId="{DC5CE9D4-3439-4379-A00D-3FC07F663F7F}">
      <dsp:nvSpPr>
        <dsp:cNvPr id="0" name=""/>
        <dsp:cNvSpPr/>
      </dsp:nvSpPr>
      <dsp:spPr>
        <a:xfrm rot="3857143">
          <a:off x="4796817" y="4261979"/>
          <a:ext cx="400195" cy="641828"/>
        </a:xfrm>
        <a:prstGeom prst="rightArrow">
          <a:avLst>
            <a:gd name="adj1" fmla="val 60000"/>
            <a:gd name="adj2" fmla="val 50000"/>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a:off x="4830800" y="4336261"/>
        <a:ext cx="280137" cy="385096"/>
      </dsp:txXfrm>
    </dsp:sp>
    <dsp:sp modelId="{9795D267-4AA0-466B-880B-2B6314EDAA02}">
      <dsp:nvSpPr>
        <dsp:cNvPr id="0" name=""/>
        <dsp:cNvSpPr/>
      </dsp:nvSpPr>
      <dsp:spPr>
        <a:xfrm>
          <a:off x="4684735" y="4849128"/>
          <a:ext cx="1698958" cy="1698958"/>
        </a:xfrm>
        <a:prstGeom prst="ellipse">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uk-UA" sz="2700" b="1" kern="1200" dirty="0" smtClean="0"/>
            <a:t>Хліб</a:t>
          </a:r>
          <a:endParaRPr lang="uk-UA" sz="2700" b="1" kern="1200" dirty="0"/>
        </a:p>
      </dsp:txBody>
      <dsp:txXfrm>
        <a:off x="4933542" y="5097935"/>
        <a:ext cx="1201344" cy="1201344"/>
      </dsp:txXfrm>
    </dsp:sp>
    <dsp:sp modelId="{7A0664FD-4FDB-4A1B-8D73-75F99119A190}">
      <dsp:nvSpPr>
        <dsp:cNvPr id="0" name=""/>
        <dsp:cNvSpPr/>
      </dsp:nvSpPr>
      <dsp:spPr>
        <a:xfrm rot="6942857">
          <a:off x="3659970" y="4261979"/>
          <a:ext cx="400195" cy="641828"/>
        </a:xfrm>
        <a:prstGeom prst="rightArrow">
          <a:avLst>
            <a:gd name="adj1" fmla="val 60000"/>
            <a:gd name="adj2" fmla="val 50000"/>
          </a:avLst>
        </a:prstGeom>
        <a:gradFill rotWithShape="0">
          <a:gsLst>
            <a:gs pos="0">
              <a:schemeClr val="accent5">
                <a:hueOff val="-6622584"/>
                <a:satOff val="26541"/>
                <a:lumOff val="5752"/>
                <a:alphaOff val="0"/>
                <a:tint val="50000"/>
                <a:satMod val="300000"/>
              </a:schemeClr>
            </a:gs>
            <a:gs pos="35000">
              <a:schemeClr val="accent5">
                <a:hueOff val="-6622584"/>
                <a:satOff val="26541"/>
                <a:lumOff val="5752"/>
                <a:alphaOff val="0"/>
                <a:tint val="37000"/>
                <a:satMod val="300000"/>
              </a:schemeClr>
            </a:gs>
            <a:gs pos="100000">
              <a:schemeClr val="accent5">
                <a:hueOff val="-6622584"/>
                <a:satOff val="26541"/>
                <a:lumOff val="5752"/>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rot="10800000">
        <a:off x="3746045" y="4336261"/>
        <a:ext cx="280137" cy="385096"/>
      </dsp:txXfrm>
    </dsp:sp>
    <dsp:sp modelId="{BF2DA7E8-EFE6-4342-83C5-BC1BC0CC6A47}">
      <dsp:nvSpPr>
        <dsp:cNvPr id="0" name=""/>
        <dsp:cNvSpPr/>
      </dsp:nvSpPr>
      <dsp:spPr>
        <a:xfrm>
          <a:off x="2473290" y="4849128"/>
          <a:ext cx="1698958" cy="1698958"/>
        </a:xfrm>
        <a:prstGeom prst="ellipse">
          <a:avLst/>
        </a:prstGeom>
        <a:gradFill rotWithShape="0">
          <a:gsLst>
            <a:gs pos="0">
              <a:schemeClr val="accent5">
                <a:hueOff val="-6622584"/>
                <a:satOff val="26541"/>
                <a:lumOff val="5752"/>
                <a:alphaOff val="0"/>
                <a:tint val="50000"/>
                <a:satMod val="300000"/>
              </a:schemeClr>
            </a:gs>
            <a:gs pos="35000">
              <a:schemeClr val="accent5">
                <a:hueOff val="-6622584"/>
                <a:satOff val="26541"/>
                <a:lumOff val="5752"/>
                <a:alphaOff val="0"/>
                <a:tint val="37000"/>
                <a:satMod val="300000"/>
              </a:schemeClr>
            </a:gs>
            <a:gs pos="100000">
              <a:schemeClr val="accent5">
                <a:hueOff val="-6622584"/>
                <a:satOff val="26541"/>
                <a:lumOff val="575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uk-UA" sz="2700" b="1" kern="1200" dirty="0" smtClean="0"/>
            <a:t>Цибуля</a:t>
          </a:r>
          <a:endParaRPr lang="uk-UA" sz="2700" b="1" kern="1200" dirty="0"/>
        </a:p>
      </dsp:txBody>
      <dsp:txXfrm>
        <a:off x="2722097" y="5097935"/>
        <a:ext cx="1201344" cy="1201344"/>
      </dsp:txXfrm>
    </dsp:sp>
    <dsp:sp modelId="{DCA159EA-2C4F-4BF6-AF5E-F190101BD291}">
      <dsp:nvSpPr>
        <dsp:cNvPr id="0" name=""/>
        <dsp:cNvSpPr/>
      </dsp:nvSpPr>
      <dsp:spPr>
        <a:xfrm rot="10028571">
          <a:off x="2951158" y="3373157"/>
          <a:ext cx="400195" cy="641828"/>
        </a:xfrm>
        <a:prstGeom prst="rightArrow">
          <a:avLst>
            <a:gd name="adj1" fmla="val 60000"/>
            <a:gd name="adj2" fmla="val 50000"/>
          </a:avLst>
        </a:prstGeom>
        <a:gradFill rotWithShape="0">
          <a:gsLst>
            <a:gs pos="0">
              <a:schemeClr val="accent5">
                <a:hueOff val="-8278230"/>
                <a:satOff val="33176"/>
                <a:lumOff val="7190"/>
                <a:alphaOff val="0"/>
                <a:tint val="50000"/>
                <a:satMod val="300000"/>
              </a:schemeClr>
            </a:gs>
            <a:gs pos="35000">
              <a:schemeClr val="accent5">
                <a:hueOff val="-8278230"/>
                <a:satOff val="33176"/>
                <a:lumOff val="7190"/>
                <a:alphaOff val="0"/>
                <a:tint val="37000"/>
                <a:satMod val="300000"/>
              </a:schemeClr>
            </a:gs>
            <a:gs pos="100000">
              <a:schemeClr val="accent5">
                <a:hueOff val="-8278230"/>
                <a:satOff val="33176"/>
                <a:lumOff val="719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rot="10800000">
        <a:off x="3069711" y="3488165"/>
        <a:ext cx="280137" cy="385096"/>
      </dsp:txXfrm>
    </dsp:sp>
    <dsp:sp modelId="{40F43DD8-175C-415F-A8BB-DDA082C94829}">
      <dsp:nvSpPr>
        <dsp:cNvPr id="0" name=""/>
        <dsp:cNvSpPr/>
      </dsp:nvSpPr>
      <dsp:spPr>
        <a:xfrm>
          <a:off x="1094476" y="3120151"/>
          <a:ext cx="1698958" cy="1698958"/>
        </a:xfrm>
        <a:prstGeom prst="ellipse">
          <a:avLst/>
        </a:prstGeom>
        <a:gradFill rotWithShape="0">
          <a:gsLst>
            <a:gs pos="0">
              <a:schemeClr val="accent5">
                <a:hueOff val="-8278230"/>
                <a:satOff val="33176"/>
                <a:lumOff val="7190"/>
                <a:alphaOff val="0"/>
                <a:tint val="50000"/>
                <a:satMod val="300000"/>
              </a:schemeClr>
            </a:gs>
            <a:gs pos="35000">
              <a:schemeClr val="accent5">
                <a:hueOff val="-8278230"/>
                <a:satOff val="33176"/>
                <a:lumOff val="7190"/>
                <a:alphaOff val="0"/>
                <a:tint val="37000"/>
                <a:satMod val="300000"/>
              </a:schemeClr>
            </a:gs>
            <a:gs pos="100000">
              <a:schemeClr val="accent5">
                <a:hueOff val="-8278230"/>
                <a:satOff val="33176"/>
                <a:lumOff val="719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uk-UA" sz="2700" b="1" kern="1200" dirty="0" smtClean="0"/>
            <a:t>Банани</a:t>
          </a:r>
          <a:endParaRPr lang="uk-UA" sz="2700" b="1" kern="1200" dirty="0"/>
        </a:p>
      </dsp:txBody>
      <dsp:txXfrm>
        <a:off x="1343283" y="3368958"/>
        <a:ext cx="1201344" cy="1201344"/>
      </dsp:txXfrm>
    </dsp:sp>
    <dsp:sp modelId="{93002584-2C1D-4A77-AD3B-954A2FD277B3}">
      <dsp:nvSpPr>
        <dsp:cNvPr id="0" name=""/>
        <dsp:cNvSpPr/>
      </dsp:nvSpPr>
      <dsp:spPr>
        <a:xfrm rot="13006687">
          <a:off x="3158137" y="2287965"/>
          <a:ext cx="417173" cy="641828"/>
        </a:xfrm>
        <a:prstGeom prst="rightArrow">
          <a:avLst>
            <a:gd name="adj1" fmla="val 60000"/>
            <a:gd name="adj2" fmla="val 50000"/>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uk-UA" sz="1600" kern="1200"/>
        </a:p>
      </dsp:txBody>
      <dsp:txXfrm rot="10800000">
        <a:off x="3270834" y="2453796"/>
        <a:ext cx="292021" cy="385096"/>
      </dsp:txXfrm>
    </dsp:sp>
    <dsp:sp modelId="{1552DB18-AC3A-44CD-A852-C6F89D9F442D}">
      <dsp:nvSpPr>
        <dsp:cNvPr id="0" name=""/>
        <dsp:cNvSpPr/>
      </dsp:nvSpPr>
      <dsp:spPr>
        <a:xfrm>
          <a:off x="1512163" y="1008102"/>
          <a:ext cx="1698958" cy="1698958"/>
        </a:xfrm>
        <a:prstGeom prst="ellipse">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uk-UA" sz="2000" b="1" kern="1200" dirty="0" smtClean="0"/>
            <a:t>Артишок, аспарагус</a:t>
          </a:r>
          <a:endParaRPr lang="uk-UA" sz="2000" b="1" kern="1200" dirty="0"/>
        </a:p>
      </dsp:txBody>
      <dsp:txXfrm>
        <a:off x="1760970" y="1256909"/>
        <a:ext cx="1201344" cy="120134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C12093-2A62-4344-8DBE-F0010511D718}" type="datetimeFigureOut">
              <a:rPr lang="uk-UA" smtClean="0"/>
              <a:t>12.11.2014</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90ED7B-18A0-4252-BEC7-100963A26221}" type="slidenum">
              <a:rPr lang="uk-UA" smtClean="0"/>
              <a:t>‹#›</a:t>
            </a:fld>
            <a:endParaRPr lang="uk-UA"/>
          </a:p>
        </p:txBody>
      </p:sp>
    </p:spTree>
    <p:extLst>
      <p:ext uri="{BB962C8B-B14F-4D97-AF65-F5344CB8AC3E}">
        <p14:creationId xmlns:p14="http://schemas.microsoft.com/office/powerpoint/2010/main" val="376408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19</a:t>
            </a:fld>
            <a:endParaRPr lang="uk-UA"/>
          </a:p>
        </p:txBody>
      </p:sp>
    </p:spTree>
    <p:extLst>
      <p:ext uri="{BB962C8B-B14F-4D97-AF65-F5344CB8AC3E}">
        <p14:creationId xmlns:p14="http://schemas.microsoft.com/office/powerpoint/2010/main" val="3101541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30</a:t>
            </a:fld>
            <a:endParaRPr lang="uk-UA"/>
          </a:p>
        </p:txBody>
      </p:sp>
    </p:spTree>
    <p:extLst>
      <p:ext uri="{BB962C8B-B14F-4D97-AF65-F5344CB8AC3E}">
        <p14:creationId xmlns:p14="http://schemas.microsoft.com/office/powerpoint/2010/main" val="270977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39</a:t>
            </a:fld>
            <a:endParaRPr lang="uk-UA"/>
          </a:p>
        </p:txBody>
      </p:sp>
    </p:spTree>
    <p:extLst>
      <p:ext uri="{BB962C8B-B14F-4D97-AF65-F5344CB8AC3E}">
        <p14:creationId xmlns:p14="http://schemas.microsoft.com/office/powerpoint/2010/main" val="1722159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57</a:t>
            </a:fld>
            <a:endParaRPr lang="uk-UA"/>
          </a:p>
        </p:txBody>
      </p:sp>
    </p:spTree>
    <p:extLst>
      <p:ext uri="{BB962C8B-B14F-4D97-AF65-F5344CB8AC3E}">
        <p14:creationId xmlns:p14="http://schemas.microsoft.com/office/powerpoint/2010/main" val="16307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10220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24609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4074183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1373426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349432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4EDA7D6F-4C20-4080-9907-6B0F72E7E466}" type="datetimeFigureOut">
              <a:rPr lang="uk-UA" smtClean="0"/>
              <a:t>12.11.2014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23525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4EDA7D6F-4C20-4080-9907-6B0F72E7E466}" type="datetimeFigureOut">
              <a:rPr lang="uk-UA" smtClean="0"/>
              <a:t>12.11.2014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1801486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4EDA7D6F-4C20-4080-9907-6B0F72E7E466}" type="datetimeFigureOut">
              <a:rPr lang="uk-UA" smtClean="0"/>
              <a:t>12.11.2014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139705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DA7D6F-4C20-4080-9907-6B0F72E7E466}" type="datetimeFigureOut">
              <a:rPr lang="uk-UA" smtClean="0"/>
              <a:t>12.11.2014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4065152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DA7D6F-4C20-4080-9907-6B0F72E7E466}" type="datetimeFigureOut">
              <a:rPr lang="uk-UA" smtClean="0"/>
              <a:t>12.11.2014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2749102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DA7D6F-4C20-4080-9907-6B0F72E7E466}" type="datetimeFigureOut">
              <a:rPr lang="uk-UA" smtClean="0"/>
              <a:t>12.11.2014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0C163EF-0F1F-4E7A-A6F0-E8D4CC023C08}" type="slidenum">
              <a:rPr lang="uk-UA" smtClean="0"/>
              <a:t>‹#›</a:t>
            </a:fld>
            <a:endParaRPr lang="uk-UA"/>
          </a:p>
        </p:txBody>
      </p:sp>
    </p:spTree>
    <p:extLst>
      <p:ext uri="{BB962C8B-B14F-4D97-AF65-F5344CB8AC3E}">
        <p14:creationId xmlns:p14="http://schemas.microsoft.com/office/powerpoint/2010/main" val="839523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A7D6F-4C20-4080-9907-6B0F72E7E466}" type="datetimeFigureOut">
              <a:rPr lang="uk-UA" smtClean="0"/>
              <a:t>12.11.2014</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C163EF-0F1F-4E7A-A6F0-E8D4CC023C08}" type="slidenum">
              <a:rPr lang="uk-UA" smtClean="0"/>
              <a:t>‹#›</a:t>
            </a:fld>
            <a:endParaRPr lang="uk-UA"/>
          </a:p>
        </p:txBody>
      </p:sp>
    </p:spTree>
    <p:extLst>
      <p:ext uri="{BB962C8B-B14F-4D97-AF65-F5344CB8AC3E}">
        <p14:creationId xmlns:p14="http://schemas.microsoft.com/office/powerpoint/2010/main" val="2353112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image" Target="../media/image20.emf"/><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1.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5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www.google.com.ua/url?sa=i&amp;source=images&amp;cd=&amp;cad=rja&amp;docid=GBTKWpXaPVt7zM&amp;tbnid=T1rMO2lVSE-jeM:&amp;ved=0CAgQjRw4Hg&amp;url=http://blog.i.ua/user/3321679/755871/&amp;ei=e6LnUvqQEIHZtAbFzoCgAg&amp;psig=AFQjCNEJ2Z8m53E6CroBSdnBDNXtyNM6ww&amp;ust=1390998523304395" TargetMode="External"/><Relationship Id="rId4" Type="http://schemas.openxmlformats.org/officeDocument/2006/relationships/image" Target="../media/image5.pn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9050" y="2420888"/>
            <a:ext cx="914400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4000" b="1" cap="all" dirty="0">
                <a:solidFill>
                  <a:srgbClr val="7030A0"/>
                </a:solidFill>
              </a:rPr>
              <a:t>Сучасні підходи до підтримання та відновлення нормальної мікрофлори </a:t>
            </a:r>
            <a:r>
              <a:rPr lang="uk-UA" sz="4000" b="1" cap="all" dirty="0" smtClean="0">
                <a:solidFill>
                  <a:srgbClr val="7030A0"/>
                </a:solidFill>
              </a:rPr>
              <a:t>людини</a:t>
            </a:r>
            <a:endParaRPr lang="en-US" sz="4000" b="1" cap="all" dirty="0" smtClean="0">
              <a:solidFill>
                <a:srgbClr val="7030A0"/>
              </a:solidFill>
            </a:endParaRPr>
          </a:p>
          <a:p>
            <a:pPr algn="ctr" eaLnBrk="0" hangingPunct="0"/>
            <a:r>
              <a:rPr lang="uk-UA" sz="2400" b="1" cap="all" dirty="0" smtClean="0">
                <a:solidFill>
                  <a:srgbClr val="7030A0"/>
                </a:solidFill>
              </a:rPr>
              <a:t>Частина 1</a:t>
            </a:r>
            <a:endParaRPr lang="en-US" sz="2400" b="1" cap="all" dirty="0" smtClean="0">
              <a:solidFill>
                <a:srgbClr val="7030A0"/>
              </a:solidFill>
            </a:endParaRPr>
          </a:p>
          <a:p>
            <a:pPr algn="ctr" eaLnBrk="0" hangingPunct="0"/>
            <a:endParaRPr lang="ru-RU" sz="2800" dirty="0">
              <a:solidFill>
                <a:srgbClr val="7030A0"/>
              </a:solidFill>
            </a:endParaRPr>
          </a:p>
        </p:txBody>
      </p:sp>
      <p:sp>
        <p:nvSpPr>
          <p:cNvPr id="3" name="Прямоугольник 5"/>
          <p:cNvSpPr>
            <a:spLocks noChangeArrowheads="1"/>
          </p:cNvSpPr>
          <p:nvPr/>
        </p:nvSpPr>
        <p:spPr bwMode="auto">
          <a:xfrm>
            <a:off x="0" y="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2400" b="1" dirty="0">
                <a:latin typeface="Times New Roman" pitchFamily="18" charset="0"/>
                <a:cs typeface="Times New Roman" pitchFamily="18" charset="0"/>
              </a:rPr>
              <a:t>Міністерство освіти і науки України</a:t>
            </a:r>
            <a:endParaRPr lang="ru-RU" sz="2400" dirty="0"/>
          </a:p>
        </p:txBody>
      </p:sp>
      <p:sp>
        <p:nvSpPr>
          <p:cNvPr id="4" name="Прямоугольник 6"/>
          <p:cNvSpPr>
            <a:spLocks noChangeArrowheads="1"/>
          </p:cNvSpPr>
          <p:nvPr/>
        </p:nvSpPr>
        <p:spPr bwMode="auto">
          <a:xfrm>
            <a:off x="-4763" y="473075"/>
            <a:ext cx="9144001"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3200" b="1" dirty="0">
                <a:latin typeface="Times New Roman" pitchFamily="18" charset="0"/>
                <a:cs typeface="Times New Roman" pitchFamily="18" charset="0"/>
              </a:rPr>
              <a:t>Національний університет харчових технологій</a:t>
            </a:r>
            <a:endParaRPr lang="ru-RU" sz="3200" dirty="0"/>
          </a:p>
        </p:txBody>
      </p:sp>
      <p:sp>
        <p:nvSpPr>
          <p:cNvPr id="5" name="Прямоугольник 7"/>
          <p:cNvSpPr>
            <a:spLocks noChangeArrowheads="1"/>
          </p:cNvSpPr>
          <p:nvPr/>
        </p:nvSpPr>
        <p:spPr bwMode="auto">
          <a:xfrm>
            <a:off x="19050" y="15954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uk-UA" sz="2400" b="1" dirty="0">
                <a:latin typeface="Times New Roman" pitchFamily="18" charset="0"/>
                <a:cs typeface="Times New Roman" pitchFamily="18" charset="0"/>
              </a:rPr>
              <a:t>Кафедра біотехнології і мікробіології</a:t>
            </a:r>
            <a:endParaRPr lang="ru-RU" sz="2400" dirty="0"/>
          </a:p>
        </p:txBody>
      </p:sp>
      <p:sp>
        <p:nvSpPr>
          <p:cNvPr id="6" name="Прямоугольник 8"/>
          <p:cNvSpPr>
            <a:spLocks noChangeArrowheads="1"/>
          </p:cNvSpPr>
          <p:nvPr/>
        </p:nvSpPr>
        <p:spPr bwMode="auto">
          <a:xfrm>
            <a:off x="-6350" y="4581525"/>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uk-UA" sz="2400" b="1" dirty="0">
                <a:latin typeface="Times New Roman" pitchFamily="18" charset="0"/>
                <a:cs typeface="Times New Roman" pitchFamily="18" charset="0"/>
              </a:rPr>
              <a:t>Розробила: </a:t>
            </a:r>
            <a:r>
              <a:rPr lang="uk-UA" sz="2400" b="1" dirty="0" err="1">
                <a:latin typeface="Times New Roman" pitchFamily="18" charset="0"/>
                <a:cs typeface="Times New Roman" pitchFamily="18" charset="0"/>
              </a:rPr>
              <a:t>к.б.н</a:t>
            </a:r>
            <a:r>
              <a:rPr lang="uk-UA" sz="2400" b="1" dirty="0">
                <a:latin typeface="Times New Roman" pitchFamily="18" charset="0"/>
                <a:cs typeface="Times New Roman" pitchFamily="18" charset="0"/>
              </a:rPr>
              <a:t>., доц. </a:t>
            </a:r>
            <a:r>
              <a:rPr lang="uk-UA" sz="2400" b="1" dirty="0" err="1" smtClean="0">
                <a:latin typeface="Times New Roman" pitchFamily="18" charset="0"/>
                <a:cs typeface="Times New Roman" pitchFamily="18" charset="0"/>
              </a:rPr>
              <a:t>Старовойтова</a:t>
            </a:r>
            <a:r>
              <a:rPr lang="uk-UA" sz="2400" b="1" dirty="0" smtClean="0">
                <a:latin typeface="Times New Roman" pitchFamily="18" charset="0"/>
                <a:cs typeface="Times New Roman" pitchFamily="18" charset="0"/>
              </a:rPr>
              <a:t> С.О.</a:t>
            </a:r>
            <a:endParaRPr lang="ru-RU" sz="2400" dirty="0"/>
          </a:p>
        </p:txBody>
      </p:sp>
      <p:sp>
        <p:nvSpPr>
          <p:cNvPr id="7" name="Прямоугольник 9"/>
          <p:cNvSpPr>
            <a:spLocks noChangeArrowheads="1"/>
          </p:cNvSpPr>
          <p:nvPr/>
        </p:nvSpPr>
        <p:spPr bwMode="auto">
          <a:xfrm>
            <a:off x="-11113" y="6396038"/>
            <a:ext cx="9144001"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2400" b="1" dirty="0">
                <a:latin typeface="Times New Roman" pitchFamily="18" charset="0"/>
                <a:cs typeface="Times New Roman" pitchFamily="18" charset="0"/>
              </a:rPr>
              <a:t>Київ - </a:t>
            </a:r>
            <a:r>
              <a:rPr lang="uk-UA" sz="2400" b="1" dirty="0" smtClean="0">
                <a:latin typeface="Times New Roman" pitchFamily="18" charset="0"/>
                <a:cs typeface="Times New Roman" pitchFamily="18" charset="0"/>
              </a:rPr>
              <a:t>2014</a:t>
            </a:r>
            <a:endParaRPr lang="ru-RU" sz="2400" dirty="0"/>
          </a:p>
        </p:txBody>
      </p:sp>
    </p:spTree>
    <p:extLst>
      <p:ext uri="{BB962C8B-B14F-4D97-AF65-F5344CB8AC3E}">
        <p14:creationId xmlns:p14="http://schemas.microsoft.com/office/powerpoint/2010/main" val="1727899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505"/>
            <a:ext cx="9036496" cy="6986528"/>
          </a:xfrm>
          <a:prstGeom prst="rect">
            <a:avLst/>
          </a:prstGeom>
        </p:spPr>
        <p:txBody>
          <a:bodyPr wrap="square">
            <a:spAutoFit/>
          </a:bodyPr>
          <a:lstStyle/>
          <a:p>
            <a:pPr marL="457200" indent="-457200" algn="just">
              <a:buFont typeface="Wingdings" pitchFamily="2" charset="2"/>
              <a:buChar char="Ø"/>
            </a:pP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Рой</a:t>
            </a:r>
            <a:r>
              <a:rPr lang="uk-UA" sz="2800" dirty="0" smtClean="0">
                <a:latin typeface="Times New Roman" pitchFamily="18" charset="0"/>
                <a:cs typeface="Times New Roman" pitchFamily="18" charset="0"/>
              </a:rPr>
              <a:t> </a:t>
            </a:r>
            <a:r>
              <a:rPr lang="uk-UA" sz="2800" dirty="0" err="1">
                <a:latin typeface="Times New Roman" pitchFamily="18" charset="0"/>
                <a:cs typeface="Times New Roman" pitchFamily="18" charset="0"/>
              </a:rPr>
              <a:t>Фуллер</a:t>
            </a:r>
            <a:r>
              <a:rPr lang="uk-UA" sz="2800" dirty="0">
                <a:latin typeface="Times New Roman" pitchFamily="18" charset="0"/>
                <a:cs typeface="Times New Roman" pitchFamily="18" charset="0"/>
              </a:rPr>
              <a:t> (1995):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препарати з живих мікроорганізмів або стимулятори росту мікробного, тваринного або рослинного походження, що здійснюють сприятливий вплив на </a:t>
            </a:r>
            <a:r>
              <a:rPr lang="uk-UA" sz="2800" dirty="0" err="1">
                <a:latin typeface="Times New Roman" pitchFamily="18" charset="0"/>
                <a:cs typeface="Times New Roman" pitchFamily="18" charset="0"/>
              </a:rPr>
              <a:t>індігенну</a:t>
            </a:r>
            <a:r>
              <a:rPr lang="uk-UA" sz="2800" dirty="0">
                <a:latin typeface="Times New Roman" pitchFamily="18" charset="0"/>
                <a:cs typeface="Times New Roman" pitchFamily="18" charset="0"/>
              </a:rPr>
              <a:t> мікрофлору;</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професор в області харчової мікробіології </a:t>
            </a:r>
            <a:r>
              <a:rPr lang="uk-UA" sz="2800" dirty="0" err="1">
                <a:latin typeface="Times New Roman" pitchFamily="18" charset="0"/>
                <a:cs typeface="Times New Roman" pitchFamily="18" charset="0"/>
              </a:rPr>
              <a:t>Гленн</a:t>
            </a:r>
            <a:r>
              <a:rPr lang="uk-UA" sz="2800" dirty="0">
                <a:latin typeface="Times New Roman" pitchFamily="18" charset="0"/>
                <a:cs typeface="Times New Roman" pitchFamily="18" charset="0"/>
              </a:rPr>
              <a:t> Р. Гібсон та бельгійський професор-медик Марсель </a:t>
            </a:r>
            <a:r>
              <a:rPr lang="uk-UA" sz="2800" dirty="0" err="1">
                <a:latin typeface="Times New Roman" pitchFamily="18" charset="0"/>
                <a:cs typeface="Times New Roman" pitchFamily="18" charset="0"/>
              </a:rPr>
              <a:t>Роберфройд</a:t>
            </a:r>
            <a:r>
              <a:rPr lang="uk-UA" sz="2800" dirty="0">
                <a:latin typeface="Times New Roman" pitchFamily="18" charset="0"/>
                <a:cs typeface="Times New Roman" pitchFamily="18" charset="0"/>
              </a:rPr>
              <a:t> (1995):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харчові добавки мікробного походження, що проявляють свої позитивні властивості на макроорганізм через регуляцію кишкової мікрофлори</a:t>
            </a:r>
            <a:r>
              <a:rPr lang="uk-UA" sz="2800" dirty="0" smtClean="0">
                <a:latin typeface="Times New Roman" pitchFamily="18" charset="0"/>
                <a:cs typeface="Times New Roman" pitchFamily="18" charset="0"/>
              </a:rPr>
              <a:t>.</a:t>
            </a:r>
          </a:p>
          <a:p>
            <a:pPr marL="457200" indent="-457200" algn="just">
              <a:buFont typeface="Wingdings" pitchFamily="2" charset="2"/>
              <a:buChar char="Ø"/>
            </a:pP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Канадським </a:t>
            </a:r>
            <a:r>
              <a:rPr lang="uk-UA" sz="2800" dirty="0">
                <a:latin typeface="Times New Roman" pitchFamily="18" charset="0"/>
                <a:cs typeface="Times New Roman" pitchFamily="18" charset="0"/>
              </a:rPr>
              <a:t>професором мікробіології та імунології </a:t>
            </a:r>
            <a:r>
              <a:rPr lang="uk-UA" sz="2800" dirty="0" err="1">
                <a:latin typeface="Times New Roman" pitchFamily="18" charset="0"/>
                <a:cs typeface="Times New Roman" pitchFamily="18" charset="0"/>
              </a:rPr>
              <a:t>Грегором</a:t>
            </a:r>
            <a:r>
              <a:rPr lang="uk-UA" sz="2800" dirty="0">
                <a:latin typeface="Times New Roman" pitchFamily="18" charset="0"/>
                <a:cs typeface="Times New Roman" pitchFamily="18" charset="0"/>
              </a:rPr>
              <a:t> Рейдом (2003):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живі мікроорганізми, застосування яких у адекватних дозах приводить до покращення здоров’я хазяїна.</a:t>
            </a:r>
          </a:p>
        </p:txBody>
      </p:sp>
    </p:spTree>
    <p:extLst>
      <p:ext uri="{BB962C8B-B14F-4D97-AF65-F5344CB8AC3E}">
        <p14:creationId xmlns:p14="http://schemas.microsoft.com/office/powerpoint/2010/main" val="591978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63860"/>
            <a:ext cx="8712968" cy="6494085"/>
          </a:xfrm>
          <a:prstGeom prst="rect">
            <a:avLst/>
          </a:prstGeom>
        </p:spPr>
        <p:txBody>
          <a:bodyPr wrap="square">
            <a:spAutoFit/>
          </a:bodyPr>
          <a:lstStyle/>
          <a:p>
            <a:pPr algn="just"/>
            <a:r>
              <a:rPr lang="uk-UA" sz="3200" dirty="0" smtClean="0">
                <a:latin typeface="Times New Roman" pitchFamily="18" charset="0"/>
                <a:cs typeface="Times New Roman" pitchFamily="18" charset="0"/>
              </a:rPr>
              <a:t>	У </a:t>
            </a:r>
            <a:r>
              <a:rPr lang="uk-UA" sz="3200" dirty="0">
                <a:latin typeface="Times New Roman" pitchFamily="18" charset="0"/>
                <a:cs typeface="Times New Roman" pitchFamily="18" charset="0"/>
              </a:rPr>
              <a:t>Росії наряду з терміном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до теперішнього часу широко використовують як його синонім термін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Частіше цим терміном визначають фармакопейні бактерійні препарати з живих </a:t>
            </a:r>
            <a:r>
              <a:rPr lang="uk-UA" sz="3200" dirty="0" err="1">
                <a:latin typeface="Times New Roman" pitchFamily="18" charset="0"/>
                <a:cs typeface="Times New Roman" pitchFamily="18" charset="0"/>
              </a:rPr>
              <a:t>ліофільно</a:t>
            </a:r>
            <a:r>
              <a:rPr lang="uk-UA" sz="3200" dirty="0">
                <a:latin typeface="Times New Roman" pitchFamily="18" charset="0"/>
                <a:cs typeface="Times New Roman" pitchFamily="18" charset="0"/>
              </a:rPr>
              <a:t> висушених мікроорганізмів, призначених для корекції мікрофлори хазяїна (наприклад, </a:t>
            </a:r>
            <a:r>
              <a:rPr lang="uk-UA" sz="3200" dirty="0" err="1">
                <a:latin typeface="Times New Roman" pitchFamily="18" charset="0"/>
                <a:cs typeface="Times New Roman" pitchFamily="18" charset="0"/>
              </a:rPr>
              <a:t>біфідумбактерин</a:t>
            </a:r>
            <a:r>
              <a:rPr lang="uk-UA" sz="3200" dirty="0">
                <a:latin typeface="Times New Roman" pitchFamily="18" charset="0"/>
                <a:cs typeface="Times New Roman" pitchFamily="18" charset="0"/>
              </a:rPr>
              <a:t> сухий, </a:t>
            </a:r>
            <a:r>
              <a:rPr lang="uk-UA" sz="3200" dirty="0" err="1">
                <a:latin typeface="Times New Roman" pitchFamily="18" charset="0"/>
                <a:cs typeface="Times New Roman" pitchFamily="18" charset="0"/>
              </a:rPr>
              <a:t>біфікол</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ацилакт</a:t>
            </a:r>
            <a:r>
              <a:rPr lang="uk-UA" sz="3200" dirty="0">
                <a:latin typeface="Times New Roman" pitchFamily="18" charset="0"/>
                <a:cs typeface="Times New Roman" pitchFamily="18" charset="0"/>
              </a:rPr>
              <a:t> тощо). Проте по суті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слід розглядати як окремий різновид </a:t>
            </a:r>
            <a:r>
              <a:rPr lang="uk-UA" sz="3200" dirty="0" err="1">
                <a:latin typeface="Times New Roman" pitchFamily="18" charset="0"/>
                <a:cs typeface="Times New Roman" pitchFamily="18" charset="0"/>
              </a:rPr>
              <a:t>пробіотиків</a:t>
            </a:r>
            <a:r>
              <a:rPr lang="uk-UA" sz="3200" dirty="0">
                <a:latin typeface="Times New Roman" pitchFamily="18" charset="0"/>
                <a:cs typeface="Times New Roman" pitchFamily="18" charset="0"/>
              </a:rPr>
              <a:t>. Необхідно мати на увазі, що у закордонній спеціальній літературі в останні роки термін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використовують вкрай рідко.</a:t>
            </a:r>
          </a:p>
        </p:txBody>
      </p:sp>
    </p:spTree>
    <p:extLst>
      <p:ext uri="{BB962C8B-B14F-4D97-AF65-F5344CB8AC3E}">
        <p14:creationId xmlns:p14="http://schemas.microsoft.com/office/powerpoint/2010/main" val="3252872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5287" y="188640"/>
            <a:ext cx="8640960" cy="6124754"/>
          </a:xfrm>
          <a:prstGeom prst="rect">
            <a:avLst/>
          </a:prstGeom>
        </p:spPr>
        <p:txBody>
          <a:bodyPr wrap="square">
            <a:spAutoFit/>
          </a:bodyPr>
          <a:lstStyle/>
          <a:p>
            <a:pPr algn="just"/>
            <a:r>
              <a:rPr lang="uk-UA" sz="2800" dirty="0" smtClean="0">
                <a:latin typeface="Times New Roman" pitchFamily="18" charset="0"/>
                <a:cs typeface="Times New Roman" pitchFamily="18" charset="0"/>
              </a:rPr>
              <a:t>	Сьогодні </a:t>
            </a:r>
            <a:r>
              <a:rPr lang="uk-UA" sz="2800" dirty="0">
                <a:latin typeface="Times New Roman" pitchFamily="18" charset="0"/>
                <a:cs typeface="Times New Roman" pitchFamily="18" charset="0"/>
              </a:rPr>
              <a:t>широко використовується визначення терміну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запропоноване російським вченим Б.А. </a:t>
            </a:r>
            <a:r>
              <a:rPr lang="uk-UA" sz="2800" dirty="0" err="1">
                <a:latin typeface="Times New Roman" pitchFamily="18" charset="0"/>
                <a:cs typeface="Times New Roman" pitchFamily="18" charset="0"/>
              </a:rPr>
              <a:t>Шендеровим</a:t>
            </a:r>
            <a:r>
              <a:rPr lang="uk-UA" sz="2800" dirty="0">
                <a:latin typeface="Times New Roman" pitchFamily="18" charset="0"/>
                <a:cs typeface="Times New Roman" pitchFamily="18" charset="0"/>
              </a:rPr>
              <a:t>, керівником групи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та продуктів функціонального харчування НДІ епідеміології та мікробіології імені </a:t>
            </a:r>
            <a:r>
              <a:rPr lang="uk-UA" sz="2800" dirty="0" err="1">
                <a:latin typeface="Times New Roman" pitchFamily="18" charset="0"/>
                <a:cs typeface="Times New Roman" pitchFamily="18" charset="0"/>
              </a:rPr>
              <a:t>Габричевського</a:t>
            </a:r>
            <a:r>
              <a:rPr lang="uk-UA" sz="2800" dirty="0" smtClean="0">
                <a:latin typeface="Times New Roman" pitchFamily="18" charset="0"/>
                <a:cs typeface="Times New Roman" pitchFamily="18" charset="0"/>
              </a:rPr>
              <a:t>:</a:t>
            </a:r>
          </a:p>
          <a:p>
            <a:pPr algn="just"/>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живі мікроорганізми та речовини мікробного походження, які за природного способу введення спричиняють позитивні ефекти на фізіологічні, біохімічні та імунні реакції організму хазяїна (людини або тварини) внаслідок оптимізації та стабілізації його </a:t>
            </a:r>
            <a:r>
              <a:rPr lang="uk-UA" sz="2800" dirty="0" err="1">
                <a:latin typeface="Times New Roman" pitchFamily="18" charset="0"/>
                <a:cs typeface="Times New Roman" pitchFamily="18" charset="0"/>
              </a:rPr>
              <a:t>мікробіоти</a:t>
            </a:r>
            <a:r>
              <a:rPr lang="uk-UA" sz="2800" dirty="0">
                <a:latin typeface="Times New Roman" pitchFamily="18" charset="0"/>
                <a:cs typeface="Times New Roman" pitchFamily="18" charset="0"/>
              </a:rPr>
              <a:t>». Поняття «</a:t>
            </a:r>
            <a:r>
              <a:rPr lang="uk-UA" sz="2800" dirty="0" err="1">
                <a:latin typeface="Times New Roman" pitchFamily="18" charset="0"/>
                <a:cs typeface="Times New Roman" pitchFamily="18" charset="0"/>
              </a:rPr>
              <a:t>пробіотик</a:t>
            </a:r>
            <a:r>
              <a:rPr lang="uk-UA" sz="2800" dirty="0">
                <a:latin typeface="Times New Roman" pitchFamily="18" charset="0"/>
                <a:cs typeface="Times New Roman" pitchFamily="18" charset="0"/>
              </a:rPr>
              <a:t>» визначають як антонім до антибіотиків, тобто «промотор життя».</a:t>
            </a:r>
          </a:p>
        </p:txBody>
      </p:sp>
    </p:spTree>
    <p:extLst>
      <p:ext uri="{BB962C8B-B14F-4D97-AF65-F5344CB8AC3E}">
        <p14:creationId xmlns:p14="http://schemas.microsoft.com/office/powerpoint/2010/main" val="1804458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3953" y="36240"/>
            <a:ext cx="8784976" cy="6494085"/>
          </a:xfrm>
          <a:prstGeom prst="rect">
            <a:avLst/>
          </a:prstGeom>
        </p:spPr>
        <p:txBody>
          <a:bodyPr wrap="square">
            <a:spAutoFit/>
          </a:bodyPr>
          <a:lstStyle/>
          <a:p>
            <a:pPr algn="just"/>
            <a:r>
              <a:rPr lang="uk-UA" sz="3200" dirty="0" smtClean="0">
                <a:latin typeface="Times New Roman" pitchFamily="18" charset="0"/>
                <a:cs typeface="Times New Roman" pitchFamily="18" charset="0"/>
              </a:rPr>
              <a:t>	За </a:t>
            </a:r>
            <a:r>
              <a:rPr lang="uk-UA" sz="3200" dirty="0">
                <a:latin typeface="Times New Roman" pitchFamily="18" charset="0"/>
                <a:cs typeface="Times New Roman" pitchFamily="18" charset="0"/>
              </a:rPr>
              <a:t>існуючою класифікацією препарати для корекції </a:t>
            </a:r>
            <a:r>
              <a:rPr lang="uk-UA" sz="3200" dirty="0" err="1">
                <a:latin typeface="Times New Roman" pitchFamily="18" charset="0"/>
                <a:cs typeface="Times New Roman" pitchFamily="18" charset="0"/>
              </a:rPr>
              <a:t>мікробіоценозу</a:t>
            </a:r>
            <a:r>
              <a:rPr lang="uk-UA" sz="3200" dirty="0">
                <a:latin typeface="Times New Roman" pitchFamily="18" charset="0"/>
                <a:cs typeface="Times New Roman" pitchFamily="18" charset="0"/>
              </a:rPr>
              <a:t> поділяються на шість груп і містять</a:t>
            </a:r>
            <a:r>
              <a:rPr lang="uk-UA" sz="3200" dirty="0" smtClean="0">
                <a:latin typeface="Times New Roman" pitchFamily="18" charset="0"/>
                <a:cs typeface="Times New Roman" pitchFamily="18" charset="0"/>
              </a:rPr>
              <a:t>:</a:t>
            </a:r>
          </a:p>
          <a:p>
            <a:pPr algn="just"/>
            <a:endParaRPr lang="uk-UA" sz="3200" dirty="0">
              <a:latin typeface="Times New Roman" pitchFamily="18" charset="0"/>
              <a:cs typeface="Times New Roman" pitchFamily="18" charset="0"/>
            </a:endParaRPr>
          </a:p>
          <a:p>
            <a:pPr algn="just"/>
            <a:r>
              <a:rPr lang="uk-UA" sz="3200" dirty="0">
                <a:latin typeface="Times New Roman" pitchFamily="18" charset="0"/>
                <a:cs typeface="Times New Roman" pitchFamily="18" charset="0"/>
              </a:rPr>
              <a:t>1 – монокультури живих мікроорганізмів − представників нормальної мікрофлори </a:t>
            </a:r>
            <a:r>
              <a:rPr lang="uk-UA" sz="3200" dirty="0" err="1">
                <a:latin typeface="Times New Roman" pitchFamily="18" charset="0"/>
                <a:cs typeface="Times New Roman" pitchFamily="18" charset="0"/>
              </a:rPr>
              <a:t>кишечника</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монокомпонентні</a:t>
            </a:r>
            <a:r>
              <a:rPr lang="uk-UA" sz="3200" dirty="0">
                <a:latin typeface="Times New Roman" pitchFamily="18" charset="0"/>
                <a:cs typeface="Times New Roman" pitchFamily="18" charset="0"/>
              </a:rPr>
              <a:t> препарати);</a:t>
            </a:r>
          </a:p>
          <a:p>
            <a:pPr algn="just"/>
            <a:r>
              <a:rPr lang="uk-UA" sz="3200" dirty="0">
                <a:latin typeface="Times New Roman" pitchFamily="18" charset="0"/>
                <a:cs typeface="Times New Roman" pitchFamily="18" charset="0"/>
              </a:rPr>
              <a:t>2 – комплекс живих мікроорганізмів (</a:t>
            </a:r>
            <a:r>
              <a:rPr lang="uk-UA" sz="3200" dirty="0" err="1">
                <a:latin typeface="Times New Roman" pitchFamily="18" charset="0"/>
                <a:cs typeface="Times New Roman" pitchFamily="18" charset="0"/>
              </a:rPr>
              <a:t>дво-</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чотирьохштамові</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полікомпонентні</a:t>
            </a:r>
            <a:r>
              <a:rPr lang="uk-UA" sz="3200" dirty="0">
                <a:latin typeface="Times New Roman" pitchFamily="18" charset="0"/>
                <a:cs typeface="Times New Roman" pitchFamily="18" charset="0"/>
              </a:rPr>
              <a:t> препарати, </a:t>
            </a:r>
            <a:r>
              <a:rPr lang="uk-UA" sz="3200" dirty="0" err="1">
                <a:latin typeface="Times New Roman" pitchFamily="18" charset="0"/>
                <a:cs typeface="Times New Roman" pitchFamily="18" charset="0"/>
              </a:rPr>
              <a:t>симбіотики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3 – субстанції, оральне введення яких стимулює ріст та розмноження </a:t>
            </a:r>
            <a:r>
              <a:rPr lang="uk-UA" sz="3200" dirty="0" err="1">
                <a:latin typeface="Times New Roman" pitchFamily="18" charset="0"/>
                <a:cs typeface="Times New Roman" pitchFamily="18" charset="0"/>
              </a:rPr>
              <a:t>індігенної</a:t>
            </a:r>
            <a:r>
              <a:rPr lang="uk-UA" sz="3200" dirty="0">
                <a:latin typeface="Times New Roman" pitchFamily="18" charset="0"/>
                <a:cs typeface="Times New Roman" pitchFamily="18" charset="0"/>
              </a:rPr>
              <a:t> флори, і перш за все </a:t>
            </a:r>
            <a:r>
              <a:rPr lang="uk-UA" sz="3200" dirty="0" err="1">
                <a:latin typeface="Times New Roman" pitchFamily="18" charset="0"/>
                <a:cs typeface="Times New Roman" pitchFamily="18" charset="0"/>
              </a:rPr>
              <a:t>лакто-</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біфідобактерій</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пребіотики</a:t>
            </a:r>
            <a:r>
              <a:rPr lang="uk-UA" sz="3200" dirty="0" smtClean="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Tree>
    <p:extLst>
      <p:ext uri="{BB962C8B-B14F-4D97-AF65-F5344CB8AC3E}">
        <p14:creationId xmlns:p14="http://schemas.microsoft.com/office/powerpoint/2010/main" val="3486552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640960" cy="6494085"/>
          </a:xfrm>
          <a:prstGeom prst="rect">
            <a:avLst/>
          </a:prstGeom>
        </p:spPr>
        <p:txBody>
          <a:bodyPr wrap="square">
            <a:spAutoFit/>
          </a:bodyPr>
          <a:lstStyle/>
          <a:p>
            <a:pPr algn="just"/>
            <a:r>
              <a:rPr lang="uk-UA" sz="3200" dirty="0">
                <a:latin typeface="Times New Roman" pitchFamily="18" charset="0"/>
                <a:cs typeface="Times New Roman" pitchFamily="18" charset="0"/>
              </a:rPr>
              <a:t>4 – монокультури чи комплекс мікроорганізмів і субстанції, що стимулюють їх приживлення, ріст і розмноження (</a:t>
            </a:r>
            <a:r>
              <a:rPr lang="uk-UA" sz="3200" dirty="0" err="1">
                <a:latin typeface="Times New Roman" pitchFamily="18" charset="0"/>
                <a:cs typeface="Times New Roman" pitchFamily="18" charset="0"/>
              </a:rPr>
              <a:t>синбіотики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5 – генно-інженерні штами мікроорганізмів із заданими властивостями, їх структурні компоненти та метаболіти (</a:t>
            </a:r>
            <a:r>
              <a:rPr lang="uk-UA" sz="3200" dirty="0" err="1">
                <a:latin typeface="Times New Roman" pitchFamily="18" charset="0"/>
                <a:cs typeface="Times New Roman" pitchFamily="18" charset="0"/>
              </a:rPr>
              <a:t>рекомбінантні</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6 – інші сполуки мікробного, рослинного або тваринного походження, окрім мікроорганізмів або стимуляторів їх росту та розмноження, які позитивно впливають на функції клітин органів і тканин людини (</a:t>
            </a:r>
            <a:r>
              <a:rPr lang="uk-UA" sz="3200" dirty="0" err="1">
                <a:latin typeface="Times New Roman" pitchFamily="18" charset="0"/>
                <a:cs typeface="Times New Roman" pitchFamily="18" charset="0"/>
              </a:rPr>
              <a:t>полікомпонентні</a:t>
            </a:r>
            <a:r>
              <a:rPr lang="uk-UA" sz="3200" dirty="0">
                <a:latin typeface="Times New Roman" pitchFamily="18" charset="0"/>
                <a:cs typeface="Times New Roman" pitchFamily="18" charset="0"/>
              </a:rPr>
              <a:t> комбіновані препарати).</a:t>
            </a:r>
          </a:p>
        </p:txBody>
      </p:sp>
    </p:spTree>
    <p:extLst>
      <p:ext uri="{BB962C8B-B14F-4D97-AF65-F5344CB8AC3E}">
        <p14:creationId xmlns:p14="http://schemas.microsoft.com/office/powerpoint/2010/main" val="1972524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76864"/>
            <a:ext cx="9144000" cy="7078861"/>
          </a:xfrm>
          <a:prstGeom prst="rect">
            <a:avLst/>
          </a:prstGeom>
        </p:spPr>
        <p:txBody>
          <a:bodyPr wrap="square">
            <a:spAutoFit/>
          </a:bodyPr>
          <a:lstStyle/>
          <a:p>
            <a:pPr algn="ctr"/>
            <a:r>
              <a:rPr lang="uk-UA" sz="3200" dirty="0">
                <a:latin typeface="Times New Roman" pitchFamily="18" charset="0"/>
                <a:cs typeface="Times New Roman" pitchFamily="18" charset="0"/>
              </a:rPr>
              <a:t>Найчастіше для виготовлення </a:t>
            </a:r>
            <a:r>
              <a:rPr lang="uk-UA" sz="3200" dirty="0" err="1">
                <a:latin typeface="Times New Roman" pitchFamily="18" charset="0"/>
                <a:cs typeface="Times New Roman" pitchFamily="18" charset="0"/>
              </a:rPr>
              <a:t>пробіотиків</a:t>
            </a:r>
            <a:r>
              <a:rPr lang="uk-UA" sz="3200" dirty="0">
                <a:latin typeface="Times New Roman" pitchFamily="18" charset="0"/>
                <a:cs typeface="Times New Roman" pitchFamily="18" charset="0"/>
              </a:rPr>
              <a:t> </a:t>
            </a:r>
            <a:r>
              <a:rPr lang="uk-UA" sz="3200" dirty="0" smtClean="0">
                <a:latin typeface="Times New Roman" pitchFamily="18" charset="0"/>
                <a:cs typeface="Times New Roman" pitchFamily="18" charset="0"/>
              </a:rPr>
              <a:t>використовують:</a:t>
            </a:r>
            <a:r>
              <a:rPr lang="uk-UA" sz="3200" i="1" dirty="0" smtClean="0">
                <a:latin typeface="Times New Roman" pitchFamily="18" charset="0"/>
                <a:cs typeface="Times New Roman" pitchFamily="18" charset="0"/>
              </a:rPr>
              <a:t> </a:t>
            </a:r>
          </a:p>
          <a:p>
            <a:pPr algn="just"/>
            <a:r>
              <a:rPr lang="uk-UA" sz="2600" i="1" dirty="0" err="1" smtClean="0">
                <a:latin typeface="Times New Roman" pitchFamily="18" charset="0"/>
                <a:cs typeface="Times New Roman" pitchFamily="18" charset="0"/>
              </a:rPr>
              <a:t>Bacillus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subtilis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Bifidobacterium</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adolescentis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В. </a:t>
            </a:r>
            <a:r>
              <a:rPr lang="uk-UA" sz="2600" i="1" dirty="0" err="1">
                <a:latin typeface="Times New Roman" pitchFamily="18" charset="0"/>
                <a:cs typeface="Times New Roman" pitchFamily="18" charset="0"/>
              </a:rPr>
              <a:t>bifidum</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В. </a:t>
            </a:r>
            <a:r>
              <a:rPr lang="uk-UA" sz="2600" i="1" dirty="0" err="1">
                <a:latin typeface="Times New Roman" pitchFamily="18" charset="0"/>
                <a:cs typeface="Times New Roman" pitchFamily="18" charset="0"/>
              </a:rPr>
              <a:t>breve</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B. </a:t>
            </a:r>
            <a:r>
              <a:rPr lang="uk-UA" sz="2600" i="1" dirty="0" err="1" smtClean="0">
                <a:latin typeface="Times New Roman" pitchFamily="18" charset="0"/>
                <a:cs typeface="Times New Roman" pitchFamily="18" charset="0"/>
              </a:rPr>
              <a:t>infantis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B. </a:t>
            </a:r>
            <a:r>
              <a:rPr lang="uk-UA" sz="2600" i="1" dirty="0" err="1">
                <a:latin typeface="Times New Roman" pitchFamily="18" charset="0"/>
                <a:cs typeface="Times New Roman" pitchFamily="18" charset="0"/>
              </a:rPr>
              <a:t>longum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Enterococcus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faecalis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E. </a:t>
            </a:r>
            <a:r>
              <a:rPr lang="uk-UA" sz="2600" i="1" dirty="0" err="1">
                <a:latin typeface="Times New Roman" pitchFamily="18" charset="0"/>
                <a:cs typeface="Times New Roman" pitchFamily="18" charset="0"/>
              </a:rPr>
              <a:t>faecium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Eschеrichia</a:t>
            </a:r>
            <a:r>
              <a:rPr lang="uk-UA" sz="2600" i="1" dirty="0" smtClean="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coli</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Lactobacillus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acidophilus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casei</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delbrueckii</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ssp</a:t>
            </a:r>
            <a:r>
              <a:rPr lang="uk-UA" sz="2600" dirty="0">
                <a:latin typeface="Times New Roman" pitchFamily="18" charset="0"/>
                <a:cs typeface="Times New Roman" pitchFamily="18" charset="0"/>
              </a:rPr>
              <a:t>.</a:t>
            </a:r>
            <a:r>
              <a:rPr lang="uk-UA" sz="2600" i="1" dirty="0">
                <a:latin typeface="Times New Roman" pitchFamily="18" charset="0"/>
                <a:cs typeface="Times New Roman" pitchFamily="18" charset="0"/>
              </a:rPr>
              <a:t> </a:t>
            </a:r>
            <a:r>
              <a:rPr lang="uk-UA" sz="2600" i="1" dirty="0" err="1">
                <a:latin typeface="Times New Roman" pitchFamily="18" charset="0"/>
                <a:cs typeface="Times New Roman" pitchFamily="18" charset="0"/>
              </a:rPr>
              <a:t>bulgaricus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helveticus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reuteri</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fermentum</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rhamnosus</a:t>
            </a:r>
            <a:r>
              <a:rPr lang="uk-UA" sz="2600" i="1" dirty="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L.salivarius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plantarum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Lactococcus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sp</a:t>
            </a:r>
            <a:r>
              <a:rPr lang="uk-UA" sz="2600" dirty="0">
                <a:latin typeface="Times New Roman" pitchFamily="18" charset="0"/>
                <a:cs typeface="Times New Roman" pitchFamily="18" charset="0"/>
              </a:rPr>
              <a:t>. </a:t>
            </a:r>
            <a:r>
              <a:rPr lang="uk-UA" sz="2600" i="1" dirty="0" err="1">
                <a:latin typeface="Times New Roman" pitchFamily="18" charset="0"/>
                <a:cs typeface="Times New Roman" pitchFamily="18" charset="0"/>
              </a:rPr>
              <a:t>cremoris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sp</a:t>
            </a:r>
            <a:r>
              <a:rPr lang="uk-UA" sz="2600" dirty="0">
                <a:latin typeface="Times New Roman" pitchFamily="18" charset="0"/>
                <a:cs typeface="Times New Roman" pitchFamily="18" charset="0"/>
              </a:rPr>
              <a:t>. </a:t>
            </a:r>
            <a:r>
              <a:rPr lang="uk-UA" sz="2600" i="1" dirty="0" err="1">
                <a:latin typeface="Times New Roman" pitchFamily="18" charset="0"/>
                <a:cs typeface="Times New Roman" pitchFamily="18" charset="0"/>
              </a:rPr>
              <a:t>lactis</a:t>
            </a:r>
            <a:endParaRPr lang="uk-UA" sz="2600" i="1" dirty="0" smtClean="0">
              <a:latin typeface="Times New Roman" pitchFamily="18" charset="0"/>
              <a:cs typeface="Times New Roman" pitchFamily="18" charset="0"/>
            </a:endParaRPr>
          </a:p>
          <a:p>
            <a:pPr algn="just"/>
            <a:r>
              <a:rPr lang="uk-UA" sz="2600" i="1" dirty="0" err="1" smtClean="0">
                <a:latin typeface="Times New Roman" pitchFamily="18" charset="0"/>
                <a:cs typeface="Times New Roman" pitchFamily="18" charset="0"/>
              </a:rPr>
              <a:t>Leuconostoc</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Pediococcus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Propionibacterium</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acnes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Saccharomyces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boulardii</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Streptococcus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salivarius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ssp</a:t>
            </a:r>
            <a:r>
              <a:rPr lang="uk-UA" sz="2600" dirty="0">
                <a:latin typeface="Times New Roman" pitchFamily="18" charset="0"/>
                <a:cs typeface="Times New Roman" pitchFamily="18" charset="0"/>
              </a:rPr>
              <a:t>.</a:t>
            </a:r>
            <a:r>
              <a:rPr lang="uk-UA" sz="2600" i="1" dirty="0">
                <a:latin typeface="Times New Roman" pitchFamily="18" charset="0"/>
                <a:cs typeface="Times New Roman" pitchFamily="18" charset="0"/>
              </a:rPr>
              <a:t> </a:t>
            </a:r>
            <a:r>
              <a:rPr lang="uk-UA" sz="2600" i="1" dirty="0" err="1">
                <a:latin typeface="Times New Roman" pitchFamily="18" charset="0"/>
                <a:cs typeface="Times New Roman" pitchFamily="18" charset="0"/>
              </a:rPr>
              <a:t>thermophilus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Clostridium</a:t>
            </a:r>
            <a:r>
              <a:rPr lang="uk-UA" sz="2600" i="1" dirty="0" smtClean="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butiricum</a:t>
            </a:r>
            <a:r>
              <a:rPr lang="uk-UA" sz="2600" i="1"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тощо</a:t>
            </a:r>
            <a:r>
              <a:rPr lang="uk-UA" sz="2600" i="1" dirty="0" smtClean="0">
                <a:latin typeface="Times New Roman" pitchFamily="18" charset="0"/>
                <a:cs typeface="Times New Roman" pitchFamily="18" charset="0"/>
              </a:rPr>
              <a:t>.</a:t>
            </a:r>
            <a:endParaRPr lang="uk-UA" sz="2600" dirty="0">
              <a:latin typeface="Times New Roman" pitchFamily="18" charset="0"/>
              <a:cs typeface="Times New Roman" pitchFamily="18" charset="0"/>
            </a:endParaRPr>
          </a:p>
        </p:txBody>
      </p:sp>
    </p:spTree>
    <p:extLst>
      <p:ext uri="{BB962C8B-B14F-4D97-AF65-F5344CB8AC3E}">
        <p14:creationId xmlns:p14="http://schemas.microsoft.com/office/powerpoint/2010/main" val="1768421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964488" cy="6555641"/>
          </a:xfrm>
          <a:prstGeom prst="rect">
            <a:avLst/>
          </a:prstGeom>
        </p:spPr>
        <p:txBody>
          <a:bodyPr wrap="square">
            <a:spAutoFit/>
          </a:bodyPr>
          <a:lstStyle/>
          <a:p>
            <a:pPr algn="just"/>
            <a:r>
              <a:rPr lang="uk-UA" sz="2800" b="1" i="1" dirty="0" err="1" smtClean="0">
                <a:latin typeface="Times New Roman" pitchFamily="18" charset="0"/>
                <a:cs typeface="Times New Roman" pitchFamily="18" charset="0"/>
              </a:rPr>
              <a:t>Монопробіотики</a:t>
            </a:r>
            <a:r>
              <a:rPr lang="uk-UA" sz="2800" b="1" i="1" dirty="0" smtClean="0">
                <a:latin typeface="Times New Roman" pitchFamily="18" charset="0"/>
                <a:cs typeface="Times New Roman" pitchFamily="18" charset="0"/>
              </a:rPr>
              <a:t> – </a:t>
            </a:r>
            <a:r>
              <a:rPr lang="uk-UA" sz="2800" dirty="0" smtClean="0">
                <a:latin typeface="Times New Roman" pitchFamily="18" charset="0"/>
                <a:cs typeface="Times New Roman" pitchFamily="18" charset="0"/>
              </a:rPr>
              <a:t>одержані на основі одного штаму </a:t>
            </a:r>
            <a:r>
              <a:rPr lang="uk-UA" sz="2800" dirty="0" err="1" smtClean="0">
                <a:latin typeface="Times New Roman" pitchFamily="18" charset="0"/>
                <a:cs typeface="Times New Roman" pitchFamily="18" charset="0"/>
              </a:rPr>
              <a:t>пробіотичного</a:t>
            </a:r>
            <a:r>
              <a:rPr lang="uk-UA" sz="2800" dirty="0" smtClean="0">
                <a:latin typeface="Times New Roman" pitchFamily="18" charset="0"/>
                <a:cs typeface="Times New Roman" pitchFamily="18" charset="0"/>
              </a:rPr>
              <a:t> мікроорганізму.</a:t>
            </a:r>
          </a:p>
          <a:p>
            <a:pPr algn="just"/>
            <a:r>
              <a:rPr lang="uk-UA" sz="2800" b="1" i="1" dirty="0">
                <a:latin typeface="Times New Roman" pitchFamily="18" charset="0"/>
                <a:cs typeface="Times New Roman" pitchFamily="18" charset="0"/>
              </a:rPr>
              <a:t>А</a:t>
            </a:r>
            <a:r>
              <a:rPr lang="uk-UA" sz="2800" b="1" i="1" dirty="0" smtClean="0">
                <a:latin typeface="Times New Roman" pitchFamily="18" charset="0"/>
                <a:cs typeface="Times New Roman" pitchFamily="18" charset="0"/>
              </a:rPr>
              <a:t>соційовані </a:t>
            </a:r>
            <a:r>
              <a:rPr lang="uk-UA" sz="2800" b="1" i="1" dirty="0" err="1" smtClean="0">
                <a:latin typeface="Times New Roman" pitchFamily="18" charset="0"/>
                <a:cs typeface="Times New Roman" pitchFamily="18" charset="0"/>
              </a:rPr>
              <a:t>пробіотики</a:t>
            </a:r>
            <a:r>
              <a:rPr lang="uk-UA" sz="2800" b="1" i="1" dirty="0" smtClean="0">
                <a:latin typeface="Times New Roman" pitchFamily="18" charset="0"/>
                <a:cs typeface="Times New Roman" pitchFamily="18" charset="0"/>
              </a:rPr>
              <a:t> </a:t>
            </a:r>
            <a:r>
              <a:rPr lang="uk-UA" sz="2800" dirty="0" smtClean="0">
                <a:latin typeface="Times New Roman" pitchFamily="18" charset="0"/>
                <a:cs typeface="Times New Roman" pitchFamily="18" charset="0"/>
              </a:rPr>
              <a:t>– містять кілька штамів (2 - 30)</a:t>
            </a:r>
          </a:p>
          <a:p>
            <a:pPr algn="just"/>
            <a:r>
              <a:rPr lang="uk-UA" sz="2800" b="1" i="1" dirty="0" err="1" smtClean="0">
                <a:latin typeface="Times New Roman" pitchFamily="18" charset="0"/>
                <a:cs typeface="Times New Roman" pitchFamily="18" charset="0"/>
              </a:rPr>
              <a:t>Гетеропробіотики</a:t>
            </a:r>
            <a:r>
              <a:rPr lang="uk-UA" sz="2800" b="1" i="1" dirty="0" smtClean="0">
                <a:latin typeface="Times New Roman" pitchFamily="18" charset="0"/>
                <a:cs typeface="Times New Roman" pitchFamily="18" charset="0"/>
              </a:rPr>
              <a:t> </a:t>
            </a:r>
            <a:r>
              <a:rPr lang="uk-UA" sz="2800" i="1"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пробіотики</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можуть призначатися широкому колу живих організмів (людині, тваринам, птахам, рибам тощо) незалежно від видової належності хазяїна, від якого були виділені штами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бактерій</a:t>
            </a:r>
          </a:p>
          <a:p>
            <a:pPr algn="just"/>
            <a:r>
              <a:rPr lang="uk-UA" sz="2800" b="1" i="1" dirty="0" err="1" smtClean="0">
                <a:latin typeface="Times New Roman" pitchFamily="18" charset="0"/>
                <a:cs typeface="Times New Roman" pitchFamily="18" charset="0"/>
              </a:rPr>
              <a:t>Гомопробіотики</a:t>
            </a:r>
            <a:r>
              <a:rPr lang="uk-UA" sz="2800" b="1" i="1" dirty="0" smtClean="0">
                <a:latin typeface="Times New Roman" pitchFamily="18" charset="0"/>
                <a:cs typeface="Times New Roman" pitchFamily="18" charset="0"/>
              </a:rPr>
              <a:t> -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призначають представникам того виду хазяїна, з </a:t>
            </a:r>
            <a:r>
              <a:rPr lang="uk-UA" sz="2800" dirty="0" err="1">
                <a:latin typeface="Times New Roman" pitchFamily="18" charset="0"/>
                <a:cs typeface="Times New Roman" pitchFamily="18" charset="0"/>
              </a:rPr>
              <a:t>біоматеріалу</a:t>
            </a:r>
            <a:r>
              <a:rPr lang="uk-UA" sz="2800" dirty="0">
                <a:latin typeface="Times New Roman" pitchFamily="18" charset="0"/>
                <a:cs typeface="Times New Roman" pitchFamily="18" charset="0"/>
              </a:rPr>
              <a:t> якого були виділені відповідні штами </a:t>
            </a:r>
            <a:endParaRPr lang="uk-UA" sz="2800" dirty="0" smtClean="0">
              <a:latin typeface="Times New Roman" pitchFamily="18" charset="0"/>
              <a:cs typeface="Times New Roman" pitchFamily="18" charset="0"/>
            </a:endParaRPr>
          </a:p>
          <a:p>
            <a:pPr algn="just"/>
            <a:r>
              <a:rPr lang="uk-UA" sz="2800" b="1" i="1" dirty="0" err="1" smtClean="0">
                <a:latin typeface="Times New Roman" pitchFamily="18" charset="0"/>
                <a:cs typeface="Times New Roman" pitchFamily="18" charset="0"/>
              </a:rPr>
              <a:t>Аутопробіотики</a:t>
            </a:r>
            <a:r>
              <a:rPr lang="uk-UA" sz="2800" dirty="0" smtClean="0">
                <a:latin typeface="Times New Roman" pitchFamily="18" charset="0"/>
                <a:cs typeface="Times New Roman" pitchFamily="18" charset="0"/>
              </a:rPr>
              <a:t> - </a:t>
            </a:r>
            <a:r>
              <a:rPr lang="uk-UA" sz="2800" dirty="0">
                <a:latin typeface="Times New Roman" pitchFamily="18" charset="0"/>
                <a:cs typeface="Times New Roman" pitchFamily="18" charset="0"/>
              </a:rPr>
              <a:t>до складу яких входять штами </a:t>
            </a:r>
            <a:r>
              <a:rPr lang="uk-UA" sz="2800" dirty="0" smtClean="0">
                <a:latin typeface="Times New Roman" pitchFamily="18" charset="0"/>
                <a:cs typeface="Times New Roman" pitchFamily="18" charset="0"/>
              </a:rPr>
              <a:t>(</a:t>
            </a:r>
            <a:r>
              <a:rPr lang="uk-UA" sz="2800" dirty="0" err="1" smtClean="0">
                <a:latin typeface="Times New Roman" pitchFamily="18" charset="0"/>
                <a:cs typeface="Times New Roman" pitchFamily="18" charset="0"/>
              </a:rPr>
              <a:t>аутоштами</a:t>
            </a: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аутоасоціації</a:t>
            </a:r>
            <a:r>
              <a:rPr lang="uk-UA" sz="2800" dirty="0" smtClean="0">
                <a:latin typeface="Times New Roman" pitchFamily="18" charset="0"/>
                <a:cs typeface="Times New Roman" pitchFamily="18" charset="0"/>
              </a:rPr>
              <a:t> штамів) нормальної </a:t>
            </a:r>
            <a:r>
              <a:rPr lang="uk-UA" sz="2800" dirty="0">
                <a:latin typeface="Times New Roman" pitchFamily="18" charset="0"/>
                <a:cs typeface="Times New Roman" pitchFamily="18" charset="0"/>
              </a:rPr>
              <a:t>мікрофлори, ізольовані від конкретної особи та призначені для корекції її </a:t>
            </a:r>
            <a:r>
              <a:rPr lang="uk-UA" sz="2800" dirty="0" err="1" smtClean="0">
                <a:latin typeface="Times New Roman" pitchFamily="18" charset="0"/>
                <a:cs typeface="Times New Roman" pitchFamily="18" charset="0"/>
              </a:rPr>
              <a:t>мікроекології</a:t>
            </a: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кріобанки</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417028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245355"/>
            <a:ext cx="5630067" cy="1015663"/>
          </a:xfrm>
          <a:prstGeom prst="rect">
            <a:avLst/>
          </a:prstGeom>
        </p:spPr>
        <p:txBody>
          <a:bodyPr wrap="none">
            <a:spAutoFit/>
          </a:bodyPr>
          <a:lstStyle/>
          <a:p>
            <a:r>
              <a:rPr lang="uk-UA" sz="6000" b="1" i="1" dirty="0">
                <a:latin typeface="Times New Roman" pitchFamily="18" charset="0"/>
                <a:cs typeface="Times New Roman" pitchFamily="18" charset="0"/>
              </a:rPr>
              <a:t>1.2. </a:t>
            </a:r>
            <a:r>
              <a:rPr lang="uk-UA" sz="6000" b="1" i="1" dirty="0" err="1">
                <a:latin typeface="Times New Roman" pitchFamily="18" charset="0"/>
                <a:cs typeface="Times New Roman" pitchFamily="18" charset="0"/>
              </a:rPr>
              <a:t>Пребіотики</a:t>
            </a:r>
            <a:endParaRPr lang="uk-UA" sz="60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43100"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5250" y="3876675"/>
            <a:ext cx="523875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5200"/>
            <a:ext cx="2267744" cy="2267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39" y="16456"/>
            <a:ext cx="3318939" cy="2476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01148"/>
            <a:ext cx="4211960" cy="365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656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12968" cy="5016758"/>
          </a:xfrm>
          <a:prstGeom prst="rect">
            <a:avLst/>
          </a:prstGeom>
        </p:spPr>
        <p:txBody>
          <a:bodyPr wrap="square">
            <a:spAutoFit/>
          </a:bodyPr>
          <a:lstStyle/>
          <a:p>
            <a:pPr algn="just"/>
            <a:r>
              <a:rPr lang="uk-UA" sz="3200" dirty="0" smtClean="0">
                <a:latin typeface="Times New Roman" pitchFamily="18" charset="0"/>
                <a:cs typeface="Times New Roman" pitchFamily="18" charset="0"/>
              </a:rPr>
              <a:t>	Поняття </a:t>
            </a:r>
            <a:r>
              <a:rPr lang="uk-UA" sz="3200" dirty="0">
                <a:latin typeface="Times New Roman" pitchFamily="18" charset="0"/>
                <a:cs typeface="Times New Roman" pitchFamily="18" charset="0"/>
              </a:rPr>
              <a:t>«</a:t>
            </a:r>
            <a:r>
              <a:rPr lang="uk-UA" sz="3200" dirty="0" err="1">
                <a:latin typeface="Times New Roman" pitchFamily="18" charset="0"/>
                <a:cs typeface="Times New Roman" pitchFamily="18" charset="0"/>
              </a:rPr>
              <a:t>пребіотики</a:t>
            </a:r>
            <a:r>
              <a:rPr lang="uk-UA" sz="3200" dirty="0">
                <a:latin typeface="Times New Roman" pitchFamily="18" charset="0"/>
                <a:cs typeface="Times New Roman" pitchFamily="18" charset="0"/>
              </a:rPr>
              <a:t>» було вперше застосоване англійським професором в області харчової мікробіології Р. Гібсоном, який замінив префікс «про» на «пре», тобто «для». Нині цей термін використовується для визначення препаратів немікробного походження, здатних здійснювати позитивний вплив на організм людини через селективну стимуляцію росту або метаболічної активності нормальної мікрофлори кишечнику.</a:t>
            </a:r>
          </a:p>
        </p:txBody>
      </p:sp>
    </p:spTree>
    <p:extLst>
      <p:ext uri="{BB962C8B-B14F-4D97-AF65-F5344CB8AC3E}">
        <p14:creationId xmlns:p14="http://schemas.microsoft.com/office/powerpoint/2010/main" val="459018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537" y="2852936"/>
            <a:ext cx="5966783" cy="40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23528" y="188640"/>
            <a:ext cx="8424936" cy="4031873"/>
          </a:xfrm>
          <a:prstGeom prst="rect">
            <a:avLst/>
          </a:prstGeom>
        </p:spPr>
        <p:txBody>
          <a:bodyPr wrap="square">
            <a:spAutoFit/>
          </a:bodyPr>
          <a:lstStyle/>
          <a:p>
            <a:pPr algn="just"/>
            <a:r>
              <a:rPr lang="uk-UA" sz="3200" dirty="0" smtClean="0">
                <a:latin typeface="Times New Roman" pitchFamily="18" charset="0"/>
                <a:cs typeface="Times New Roman" pitchFamily="18" charset="0"/>
              </a:rPr>
              <a:t>	Серед </a:t>
            </a:r>
            <a:r>
              <a:rPr lang="uk-UA" sz="3200" dirty="0" err="1">
                <a:latin typeface="Times New Roman" pitchFamily="18" charset="0"/>
                <a:cs typeface="Times New Roman" pitchFamily="18" charset="0"/>
              </a:rPr>
              <a:t>пребіотиків</a:t>
            </a:r>
            <a:r>
              <a:rPr lang="uk-UA" sz="3200" dirty="0">
                <a:latin typeface="Times New Roman" pitchFamily="18" charset="0"/>
                <a:cs typeface="Times New Roman" pitchFamily="18" charset="0"/>
              </a:rPr>
              <a:t> найпопулярнішими є </a:t>
            </a:r>
            <a:r>
              <a:rPr lang="uk-UA" sz="3200" dirty="0" err="1">
                <a:latin typeface="Times New Roman" pitchFamily="18" charset="0"/>
                <a:cs typeface="Times New Roman" pitchFamily="18" charset="0"/>
              </a:rPr>
              <a:t>полі-</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олігофруктани</a:t>
            </a:r>
            <a:r>
              <a:rPr lang="uk-UA" sz="3200" dirty="0">
                <a:latin typeface="Times New Roman" pitchFamily="18" charset="0"/>
                <a:cs typeface="Times New Roman" pitchFamily="18" charset="0"/>
              </a:rPr>
              <a:t>, соєві олігосахариди, </a:t>
            </a:r>
            <a:r>
              <a:rPr lang="uk-UA" sz="3200" dirty="0" err="1">
                <a:latin typeface="Times New Roman" pitchFamily="18" charset="0"/>
                <a:cs typeface="Times New Roman" pitchFamily="18" charset="0"/>
              </a:rPr>
              <a:t>галактоолігосахариди</a:t>
            </a:r>
            <a:r>
              <a:rPr lang="uk-UA" sz="3200" dirty="0">
                <a:latin typeface="Times New Roman" pitchFamily="18" charset="0"/>
                <a:cs typeface="Times New Roman" pitchFamily="18" charset="0"/>
              </a:rPr>
              <a:t>, виділені з природних джерел або одержані біотехнологічними чи синтетичними методами. Вважають, що найближчими роками світове виробництво таких </a:t>
            </a:r>
            <a:r>
              <a:rPr lang="uk-UA" sz="3200" dirty="0" err="1">
                <a:latin typeface="Times New Roman" pitchFamily="18" charset="0"/>
                <a:cs typeface="Times New Roman" pitchFamily="18" charset="0"/>
              </a:rPr>
              <a:t>пребіотиків</a:t>
            </a:r>
            <a:r>
              <a:rPr lang="uk-UA" sz="3200" dirty="0">
                <a:latin typeface="Times New Roman" pitchFamily="18" charset="0"/>
                <a:cs typeface="Times New Roman" pitchFamily="18" charset="0"/>
              </a:rPr>
              <a:t> сягатиме кількох сотень тисяч тон.</a:t>
            </a:r>
          </a:p>
        </p:txBody>
      </p:sp>
    </p:spTree>
    <p:extLst>
      <p:ext uri="{BB962C8B-B14F-4D97-AF65-F5344CB8AC3E}">
        <p14:creationId xmlns:p14="http://schemas.microsoft.com/office/powerpoint/2010/main" val="528282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27" y="1268760"/>
            <a:ext cx="8930061" cy="3416320"/>
          </a:xfrm>
          <a:prstGeom prst="rect">
            <a:avLst/>
          </a:prstGeom>
        </p:spPr>
        <p:txBody>
          <a:bodyPr wrap="square">
            <a:spAutoFit/>
          </a:bodyPr>
          <a:lstStyle/>
          <a:p>
            <a:pPr marL="742950" indent="-742950" algn="just">
              <a:buAutoNum type="arabicPeriod"/>
            </a:pPr>
            <a:r>
              <a:rPr lang="uk-UA" sz="3600" dirty="0" smtClean="0">
                <a:latin typeface="Times New Roman" pitchFamily="18" charset="0"/>
                <a:cs typeface="Times New Roman" pitchFamily="18" charset="0"/>
              </a:rPr>
              <a:t>Класифікація </a:t>
            </a:r>
            <a:r>
              <a:rPr lang="uk-UA" sz="3600" dirty="0">
                <a:latin typeface="Times New Roman" pitchFamily="18" charset="0"/>
                <a:cs typeface="Times New Roman" pitchFamily="18" charset="0"/>
              </a:rPr>
              <a:t>препаратів для формування, збереження та корекції </a:t>
            </a:r>
            <a:r>
              <a:rPr lang="uk-UA" sz="3600" dirty="0" err="1">
                <a:latin typeface="Times New Roman" pitchFamily="18" charset="0"/>
                <a:cs typeface="Times New Roman" pitchFamily="18" charset="0"/>
              </a:rPr>
              <a:t>мікробіоти</a:t>
            </a:r>
            <a:r>
              <a:rPr lang="uk-UA" sz="3600" dirty="0">
                <a:latin typeface="Times New Roman" pitchFamily="18" charset="0"/>
                <a:cs typeface="Times New Roman" pitchFamily="18" charset="0"/>
              </a:rPr>
              <a:t> </a:t>
            </a:r>
            <a:r>
              <a:rPr lang="uk-UA" sz="3600" dirty="0" smtClean="0">
                <a:latin typeface="Times New Roman" pitchFamily="18" charset="0"/>
                <a:cs typeface="Times New Roman" pitchFamily="18" charset="0"/>
              </a:rPr>
              <a:t>людини</a:t>
            </a:r>
          </a:p>
          <a:p>
            <a:pPr marL="742950" indent="-742950" algn="just">
              <a:buAutoNum type="arabicPeriod"/>
            </a:pPr>
            <a:r>
              <a:rPr lang="uk-UA" sz="3600" dirty="0" smtClean="0">
                <a:latin typeface="Times New Roman" pitchFamily="18" charset="0"/>
                <a:cs typeface="Times New Roman" pitchFamily="18" charset="0"/>
              </a:rPr>
              <a:t>Основні </a:t>
            </a:r>
            <a:r>
              <a:rPr lang="uk-UA" sz="3600" dirty="0">
                <a:latin typeface="Times New Roman" pitchFamily="18" charset="0"/>
                <a:cs typeface="Times New Roman" pitchFamily="18" charset="0"/>
              </a:rPr>
              <a:t>критерії оцінки ефективності та безпечності </a:t>
            </a:r>
            <a:r>
              <a:rPr lang="uk-UA" sz="3600" dirty="0" err="1" smtClean="0">
                <a:latin typeface="Times New Roman" pitchFamily="18" charset="0"/>
                <a:cs typeface="Times New Roman" pitchFamily="18" charset="0"/>
              </a:rPr>
              <a:t>пробіотиків</a:t>
            </a:r>
            <a:endParaRPr lang="uk-UA" sz="3600" dirty="0" smtClean="0">
              <a:latin typeface="Times New Roman" pitchFamily="18" charset="0"/>
              <a:cs typeface="Times New Roman" pitchFamily="18" charset="0"/>
            </a:endParaRPr>
          </a:p>
          <a:p>
            <a:r>
              <a:rPr lang="uk-UA" sz="3600" dirty="0">
                <a:latin typeface="Times New Roman" pitchFamily="18" charset="0"/>
                <a:cs typeface="Times New Roman" pitchFamily="18" charset="0"/>
              </a:rPr>
              <a:t> </a:t>
            </a:r>
            <a:endParaRPr lang="uk-UA"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723525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55657"/>
            <a:ext cx="4719882" cy="553998"/>
          </a:xfrm>
          <a:prstGeom prst="rect">
            <a:avLst/>
          </a:prstGeom>
          <a:noFill/>
        </p:spPr>
        <p:txBody>
          <a:bodyPr wrap="none" rtlCol="0">
            <a:spAutoFit/>
          </a:bodyPr>
          <a:lstStyle/>
          <a:p>
            <a:r>
              <a:rPr lang="uk-UA" sz="3000" b="1" dirty="0" smtClean="0">
                <a:latin typeface="Times New Roman" pitchFamily="18" charset="0"/>
                <a:cs typeface="Times New Roman" pitchFamily="18" charset="0"/>
              </a:rPr>
              <a:t>Класифікація </a:t>
            </a:r>
            <a:r>
              <a:rPr lang="uk-UA" sz="3000" b="1" dirty="0" err="1" smtClean="0">
                <a:latin typeface="Times New Roman" pitchFamily="18" charset="0"/>
                <a:cs typeface="Times New Roman" pitchFamily="18" charset="0"/>
              </a:rPr>
              <a:t>пребіотиків</a:t>
            </a:r>
            <a:endParaRPr lang="uk-UA" sz="30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60481626"/>
              </p:ext>
            </p:extLst>
          </p:nvPr>
        </p:nvGraphicFramePr>
        <p:xfrm>
          <a:off x="107504" y="836712"/>
          <a:ext cx="8928992" cy="5123307"/>
        </p:xfrm>
        <a:graphic>
          <a:graphicData uri="http://schemas.openxmlformats.org/drawingml/2006/table">
            <a:tbl>
              <a:tblPr firstRow="1" firstCol="1" lastRow="1" lastCol="1" bandRow="1" bandCol="1">
                <a:tableStyleId>{35758FB7-9AC5-4552-8A53-C91805E547FA}</a:tableStyleId>
              </a:tblPr>
              <a:tblGrid>
                <a:gridCol w="2533074"/>
                <a:gridCol w="6395918"/>
              </a:tblGrid>
              <a:tr h="423012">
                <a:tc>
                  <a:txBody>
                    <a:bodyPr/>
                    <a:lstStyle/>
                    <a:p>
                      <a:pPr algn="ctr">
                        <a:lnSpc>
                          <a:spcPct val="115000"/>
                        </a:lnSpc>
                        <a:spcAft>
                          <a:spcPts val="1000"/>
                        </a:spcAft>
                      </a:pPr>
                      <a:r>
                        <a:rPr lang="ru-RU" sz="2800" dirty="0" err="1">
                          <a:effectLst/>
                        </a:rPr>
                        <a:t>Група</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ctr">
                        <a:lnSpc>
                          <a:spcPct val="115000"/>
                        </a:lnSpc>
                        <a:spcAft>
                          <a:spcPts val="1000"/>
                        </a:spcAft>
                      </a:pPr>
                      <a:r>
                        <a:rPr lang="ru-RU" sz="2800" dirty="0" err="1">
                          <a:effectLst/>
                        </a:rPr>
                        <a:t>Ріст-стимулююча</a:t>
                      </a:r>
                      <a:r>
                        <a:rPr lang="ru-RU" sz="2800" dirty="0">
                          <a:effectLst/>
                        </a:rPr>
                        <a:t> </a:t>
                      </a:r>
                      <a:r>
                        <a:rPr lang="ru-RU" sz="2800" dirty="0" err="1">
                          <a:effectLst/>
                        </a:rPr>
                        <a:t>речовина</a:t>
                      </a:r>
                      <a:endParaRPr lang="uk-UA" sz="2800" dirty="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a:effectLst/>
                        </a:rPr>
                        <a:t>Моносахариди, спирти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Ксиліт, </a:t>
                      </a:r>
                      <a:r>
                        <a:rPr lang="uk-UA" sz="2800" dirty="0" err="1">
                          <a:effectLst/>
                        </a:rPr>
                        <a:t>мелібіоза</a:t>
                      </a:r>
                      <a:r>
                        <a:rPr lang="uk-UA" sz="2800" dirty="0">
                          <a:effectLst/>
                        </a:rPr>
                        <a:t>, </a:t>
                      </a:r>
                      <a:r>
                        <a:rPr lang="uk-UA" sz="2800" dirty="0" err="1">
                          <a:effectLst/>
                        </a:rPr>
                        <a:t>ксилобіоза</a:t>
                      </a:r>
                      <a:r>
                        <a:rPr lang="uk-UA" sz="2800" dirty="0">
                          <a:effectLst/>
                        </a:rPr>
                        <a:t>, </a:t>
                      </a:r>
                      <a:r>
                        <a:rPr lang="uk-UA" sz="2800" dirty="0" err="1">
                          <a:effectLst/>
                        </a:rPr>
                        <a:t>рафіноза</a:t>
                      </a:r>
                      <a:r>
                        <a:rPr lang="uk-UA" sz="2800" dirty="0">
                          <a:effectLst/>
                        </a:rPr>
                        <a:t>, сорбіт</a:t>
                      </a:r>
                      <a:endParaRPr lang="uk-UA" sz="2800" dirty="0">
                        <a:effectLst/>
                        <a:latin typeface="Times New Roman" pitchFamily="18" charset="0"/>
                        <a:ea typeface="Times New Roman"/>
                        <a:cs typeface="Times New Roman" pitchFamily="18" charset="0"/>
                      </a:endParaRPr>
                    </a:p>
                  </a:txBody>
                  <a:tcPr marL="47552" marR="47552" marT="0" marB="0"/>
                </a:tc>
              </a:tr>
              <a:tr h="828458">
                <a:tc>
                  <a:txBody>
                    <a:bodyPr/>
                    <a:lstStyle/>
                    <a:p>
                      <a:pPr algn="l">
                        <a:lnSpc>
                          <a:spcPct val="140000"/>
                        </a:lnSpc>
                        <a:spcAft>
                          <a:spcPts val="0"/>
                        </a:spcAft>
                      </a:pPr>
                      <a:r>
                        <a:rPr lang="uk-UA" sz="2800">
                          <a:effectLst/>
                        </a:rPr>
                        <a:t>Олігосахариди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Лактулоза</a:t>
                      </a:r>
                      <a:r>
                        <a:rPr lang="uk-UA" sz="2800" dirty="0">
                          <a:effectLst/>
                        </a:rPr>
                        <a:t>, </a:t>
                      </a:r>
                      <a:r>
                        <a:rPr lang="uk-UA" sz="2800" dirty="0" err="1">
                          <a:effectLst/>
                        </a:rPr>
                        <a:t>лацитол</a:t>
                      </a:r>
                      <a:r>
                        <a:rPr lang="uk-UA" sz="2800" dirty="0">
                          <a:effectLst/>
                        </a:rPr>
                        <a:t>, соєві олігосахариди, </a:t>
                      </a:r>
                      <a:r>
                        <a:rPr lang="uk-UA" sz="2800" dirty="0" err="1">
                          <a:effectLst/>
                        </a:rPr>
                        <a:t>латітололігосахариди</a:t>
                      </a:r>
                      <a:r>
                        <a:rPr lang="uk-UA" sz="2800" dirty="0">
                          <a:effectLst/>
                        </a:rPr>
                        <a:t>, </a:t>
                      </a:r>
                      <a:r>
                        <a:rPr lang="uk-UA" sz="2800" dirty="0" err="1">
                          <a:effectLst/>
                        </a:rPr>
                        <a:t>фруктоолігосахариди</a:t>
                      </a:r>
                      <a:r>
                        <a:rPr lang="uk-UA" sz="2800" dirty="0">
                          <a:effectLst/>
                        </a:rPr>
                        <a:t>, </a:t>
                      </a:r>
                      <a:r>
                        <a:rPr lang="uk-UA" sz="2800" dirty="0" err="1">
                          <a:effectLst/>
                        </a:rPr>
                        <a:t>галактоолігосахариди</a:t>
                      </a:r>
                      <a:r>
                        <a:rPr lang="uk-UA" sz="2800" dirty="0">
                          <a:effectLst/>
                        </a:rPr>
                        <a:t>, </a:t>
                      </a:r>
                      <a:r>
                        <a:rPr lang="uk-UA" sz="2800" dirty="0" err="1">
                          <a:effectLst/>
                        </a:rPr>
                        <a:t>ізомальтоолігосахариди</a:t>
                      </a:r>
                      <a:r>
                        <a:rPr lang="uk-UA" sz="2800" dirty="0">
                          <a:effectLst/>
                        </a:rPr>
                        <a:t>, </a:t>
                      </a:r>
                      <a:r>
                        <a:rPr lang="uk-UA" sz="2800" dirty="0" err="1">
                          <a:effectLst/>
                        </a:rPr>
                        <a:t>діксилоолігосахариди</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3699595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590778428"/>
              </p:ext>
            </p:extLst>
          </p:nvPr>
        </p:nvGraphicFramePr>
        <p:xfrm>
          <a:off x="107504" y="188640"/>
          <a:ext cx="8928992" cy="6224778"/>
        </p:xfrm>
        <a:graphic>
          <a:graphicData uri="http://schemas.openxmlformats.org/drawingml/2006/table">
            <a:tbl>
              <a:tblPr firstCol="1" lastRow="1" lastCol="1" bandRow="1" bandCol="1">
                <a:tableStyleId>{35758FB7-9AC5-4552-8A53-C91805E547FA}</a:tableStyleId>
              </a:tblPr>
              <a:tblGrid>
                <a:gridCol w="2533074"/>
                <a:gridCol w="6395918"/>
              </a:tblGrid>
              <a:tr h="207115">
                <a:tc>
                  <a:txBody>
                    <a:bodyPr/>
                    <a:lstStyle/>
                    <a:p>
                      <a:pPr algn="l">
                        <a:lnSpc>
                          <a:spcPct val="140000"/>
                        </a:lnSpc>
                        <a:spcAft>
                          <a:spcPts val="0"/>
                        </a:spcAft>
                      </a:pPr>
                      <a:r>
                        <a:rPr lang="uk-UA" sz="2800" dirty="0">
                          <a:effectLst/>
                        </a:rPr>
                        <a:t>Полісахариди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Пектини, </a:t>
                      </a:r>
                      <a:r>
                        <a:rPr lang="uk-UA" sz="2800" dirty="0" err="1">
                          <a:effectLst/>
                        </a:rPr>
                        <a:t>пулулан</a:t>
                      </a:r>
                      <a:r>
                        <a:rPr lang="uk-UA" sz="2800" dirty="0">
                          <a:effectLst/>
                        </a:rPr>
                        <a:t>, декстрин, інулін, </a:t>
                      </a:r>
                      <a:r>
                        <a:rPr lang="uk-UA" sz="2800" dirty="0" err="1">
                          <a:effectLst/>
                        </a:rPr>
                        <a:t>хітозан</a:t>
                      </a:r>
                      <a:r>
                        <a:rPr lang="uk-UA" sz="2800" dirty="0">
                          <a:effectLst/>
                        </a:rPr>
                        <a:t>, </a:t>
                      </a:r>
                      <a:r>
                        <a:rPr lang="uk-UA" sz="2800" dirty="0" err="1">
                          <a:effectLst/>
                        </a:rPr>
                        <a:t>β-глюкани</a:t>
                      </a:r>
                      <a:r>
                        <a:rPr lang="uk-UA" sz="2800" dirty="0">
                          <a:effectLst/>
                        </a:rPr>
                        <a:t> </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Ферменти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β-мікробні </a:t>
                      </a:r>
                      <a:r>
                        <a:rPr lang="uk-UA" sz="2800" dirty="0" err="1">
                          <a:effectLst/>
                        </a:rPr>
                        <a:t>галактозидази</a:t>
                      </a:r>
                      <a:r>
                        <a:rPr lang="uk-UA" sz="2800" dirty="0">
                          <a:effectLst/>
                        </a:rPr>
                        <a:t>, </a:t>
                      </a:r>
                      <a:r>
                        <a:rPr lang="uk-UA" sz="2800" dirty="0" err="1">
                          <a:effectLst/>
                        </a:rPr>
                        <a:t>протеази</a:t>
                      </a:r>
                      <a:r>
                        <a:rPr lang="uk-UA" sz="2800" dirty="0">
                          <a:effectLst/>
                        </a:rPr>
                        <a:t> </a:t>
                      </a:r>
                      <a:r>
                        <a:rPr lang="uk-UA" sz="2800" dirty="0" err="1">
                          <a:effectLst/>
                        </a:rPr>
                        <a:t>сахароміцетів</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Пептиди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Соєві, молочні</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Амінокислоти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a:effectLst/>
                        </a:rPr>
                        <a:t>Валін, аргінін, глютамінова кислота</a:t>
                      </a:r>
                      <a:endParaRPr lang="uk-UA" sz="280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a:effectLst/>
                        </a:rPr>
                        <a:t>Антиоксиданти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a:effectLst/>
                        </a:rPr>
                        <a:t>Вітаміни А, С, Е, α-, β-каротини, інші каротиноїди, глутатіон, убіхінол, солі селену</a:t>
                      </a:r>
                      <a:endParaRPr lang="uk-UA" sz="280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dirty="0">
                          <a:effectLst/>
                        </a:rPr>
                        <a:t>Ненасичені жирні кислоти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Ейкозопентаєнова</a:t>
                      </a:r>
                      <a:r>
                        <a:rPr lang="uk-UA" sz="2800" dirty="0">
                          <a:effectLst/>
                        </a:rPr>
                        <a:t> кислота</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1719137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615497555"/>
              </p:ext>
            </p:extLst>
          </p:nvPr>
        </p:nvGraphicFramePr>
        <p:xfrm>
          <a:off x="107504" y="188640"/>
          <a:ext cx="8928992" cy="5800725"/>
        </p:xfrm>
        <a:graphic>
          <a:graphicData uri="http://schemas.openxmlformats.org/drawingml/2006/table">
            <a:tbl>
              <a:tblPr firstCol="1" lastRow="1" lastCol="1" bandRow="1" bandCol="1">
                <a:tableStyleId>{35758FB7-9AC5-4552-8A53-C91805E547FA}</a:tableStyleId>
              </a:tblPr>
              <a:tblGrid>
                <a:gridCol w="2533074"/>
                <a:gridCol w="6395918"/>
              </a:tblGrid>
              <a:tr h="207115">
                <a:tc>
                  <a:txBody>
                    <a:bodyPr/>
                    <a:lstStyle/>
                    <a:p>
                      <a:pPr algn="l">
                        <a:lnSpc>
                          <a:spcPct val="140000"/>
                        </a:lnSpc>
                        <a:spcAft>
                          <a:spcPts val="0"/>
                        </a:spcAft>
                      </a:pPr>
                      <a:r>
                        <a:rPr lang="uk-UA" sz="2800" dirty="0">
                          <a:effectLst/>
                        </a:rPr>
                        <a:t>Органічні кислоти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Пропіонова</a:t>
                      </a:r>
                      <a:r>
                        <a:rPr lang="uk-UA" sz="2800" dirty="0">
                          <a:effectLst/>
                        </a:rPr>
                        <a:t>, оцтова, лимонна</a:t>
                      </a:r>
                      <a:endParaRPr lang="uk-UA" sz="2800" dirty="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dirty="0">
                          <a:effectLst/>
                        </a:rPr>
                        <a:t>Рослинні та мікробні екстракти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Морквяний, картопляний, кукурудзяний, рисовий, гарбузовий, часниковий, дріжджовий</a:t>
                      </a:r>
                      <a:endParaRPr lang="uk-UA" sz="2800" dirty="0">
                        <a:effectLst/>
                        <a:latin typeface="Times New Roman" pitchFamily="18" charset="0"/>
                        <a:ea typeface="Times New Roman"/>
                        <a:cs typeface="Times New Roman" pitchFamily="18" charset="0"/>
                      </a:endParaRPr>
                    </a:p>
                  </a:txBody>
                  <a:tcPr marL="47552" marR="47552" marT="0" marB="0"/>
                </a:tc>
              </a:tr>
              <a:tr h="828458">
                <a:tc>
                  <a:txBody>
                    <a:bodyPr/>
                    <a:lstStyle/>
                    <a:p>
                      <a:pPr algn="l">
                        <a:lnSpc>
                          <a:spcPct val="140000"/>
                        </a:lnSpc>
                        <a:spcAft>
                          <a:spcPts val="0"/>
                        </a:spcAft>
                      </a:pPr>
                      <a:r>
                        <a:rPr lang="uk-UA" sz="2800">
                          <a:effectLst/>
                        </a:rPr>
                        <a:t>Інші</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Лецитин, </a:t>
                      </a:r>
                      <a:r>
                        <a:rPr lang="uk-UA" sz="2800" dirty="0" err="1">
                          <a:effectLst/>
                        </a:rPr>
                        <a:t>пара-аміно-метил-бензойна</a:t>
                      </a:r>
                      <a:r>
                        <a:rPr lang="uk-UA" sz="2800" dirty="0">
                          <a:effectLst/>
                        </a:rPr>
                        <a:t> кислота (ПАМБА), лізоцим, </a:t>
                      </a:r>
                      <a:r>
                        <a:rPr lang="uk-UA" sz="2800" dirty="0" err="1">
                          <a:effectLst/>
                        </a:rPr>
                        <a:t>лактоферин</a:t>
                      </a:r>
                      <a:r>
                        <a:rPr lang="uk-UA" sz="2800" dirty="0">
                          <a:effectLst/>
                        </a:rPr>
                        <a:t>, </a:t>
                      </a:r>
                      <a:r>
                        <a:rPr lang="uk-UA" sz="2800" dirty="0" err="1">
                          <a:effectLst/>
                        </a:rPr>
                        <a:t>глюконова</a:t>
                      </a:r>
                      <a:r>
                        <a:rPr lang="uk-UA" sz="2800" dirty="0">
                          <a:effectLst/>
                        </a:rPr>
                        <a:t> кислота, крохмальна патока, </a:t>
                      </a:r>
                      <a:r>
                        <a:rPr lang="uk-UA" sz="2800" dirty="0" err="1">
                          <a:effectLst/>
                        </a:rPr>
                        <a:t>лектини</a:t>
                      </a:r>
                      <a:r>
                        <a:rPr lang="uk-UA" sz="2800" dirty="0">
                          <a:effectLst/>
                        </a:rPr>
                        <a:t> різноманітного походження тощо</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4219960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122045936"/>
              </p:ext>
            </p:extLst>
          </p:nvPr>
        </p:nvGraphicFramePr>
        <p:xfrm>
          <a:off x="107504" y="116632"/>
          <a:ext cx="8856984"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3531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964488" cy="6555641"/>
          </a:xfrm>
          <a:prstGeom prst="rect">
            <a:avLst/>
          </a:prstGeom>
        </p:spPr>
        <p:txBody>
          <a:bodyPr wrap="square">
            <a:spAutoFit/>
          </a:bodyPr>
          <a:lstStyle/>
          <a:p>
            <a:pPr algn="just"/>
            <a:r>
              <a:rPr lang="uk-UA" sz="2800" b="1" i="1" dirty="0" err="1">
                <a:latin typeface="Times New Roman" pitchFamily="18" charset="0"/>
                <a:cs typeface="Times New Roman" pitchFamily="18" charset="0"/>
              </a:rPr>
              <a:t>Лактулоза</a:t>
            </a:r>
            <a:r>
              <a:rPr lang="uk-UA" sz="2800" dirty="0">
                <a:latin typeface="Times New Roman" pitchFamily="18" charset="0"/>
                <a:cs typeface="Times New Roman" pitchFamily="18" charset="0"/>
              </a:rPr>
              <a:t> – синтетичний дисахарид, що є поживним субстратом для </a:t>
            </a:r>
            <a:r>
              <a:rPr lang="uk-UA" sz="2800" dirty="0" err="1">
                <a:latin typeface="Times New Roman" pitchFamily="18" charset="0"/>
                <a:cs typeface="Times New Roman" pitchFamily="18" charset="0"/>
              </a:rPr>
              <a:t>сахаролітичних</a:t>
            </a:r>
            <a:r>
              <a:rPr lang="uk-UA" sz="2800" dirty="0">
                <a:latin typeface="Times New Roman" pitchFamily="18" charset="0"/>
                <a:cs typeface="Times New Roman" pitchFamily="18" charset="0"/>
              </a:rPr>
              <a:t> бактерій та </a:t>
            </a:r>
            <a:r>
              <a:rPr lang="uk-UA" sz="2800" dirty="0" smtClean="0">
                <a:latin typeface="Times New Roman" pitchFamily="18" charset="0"/>
                <a:cs typeface="Times New Roman" pitchFamily="18" charset="0"/>
              </a:rPr>
              <a:t>понад </a:t>
            </a:r>
            <a:r>
              <a:rPr lang="uk-UA" sz="2800" dirty="0">
                <a:latin typeface="Times New Roman" pitchFamily="18" charset="0"/>
                <a:cs typeface="Times New Roman" pitchFamily="18" charset="0"/>
              </a:rPr>
              <a:t>40 років застосовується для стимуляції росту </a:t>
            </a:r>
            <a:r>
              <a:rPr lang="uk-UA" sz="2800" dirty="0" err="1">
                <a:latin typeface="Times New Roman" pitchFamily="18" charset="0"/>
                <a:cs typeface="Times New Roman" pitchFamily="18" charset="0"/>
              </a:rPr>
              <a:t>лактобактерій</a:t>
            </a:r>
            <a:r>
              <a:rPr lang="uk-UA" sz="2800" dirty="0">
                <a:latin typeface="Times New Roman" pitchFamily="18" charset="0"/>
                <a:cs typeface="Times New Roman" pitchFamily="18" charset="0"/>
              </a:rPr>
              <a:t> у дітей грудного віку. У процесі бактеріального розкладу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на </a:t>
            </a:r>
            <a:r>
              <a:rPr lang="uk-UA" sz="2800" dirty="0" smtClean="0">
                <a:latin typeface="Times New Roman" pitchFamily="18" charset="0"/>
                <a:cs typeface="Times New Roman" pitchFamily="18" charset="0"/>
              </a:rPr>
              <a:t>КЛЖК (</a:t>
            </a:r>
            <a:r>
              <a:rPr lang="uk-UA" sz="2800" dirty="0">
                <a:latin typeface="Times New Roman" pitchFamily="18" charset="0"/>
                <a:cs typeface="Times New Roman" pitchFamily="18" charset="0"/>
              </a:rPr>
              <a:t>молочну, оцтову, </a:t>
            </a:r>
            <a:r>
              <a:rPr lang="uk-UA" sz="2800" dirty="0" err="1">
                <a:latin typeface="Times New Roman" pitchFamily="18" charset="0"/>
                <a:cs typeface="Times New Roman" pitchFamily="18" charset="0"/>
              </a:rPr>
              <a:t>пропіонову</a:t>
            </a:r>
            <a:r>
              <a:rPr lang="uk-UA" sz="2800" dirty="0">
                <a:latin typeface="Times New Roman" pitchFamily="18" charset="0"/>
                <a:cs typeface="Times New Roman" pitchFamily="18" charset="0"/>
              </a:rPr>
              <a:t>, масляну) знижується </a:t>
            </a:r>
            <a:r>
              <a:rPr lang="uk-UA" sz="2800" dirty="0" err="1">
                <a:latin typeface="Times New Roman" pitchFamily="18" charset="0"/>
                <a:cs typeface="Times New Roman" pitchFamily="18" charset="0"/>
              </a:rPr>
              <a:t>рН</a:t>
            </a:r>
            <a:r>
              <a:rPr lang="uk-UA" sz="2800" dirty="0">
                <a:latin typeface="Times New Roman" pitchFamily="18" charset="0"/>
                <a:cs typeface="Times New Roman" pitchFamily="18" charset="0"/>
              </a:rPr>
              <a:t> вмісту товстої кишки. За рахунок цього підвищується осмотичний тиск, що супроводжується затримкою рідини у просвіті кишки та посиленням її перистальтики. Використання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приводить </a:t>
            </a:r>
            <a:r>
              <a:rPr lang="uk-UA" sz="2800" dirty="0">
                <a:latin typeface="Times New Roman" pitchFamily="18" charset="0"/>
                <a:cs typeface="Times New Roman" pitchFamily="18" charset="0"/>
              </a:rPr>
              <a:t>до підвищення бактеріальної маси і супроводжується активною утилізацією аміаку та азоту амінокислот. Ці зміни зумовлюють профілактичний та терапевтичний ефект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при закрепах, </a:t>
            </a:r>
            <a:r>
              <a:rPr lang="uk-UA" sz="2800" dirty="0" err="1">
                <a:latin typeface="Times New Roman" pitchFamily="18" charset="0"/>
                <a:cs typeface="Times New Roman" pitchFamily="18" charset="0"/>
              </a:rPr>
              <a:t>портосистемній</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енцефалопатії</a:t>
            </a:r>
            <a:r>
              <a:rPr lang="uk-UA" sz="2800" dirty="0">
                <a:latin typeface="Times New Roman" pitchFamily="18" charset="0"/>
                <a:cs typeface="Times New Roman" pitchFamily="18" charset="0"/>
              </a:rPr>
              <a:t>, ентеритах (</a:t>
            </a:r>
            <a:r>
              <a:rPr lang="uk-UA" sz="2800" i="1" dirty="0" err="1">
                <a:latin typeface="Times New Roman" pitchFamily="18" charset="0"/>
                <a:cs typeface="Times New Roman" pitchFamily="18" charset="0"/>
              </a:rPr>
              <a:t>Salmonella</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enteritidis</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Yersinia</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Shigella</a:t>
            </a:r>
            <a:r>
              <a:rPr lang="uk-UA" sz="2800" dirty="0">
                <a:latin typeface="Times New Roman" pitchFamily="18" charset="0"/>
                <a:cs typeface="Times New Roman" pitchFamily="18" charset="0"/>
              </a:rPr>
              <a:t>), цукровому діабеті. </a:t>
            </a:r>
            <a:endParaRPr lang="uk-UA" dirty="0"/>
          </a:p>
        </p:txBody>
      </p:sp>
    </p:spTree>
    <p:extLst>
      <p:ext uri="{BB962C8B-B14F-4D97-AF65-F5344CB8AC3E}">
        <p14:creationId xmlns:p14="http://schemas.microsoft.com/office/powerpoint/2010/main" val="1616217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4158209"/>
            <a:ext cx="2698334" cy="269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9" y="4158209"/>
            <a:ext cx="2699792" cy="26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930352"/>
            <a:ext cx="2195736" cy="292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51520" y="116632"/>
            <a:ext cx="8640960" cy="4247317"/>
          </a:xfrm>
          <a:prstGeom prst="rect">
            <a:avLst/>
          </a:prstGeom>
        </p:spPr>
        <p:txBody>
          <a:bodyPr wrap="square">
            <a:spAutoFit/>
          </a:bodyPr>
          <a:lstStyle/>
          <a:p>
            <a:pPr algn="just"/>
            <a:r>
              <a:rPr lang="uk-UA" sz="3000" b="1" i="1" dirty="0" smtClean="0">
                <a:latin typeface="Times New Roman" pitchFamily="18" charset="0"/>
                <a:cs typeface="Times New Roman" pitchFamily="18" charset="0"/>
              </a:rPr>
              <a:t>	Інулін</a:t>
            </a:r>
            <a:r>
              <a:rPr lang="uk-UA" sz="3000" dirty="0" smtClean="0">
                <a:latin typeface="Times New Roman" pitchFamily="18" charset="0"/>
                <a:cs typeface="Times New Roman" pitchFamily="18" charset="0"/>
              </a:rPr>
              <a:t> </a:t>
            </a:r>
            <a:r>
              <a:rPr lang="uk-UA" sz="3000" dirty="0">
                <a:latin typeface="Times New Roman" pitchFamily="18" charset="0"/>
                <a:cs typeface="Times New Roman" pitchFamily="18" charset="0"/>
              </a:rPr>
              <a:t>– полісахарид, що міститься у бульбах та коренях жоржини, артишоків і кульбаб. Окрім стимуляції росту та активності </a:t>
            </a:r>
            <a:r>
              <a:rPr lang="uk-UA" sz="3000" dirty="0" err="1">
                <a:latin typeface="Times New Roman" pitchFamily="18" charset="0"/>
                <a:cs typeface="Times New Roman" pitchFamily="18" charset="0"/>
              </a:rPr>
              <a:t>біфідо-</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лактобактерій</a:t>
            </a:r>
            <a:r>
              <a:rPr lang="uk-UA" sz="3000" dirty="0">
                <a:latin typeface="Times New Roman" pitchFamily="18" charset="0"/>
                <a:cs typeface="Times New Roman" pitchFamily="18" charset="0"/>
              </a:rPr>
              <a:t>, підвищує всмоктування кальцію у товстому кишечнику, знижуючи ризик остеопорозу, впливає на метаболізм ліпідів, зменшує ризик атеросклеротичних змін у серцево-судинній системі і запобігає розвитку цукрового діабету ІІ типу, є дані про його антиканцерогенний ефект.</a:t>
            </a:r>
          </a:p>
        </p:txBody>
      </p:sp>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4342989"/>
            <a:ext cx="184785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9430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5693866"/>
          </a:xfrm>
          <a:prstGeom prst="rect">
            <a:avLst/>
          </a:prstGeom>
        </p:spPr>
        <p:txBody>
          <a:bodyPr wrap="square">
            <a:spAutoFit/>
          </a:bodyPr>
          <a:lstStyle/>
          <a:p>
            <a:pPr algn="just"/>
            <a:r>
              <a:rPr lang="uk-UA" sz="2800" b="1" i="1" dirty="0">
                <a:latin typeface="Times New Roman" pitchFamily="18" charset="0"/>
                <a:cs typeface="Times New Roman" pitchFamily="18" charset="0"/>
              </a:rPr>
              <a:t>Харчові волокна</a:t>
            </a:r>
            <a:r>
              <a:rPr lang="uk-UA" sz="2800" dirty="0">
                <a:latin typeface="Times New Roman" pitchFamily="18" charset="0"/>
                <a:cs typeface="Times New Roman" pitchFamily="18" charset="0"/>
              </a:rPr>
              <a:t> також належать до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Вони поділяються на три групи: </a:t>
            </a:r>
            <a:endParaRPr lang="uk-UA" sz="2800" dirty="0" smtClean="0">
              <a:latin typeface="Times New Roman" pitchFamily="18" charset="0"/>
              <a:cs typeface="Times New Roman" pitchFamily="18" charset="0"/>
            </a:endParaRPr>
          </a:p>
          <a:p>
            <a:pPr algn="just"/>
            <a:endParaRPr lang="uk-UA" sz="2800" dirty="0" smtClean="0">
              <a:latin typeface="Times New Roman" pitchFamily="18" charset="0"/>
              <a:cs typeface="Times New Roman" pitchFamily="18" charset="0"/>
            </a:endParaRPr>
          </a:p>
          <a:p>
            <a:pPr marL="514350" indent="-514350" algn="just">
              <a:buAutoNum type="arabicParenR"/>
            </a:pPr>
            <a:r>
              <a:rPr lang="uk-UA" sz="2800" dirty="0" smtClean="0">
                <a:latin typeface="Times New Roman" pitchFamily="18" charset="0"/>
                <a:cs typeface="Times New Roman" pitchFamily="18" charset="0"/>
              </a:rPr>
              <a:t>харчові </a:t>
            </a:r>
            <a:r>
              <a:rPr lang="uk-UA" sz="2800" dirty="0">
                <a:latin typeface="Times New Roman" pitchFamily="18" charset="0"/>
                <a:cs typeface="Times New Roman" pitchFamily="18" charset="0"/>
              </a:rPr>
              <a:t>волокна, що асимілюються бактеріями (пектин, водорозчинні високов’язкі полісахариди, які складаються з глюкози, галактози, </a:t>
            </a:r>
            <a:r>
              <a:rPr lang="uk-UA" sz="2800" dirty="0" err="1">
                <a:latin typeface="Times New Roman" pitchFamily="18" charset="0"/>
                <a:cs typeface="Times New Roman" pitchFamily="18" charset="0"/>
              </a:rPr>
              <a:t>манози</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арабінози</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рамнози</a:t>
            </a:r>
            <a:r>
              <a:rPr lang="uk-UA" sz="2800" dirty="0">
                <a:latin typeface="Times New Roman" pitchFamily="18" charset="0"/>
                <a:cs typeface="Times New Roman" pitchFamily="18" charset="0"/>
              </a:rPr>
              <a:t> та </a:t>
            </a:r>
            <a:r>
              <a:rPr lang="uk-UA" sz="2800" dirty="0" err="1">
                <a:latin typeface="Times New Roman" pitchFamily="18" charset="0"/>
                <a:cs typeface="Times New Roman" pitchFamily="18" charset="0"/>
              </a:rPr>
              <a:t>уронових</a:t>
            </a:r>
            <a:r>
              <a:rPr lang="uk-UA" sz="2800" dirty="0">
                <a:latin typeface="Times New Roman" pitchFamily="18" charset="0"/>
                <a:cs typeface="Times New Roman" pitchFamily="18" charset="0"/>
              </a:rPr>
              <a:t> кислот), а також полісахариди із насіння льону, морських водоростей; </a:t>
            </a:r>
            <a:endParaRPr lang="uk-UA" sz="2800" dirty="0" smtClean="0">
              <a:latin typeface="Times New Roman" pitchFamily="18" charset="0"/>
              <a:cs typeface="Times New Roman" pitchFamily="18" charset="0"/>
            </a:endParaRPr>
          </a:p>
          <a:p>
            <a:pPr marL="514350" indent="-514350" algn="just">
              <a:buAutoNum type="arabicParenR"/>
            </a:pPr>
            <a:r>
              <a:rPr lang="uk-UA" sz="2800" dirty="0" smtClean="0">
                <a:latin typeface="Times New Roman" pitchFamily="18" charset="0"/>
                <a:cs typeface="Times New Roman" pitchFamily="18" charset="0"/>
              </a:rPr>
              <a:t>харчові </a:t>
            </a:r>
            <a:r>
              <a:rPr lang="uk-UA" sz="2800" dirty="0">
                <a:latin typeface="Times New Roman" pitchFamily="18" charset="0"/>
                <a:cs typeface="Times New Roman" pitchFamily="18" charset="0"/>
              </a:rPr>
              <a:t>волокна, що частково </a:t>
            </a:r>
            <a:r>
              <a:rPr lang="uk-UA" sz="2800" dirty="0" err="1">
                <a:latin typeface="Times New Roman" pitchFamily="18" charset="0"/>
                <a:cs typeface="Times New Roman" pitchFamily="18" charset="0"/>
              </a:rPr>
              <a:t>метаболізуються</a:t>
            </a:r>
            <a:r>
              <a:rPr lang="uk-UA" sz="2800" dirty="0">
                <a:latin typeface="Times New Roman" pitchFamily="18" charset="0"/>
                <a:cs typeface="Times New Roman" pitchFamily="18" charset="0"/>
              </a:rPr>
              <a:t> бактеріями (целюлоза, геміцелюлоза</a:t>
            </a:r>
            <a:r>
              <a:rPr lang="uk-UA" sz="2800" dirty="0" smtClean="0">
                <a:latin typeface="Times New Roman" pitchFamily="18" charset="0"/>
                <a:cs typeface="Times New Roman" pitchFamily="18" charset="0"/>
              </a:rPr>
              <a:t>);</a:t>
            </a:r>
          </a:p>
          <a:p>
            <a:pPr marL="514350" indent="-514350" algn="just">
              <a:buAutoNum type="arabicParenR"/>
            </a:pPr>
            <a:r>
              <a:rPr lang="uk-UA" sz="2800" dirty="0" smtClean="0">
                <a:latin typeface="Times New Roman" pitchFamily="18" charset="0"/>
                <a:cs typeface="Times New Roman" pitchFamily="18" charset="0"/>
              </a:rPr>
              <a:t>волокна</a:t>
            </a:r>
            <a:r>
              <a:rPr lang="uk-UA" sz="2800" dirty="0">
                <a:latin typeface="Times New Roman" pitchFamily="18" charset="0"/>
                <a:cs typeface="Times New Roman" pitchFamily="18" charset="0"/>
              </a:rPr>
              <a:t>, що не засвоюються мікроорганізмами (лігнін).</a:t>
            </a:r>
          </a:p>
        </p:txBody>
      </p:sp>
    </p:spTree>
    <p:extLst>
      <p:ext uri="{BB962C8B-B14F-4D97-AF65-F5344CB8AC3E}">
        <p14:creationId xmlns:p14="http://schemas.microsoft.com/office/powerpoint/2010/main" val="2274268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7693"/>
            <a:ext cx="8712968" cy="6555641"/>
          </a:xfrm>
          <a:prstGeom prst="rect">
            <a:avLst/>
          </a:prstGeom>
        </p:spPr>
        <p:txBody>
          <a:bodyPr wrap="square">
            <a:spAutoFit/>
          </a:bodyPr>
          <a:lstStyle/>
          <a:p>
            <a:pPr algn="ctr"/>
            <a:r>
              <a:rPr lang="uk-UA" sz="3000" b="1" i="1" dirty="0" smtClean="0">
                <a:latin typeface="Times New Roman" pitchFamily="18" charset="0"/>
                <a:cs typeface="Times New Roman" pitchFamily="18" charset="0"/>
              </a:rPr>
              <a:t>Фізіологічні ефекти харчових волокон</a:t>
            </a:r>
            <a:r>
              <a:rPr lang="uk-UA" sz="3000" dirty="0" smtClean="0">
                <a:latin typeface="Times New Roman" pitchFamily="18" charset="0"/>
                <a:cs typeface="Times New Roman" pitchFamily="18" charset="0"/>
              </a:rPr>
              <a:t>:</a:t>
            </a:r>
          </a:p>
          <a:p>
            <a:pPr algn="just"/>
            <a:r>
              <a:rPr lang="uk-UA" sz="3000" dirty="0" smtClean="0">
                <a:latin typeface="Times New Roman" pitchFamily="18" charset="0"/>
                <a:cs typeface="Times New Roman" pitchFamily="18" charset="0"/>
              </a:rPr>
              <a:t> 1) утримують воду, збільшуючи осмотичний тиск у просвіті ШКТ, масу та об’єм фекалій, нормалізують електролітний склад кишкового вмісту, внаслідок чого стимулюється моторика ШКТ;</a:t>
            </a:r>
          </a:p>
          <a:p>
            <a:pPr algn="just"/>
            <a:r>
              <a:rPr lang="uk-UA" sz="3000" dirty="0" smtClean="0">
                <a:latin typeface="Times New Roman" pitchFamily="18" charset="0"/>
                <a:cs typeface="Times New Roman" pitchFamily="18" charset="0"/>
              </a:rPr>
              <a:t> 2) мають високу </a:t>
            </a:r>
            <a:r>
              <a:rPr lang="uk-UA" sz="3000" dirty="0" err="1" smtClean="0">
                <a:latin typeface="Times New Roman" pitchFamily="18" charset="0"/>
                <a:cs typeface="Times New Roman" pitchFamily="18" charset="0"/>
              </a:rPr>
              <a:t>сорбційну</a:t>
            </a:r>
            <a:r>
              <a:rPr lang="uk-UA" sz="3000" dirty="0" smtClean="0">
                <a:latin typeface="Times New Roman" pitchFamily="18" charset="0"/>
                <a:cs typeface="Times New Roman" pitchFamily="18" charset="0"/>
              </a:rPr>
              <a:t> активність, чим пояснюється їх виражений </a:t>
            </a:r>
            <a:r>
              <a:rPr lang="uk-UA" sz="3000" dirty="0" err="1" smtClean="0">
                <a:latin typeface="Times New Roman" pitchFamily="18" charset="0"/>
                <a:cs typeface="Times New Roman" pitchFamily="18" charset="0"/>
              </a:rPr>
              <a:t>детоксикаційний</a:t>
            </a:r>
            <a:r>
              <a:rPr lang="uk-UA" sz="3000" dirty="0" smtClean="0">
                <a:latin typeface="Times New Roman" pitchFamily="18" charset="0"/>
                <a:cs typeface="Times New Roman" pitchFamily="18" charset="0"/>
              </a:rPr>
              <a:t> ефект; 3) мікрофлора товстої кишки, яка асимілює харчові волокна, отримує енергетичний та пластичний матеріал для свого росту та проліферації;</a:t>
            </a:r>
          </a:p>
          <a:p>
            <a:pPr algn="just"/>
            <a:r>
              <a:rPr lang="uk-UA" sz="3000" dirty="0" smtClean="0">
                <a:latin typeface="Times New Roman" pitchFamily="18" charset="0"/>
                <a:cs typeface="Times New Roman" pitchFamily="18" charset="0"/>
              </a:rPr>
              <a:t> 4) ЛЖК, що утворюються в результаті життєдіяльності мікрофлори, необхідні для нормального функціонування та репарації </a:t>
            </a:r>
            <a:r>
              <a:rPr lang="uk-UA" sz="3000" dirty="0" err="1" smtClean="0">
                <a:latin typeface="Times New Roman" pitchFamily="18" charset="0"/>
                <a:cs typeface="Times New Roman" pitchFamily="18" charset="0"/>
              </a:rPr>
              <a:t>колоноцитів</a:t>
            </a:r>
            <a:r>
              <a:rPr lang="uk-UA" sz="3000" dirty="0" smtClean="0">
                <a:latin typeface="Times New Roman" pitchFamily="18" charset="0"/>
                <a:cs typeface="Times New Roman" pitchFamily="18" charset="0"/>
              </a:rPr>
              <a:t>.</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1088843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8964488" cy="3785652"/>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Добова </a:t>
            </a:r>
            <a:r>
              <a:rPr lang="uk-UA" sz="3000" dirty="0">
                <a:latin typeface="Times New Roman" pitchFamily="18" charset="0"/>
                <a:cs typeface="Times New Roman" pitchFamily="18" charset="0"/>
              </a:rPr>
              <a:t>потреба у харчових волокнах становить 20–35 г, проте середньостатистичний європеєць реально отримує їх не більше 13 г. </a:t>
            </a:r>
            <a:endParaRPr lang="uk-UA" sz="3000" dirty="0" smtClean="0">
              <a:latin typeface="Times New Roman" pitchFamily="18" charset="0"/>
              <a:cs typeface="Times New Roman" pitchFamily="18" charset="0"/>
            </a:endParaRPr>
          </a:p>
          <a:p>
            <a:pPr algn="just"/>
            <a:r>
              <a:rPr lang="uk-UA" sz="3000" dirty="0">
                <a:latin typeface="Times New Roman" pitchFamily="18" charset="0"/>
                <a:cs typeface="Times New Roman" pitchFamily="18" charset="0"/>
              </a:rPr>
              <a:t>	</a:t>
            </a:r>
            <a:r>
              <a:rPr lang="uk-UA" sz="3000" dirty="0" smtClean="0">
                <a:latin typeface="Times New Roman" pitchFamily="18" charset="0"/>
                <a:cs typeface="Times New Roman" pitchFamily="18" charset="0"/>
              </a:rPr>
              <a:t>Це </a:t>
            </a:r>
            <a:r>
              <a:rPr lang="uk-UA" sz="3000" dirty="0">
                <a:latin typeface="Times New Roman" pitchFamily="18" charset="0"/>
                <a:cs typeface="Times New Roman" pitchFamily="18" charset="0"/>
              </a:rPr>
              <a:t>призводить до ряду патологічних станів: </a:t>
            </a:r>
            <a:r>
              <a:rPr lang="uk-UA" sz="3000" dirty="0" err="1">
                <a:latin typeface="Times New Roman" pitchFamily="18" charset="0"/>
                <a:cs typeface="Times New Roman" pitchFamily="18" charset="0"/>
              </a:rPr>
              <a:t>закреп</a:t>
            </a:r>
            <a:r>
              <a:rPr lang="uk-UA" sz="3000" dirty="0">
                <a:latin typeface="Times New Roman" pitchFamily="18" charset="0"/>
                <a:cs typeface="Times New Roman" pitchFamily="18" charset="0"/>
              </a:rPr>
              <a:t>, рак товстої кишки, синдром подразненого </a:t>
            </a:r>
            <a:r>
              <a:rPr lang="uk-UA" sz="3000" dirty="0" err="1">
                <a:latin typeface="Times New Roman" pitchFamily="18" charset="0"/>
                <a:cs typeface="Times New Roman" pitchFamily="18" charset="0"/>
              </a:rPr>
              <a:t>кишечника</a:t>
            </a:r>
            <a:r>
              <a:rPr lang="uk-UA" sz="3000" dirty="0">
                <a:latin typeface="Times New Roman" pitchFamily="18" charset="0"/>
                <a:cs typeface="Times New Roman" pitchFamily="18" charset="0"/>
              </a:rPr>
              <a:t>, жовчнокам’яна хвороба, цукровий діабет, ожиріння, ішемічна хвороба серця, варикозне розширення вен та тромбоз нижніх кінцівок</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92" y="4069847"/>
            <a:ext cx="1555152" cy="140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5320" y="4759446"/>
            <a:ext cx="1541192" cy="1380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6101" y="4171006"/>
            <a:ext cx="1505030" cy="1407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2244" y="4704082"/>
            <a:ext cx="1656184" cy="1540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9996" y="3865121"/>
            <a:ext cx="1667723" cy="151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34062" y="4759445"/>
            <a:ext cx="1542467" cy="1484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8764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2267744" cy="24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745425" y="1340768"/>
            <a:ext cx="5724644" cy="1015663"/>
          </a:xfrm>
          <a:prstGeom prst="rect">
            <a:avLst/>
          </a:prstGeom>
        </p:spPr>
        <p:txBody>
          <a:bodyPr wrap="none">
            <a:spAutoFit/>
          </a:bodyPr>
          <a:lstStyle/>
          <a:p>
            <a:pPr algn="ctr"/>
            <a:r>
              <a:rPr lang="uk-UA" sz="6000" b="1" i="1" dirty="0">
                <a:latin typeface="Times New Roman" pitchFamily="18" charset="0"/>
                <a:cs typeface="Times New Roman" pitchFamily="18" charset="0"/>
              </a:rPr>
              <a:t>1.3. </a:t>
            </a:r>
            <a:r>
              <a:rPr lang="uk-UA" sz="6000" b="1" i="1" dirty="0" err="1">
                <a:latin typeface="Times New Roman" pitchFamily="18" charset="0"/>
                <a:cs typeface="Times New Roman" pitchFamily="18" charset="0"/>
              </a:rPr>
              <a:t>Синбіотики</a:t>
            </a:r>
            <a:endParaRPr lang="uk-UA" sz="6000" dirty="0">
              <a:latin typeface="Times New Roman" pitchFamily="18" charset="0"/>
              <a:cs typeface="Times New Roman" pitchFamily="18" charset="0"/>
            </a:endParaRP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1" y="2287926"/>
            <a:ext cx="5490358" cy="4534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4131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347864" cy="3021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662" y="4149080"/>
            <a:ext cx="3217788" cy="270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23528" y="836712"/>
            <a:ext cx="8496944" cy="4708981"/>
          </a:xfrm>
          <a:prstGeom prst="rect">
            <a:avLst/>
          </a:prstGeom>
        </p:spPr>
        <p:txBody>
          <a:bodyPr wrap="square">
            <a:spAutoFit/>
          </a:bodyPr>
          <a:lstStyle/>
          <a:p>
            <a:pPr algn="ctr"/>
            <a:r>
              <a:rPr lang="uk-UA" sz="6000" dirty="0">
                <a:latin typeface="Times New Roman" pitchFamily="18" charset="0"/>
                <a:cs typeface="Times New Roman" pitchFamily="18" charset="0"/>
              </a:rPr>
              <a:t>1. Класифікація препаратів для формування, збереження та корекції </a:t>
            </a:r>
            <a:r>
              <a:rPr lang="uk-UA" sz="6000" dirty="0" err="1">
                <a:latin typeface="Times New Roman" pitchFamily="18" charset="0"/>
                <a:cs typeface="Times New Roman" pitchFamily="18" charset="0"/>
              </a:rPr>
              <a:t>мікробіоти</a:t>
            </a:r>
            <a:r>
              <a:rPr lang="uk-UA" sz="6000" dirty="0">
                <a:latin typeface="Times New Roman" pitchFamily="18" charset="0"/>
                <a:cs typeface="Times New Roman" pitchFamily="18" charset="0"/>
              </a:rPr>
              <a:t> людини</a:t>
            </a:r>
          </a:p>
        </p:txBody>
      </p:sp>
    </p:spTree>
    <p:extLst>
      <p:ext uri="{BB962C8B-B14F-4D97-AF65-F5344CB8AC3E}">
        <p14:creationId xmlns:p14="http://schemas.microsoft.com/office/powerpoint/2010/main" val="25065555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0418" y="4095750"/>
            <a:ext cx="2143125" cy="274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16632"/>
            <a:ext cx="8928992" cy="4124206"/>
          </a:xfrm>
          <a:prstGeom prst="rect">
            <a:avLst/>
          </a:prstGeom>
        </p:spPr>
        <p:txBody>
          <a:bodyPr wrap="square">
            <a:spAutoFit/>
          </a:bodyPr>
          <a:lstStyle/>
          <a:p>
            <a:pPr algn="just"/>
            <a:r>
              <a:rPr lang="uk-UA" sz="3000" b="1" dirty="0" smtClean="0">
                <a:latin typeface="Times New Roman" pitchFamily="18" charset="0"/>
                <a:cs typeface="Times New Roman" pitchFamily="18" charset="0"/>
              </a:rPr>
              <a:t>	</a:t>
            </a:r>
            <a:r>
              <a:rPr lang="uk-UA" sz="2900" b="1" dirty="0" err="1" smtClean="0">
                <a:latin typeface="Times New Roman" pitchFamily="18" charset="0"/>
                <a:cs typeface="Times New Roman" pitchFamily="18" charset="0"/>
              </a:rPr>
              <a:t>Синбіотики</a:t>
            </a:r>
            <a:r>
              <a:rPr lang="uk-UA" sz="2900" dirty="0" smtClean="0">
                <a:latin typeface="Times New Roman" pitchFamily="18" charset="0"/>
                <a:cs typeface="Times New Roman" pitchFamily="18" charset="0"/>
              </a:rPr>
              <a:t> </a:t>
            </a:r>
            <a:r>
              <a:rPr lang="uk-UA" sz="2900" dirty="0">
                <a:latin typeface="Times New Roman" pitchFamily="18" charset="0"/>
                <a:cs typeface="Times New Roman" pitchFamily="18" charset="0"/>
              </a:rPr>
              <a:t>– це препарати, що отримані за допомогою раціональної комбінації </a:t>
            </a:r>
            <a:r>
              <a:rPr lang="uk-UA" sz="2900" dirty="0" err="1">
                <a:latin typeface="Times New Roman" pitchFamily="18" charset="0"/>
                <a:cs typeface="Times New Roman" pitchFamily="18" charset="0"/>
              </a:rPr>
              <a:t>пробіотиків</a:t>
            </a:r>
            <a:r>
              <a:rPr lang="uk-UA" sz="2900" dirty="0">
                <a:latin typeface="Times New Roman" pitchFamily="18" charset="0"/>
                <a:cs typeface="Times New Roman" pitchFamily="18" charset="0"/>
              </a:rPr>
              <a:t> і </a:t>
            </a:r>
            <a:r>
              <a:rPr lang="uk-UA" sz="2900" dirty="0" err="1">
                <a:latin typeface="Times New Roman" pitchFamily="18" charset="0"/>
                <a:cs typeface="Times New Roman" pitchFamily="18" charset="0"/>
              </a:rPr>
              <a:t>пребіотиків</a:t>
            </a:r>
            <a:r>
              <a:rPr lang="uk-UA" sz="2900" dirty="0" smtClean="0">
                <a:latin typeface="Times New Roman" pitchFamily="18" charset="0"/>
                <a:cs typeface="Times New Roman" pitchFamily="18" charset="0"/>
              </a:rPr>
              <a:t>.</a:t>
            </a:r>
          </a:p>
          <a:p>
            <a:pPr algn="just"/>
            <a:r>
              <a:rPr lang="uk-UA" sz="2900" dirty="0" smtClean="0">
                <a:latin typeface="Times New Roman" pitchFamily="18" charset="0"/>
                <a:cs typeface="Times New Roman" pitchFamily="18" charset="0"/>
              </a:rPr>
              <a:t>Найчастіше </a:t>
            </a:r>
            <a:r>
              <a:rPr lang="uk-UA" sz="2900" dirty="0">
                <a:latin typeface="Times New Roman" pitchFamily="18" charset="0"/>
                <a:cs typeface="Times New Roman" pitchFamily="18" charset="0"/>
              </a:rPr>
              <a:t>вони є біологічно активними добавками, що входять до складу </a:t>
            </a:r>
            <a:r>
              <a:rPr lang="uk-UA" sz="2900" dirty="0" err="1">
                <a:latin typeface="Times New Roman" pitchFamily="18" charset="0"/>
                <a:cs typeface="Times New Roman" pitchFamily="18" charset="0"/>
              </a:rPr>
              <a:t>пробіотиків</a:t>
            </a:r>
            <a:r>
              <a:rPr lang="uk-UA" sz="2900" dirty="0">
                <a:latin typeface="Times New Roman" pitchFamily="18" charset="0"/>
                <a:cs typeface="Times New Roman" pitchFamily="18" charset="0"/>
              </a:rPr>
              <a:t>, збагачених одним або кількома штамами роду </a:t>
            </a:r>
            <a:r>
              <a:rPr lang="uk-UA" sz="2900" i="1" dirty="0" err="1">
                <a:latin typeface="Times New Roman" pitchFamily="18" charset="0"/>
                <a:cs typeface="Times New Roman" pitchFamily="18" charset="0"/>
              </a:rPr>
              <a:t>Lactobacillus</a:t>
            </a:r>
            <a:r>
              <a:rPr lang="uk-UA" sz="2900" dirty="0">
                <a:latin typeface="Times New Roman" pitchFamily="18" charset="0"/>
                <a:cs typeface="Times New Roman" pitchFamily="18" charset="0"/>
              </a:rPr>
              <a:t> та/або </a:t>
            </a:r>
            <a:r>
              <a:rPr lang="uk-UA" sz="2900" i="1" dirty="0" err="1">
                <a:latin typeface="Times New Roman" pitchFamily="18" charset="0"/>
                <a:cs typeface="Times New Roman" pitchFamily="18" charset="0"/>
              </a:rPr>
              <a:t>Bifidobacterium</a:t>
            </a:r>
            <a:r>
              <a:rPr lang="uk-UA" sz="2900" dirty="0">
                <a:latin typeface="Times New Roman" pitchFamily="18" charset="0"/>
                <a:cs typeface="Times New Roman" pitchFamily="18" charset="0"/>
              </a:rPr>
              <a:t>. У складі таких препаратів </a:t>
            </a:r>
            <a:r>
              <a:rPr lang="uk-UA" sz="2900" dirty="0" err="1">
                <a:latin typeface="Times New Roman" pitchFamily="18" charset="0"/>
                <a:cs typeface="Times New Roman" pitchFamily="18" charset="0"/>
              </a:rPr>
              <a:t>пребіотик</a:t>
            </a:r>
            <a:r>
              <a:rPr lang="uk-UA" sz="2900" dirty="0">
                <a:latin typeface="Times New Roman" pitchFamily="18" charset="0"/>
                <a:cs typeface="Times New Roman" pitchFamily="18" charset="0"/>
              </a:rPr>
              <a:t> повинен слугувати стартовим компонентом росту мікроорганізмів, не втручаючись у його метаболізм.</a:t>
            </a: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77" y="4095750"/>
            <a:ext cx="1476375"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0752" y="4095750"/>
            <a:ext cx="3215264"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8144" y="4240838"/>
            <a:ext cx="2088232" cy="2532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51220" y="4095750"/>
            <a:ext cx="1524000"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9101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933056"/>
            <a:ext cx="2924945" cy="2924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85695" y="908720"/>
            <a:ext cx="8784976" cy="3416320"/>
          </a:xfrm>
          <a:prstGeom prst="rect">
            <a:avLst/>
          </a:prstGeom>
        </p:spPr>
        <p:txBody>
          <a:bodyPr wrap="square">
            <a:spAutoFit/>
          </a:bodyPr>
          <a:lstStyle/>
          <a:p>
            <a:pPr algn="ctr"/>
            <a:r>
              <a:rPr lang="uk-UA" sz="5400" b="1" i="1" dirty="0">
                <a:latin typeface="Times New Roman" pitchFamily="18" charset="0"/>
                <a:cs typeface="Times New Roman" pitchFamily="18" charset="0"/>
              </a:rPr>
              <a:t>1.4.</a:t>
            </a:r>
            <a:r>
              <a:rPr lang="uk-UA" sz="5400" b="1" dirty="0">
                <a:latin typeface="Times New Roman" pitchFamily="18" charset="0"/>
                <a:cs typeface="Times New Roman" pitchFamily="18" charset="0"/>
              </a:rPr>
              <a:t> </a:t>
            </a:r>
            <a:r>
              <a:rPr lang="uk-UA" sz="5400" b="1" i="1" dirty="0">
                <a:latin typeface="Times New Roman" pitchFamily="18" charset="0"/>
                <a:cs typeface="Times New Roman" pitchFamily="18" charset="0"/>
              </a:rPr>
              <a:t>Біологічні препарати на основі метаболітів </a:t>
            </a:r>
            <a:endParaRPr lang="uk-UA" sz="5400" dirty="0">
              <a:latin typeface="Times New Roman" pitchFamily="18" charset="0"/>
              <a:cs typeface="Times New Roman" pitchFamily="18" charset="0"/>
            </a:endParaRPr>
          </a:p>
          <a:p>
            <a:pPr algn="ctr"/>
            <a:r>
              <a:rPr lang="uk-UA" sz="5400" b="1" i="1" dirty="0">
                <a:latin typeface="Times New Roman" pitchFamily="18" charset="0"/>
                <a:cs typeface="Times New Roman" pitchFamily="18" charset="0"/>
              </a:rPr>
              <a:t>і структурних компонентів клітин мікроорганізмів</a:t>
            </a:r>
            <a:endParaRPr lang="uk-UA" sz="5400" dirty="0">
              <a:latin typeface="Times New Roman" pitchFamily="18" charset="0"/>
              <a:cs typeface="Times New Roman" pitchFamily="18" charset="0"/>
            </a:endParaRPr>
          </a:p>
        </p:txBody>
      </p:sp>
    </p:spTree>
    <p:extLst>
      <p:ext uri="{BB962C8B-B14F-4D97-AF65-F5344CB8AC3E}">
        <p14:creationId xmlns:p14="http://schemas.microsoft.com/office/powerpoint/2010/main" val="7534764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16632"/>
            <a:ext cx="6120680" cy="584775"/>
          </a:xfrm>
          <a:prstGeom prst="rect">
            <a:avLst/>
          </a:prstGeom>
          <a:noFill/>
        </p:spPr>
        <p:txBody>
          <a:bodyPr wrap="square" rtlCol="0">
            <a:spAutoFit/>
          </a:bodyPr>
          <a:lstStyle/>
          <a:p>
            <a:pPr algn="ctr"/>
            <a:r>
              <a:rPr lang="uk-UA" sz="3200" b="1" dirty="0" err="1" smtClean="0">
                <a:latin typeface="Times New Roman" pitchFamily="18" charset="0"/>
                <a:cs typeface="Times New Roman" pitchFamily="18" charset="0"/>
              </a:rPr>
              <a:t>Пробіотики</a:t>
            </a:r>
            <a:r>
              <a:rPr lang="uk-UA" sz="3200" b="1" dirty="0" smtClean="0">
                <a:latin typeface="Times New Roman" pitchFamily="18" charset="0"/>
                <a:cs typeface="Times New Roman" pitchFamily="18" charset="0"/>
              </a:rPr>
              <a:t> </a:t>
            </a:r>
            <a:r>
              <a:rPr lang="uk-UA" sz="3200" b="1" dirty="0" err="1" smtClean="0">
                <a:latin typeface="Times New Roman" pitchFamily="18" charset="0"/>
                <a:cs typeface="Times New Roman" pitchFamily="18" charset="0"/>
              </a:rPr>
              <a:t>метаболітного</a:t>
            </a:r>
            <a:r>
              <a:rPr lang="uk-UA" sz="3200" b="1" dirty="0" smtClean="0">
                <a:latin typeface="Times New Roman" pitchFamily="18" charset="0"/>
                <a:cs typeface="Times New Roman" pitchFamily="18" charset="0"/>
              </a:rPr>
              <a:t> типу </a:t>
            </a:r>
            <a:endParaRPr lang="uk-UA" sz="3200" b="1" dirty="0">
              <a:latin typeface="Times New Roman" pitchFamily="18" charset="0"/>
              <a:cs typeface="Times New Roman" pitchFamily="18" charset="0"/>
            </a:endParaRPr>
          </a:p>
        </p:txBody>
      </p:sp>
      <p:sp>
        <p:nvSpPr>
          <p:cNvPr id="3" name="Прямоугольник 2"/>
          <p:cNvSpPr/>
          <p:nvPr/>
        </p:nvSpPr>
        <p:spPr>
          <a:xfrm>
            <a:off x="251520" y="980728"/>
            <a:ext cx="8568952" cy="5016758"/>
          </a:xfrm>
          <a:prstGeom prst="rect">
            <a:avLst/>
          </a:prstGeom>
        </p:spPr>
        <p:txBody>
          <a:bodyPr wrap="square">
            <a:spAutoFit/>
          </a:bodyPr>
          <a:lstStyle/>
          <a:p>
            <a:pPr algn="just"/>
            <a:r>
              <a:rPr lang="uk-UA" sz="3200" dirty="0" smtClean="0">
                <a:latin typeface="Times New Roman" pitchFamily="18" charset="0"/>
                <a:cs typeface="Times New Roman" pitchFamily="18" charset="0"/>
              </a:rPr>
              <a:t>	Даний </a:t>
            </a:r>
            <a:r>
              <a:rPr lang="uk-UA" sz="3200" dirty="0">
                <a:latin typeface="Times New Roman" pitchFamily="18" charset="0"/>
                <a:cs typeface="Times New Roman" pitchFamily="18" charset="0"/>
              </a:rPr>
              <a:t>напрямок ґрунтується на вивченні найцінніших метаболітів </a:t>
            </a:r>
            <a:r>
              <a:rPr lang="uk-UA" sz="3200" dirty="0" err="1">
                <a:latin typeface="Times New Roman" pitchFamily="18" charset="0"/>
                <a:cs typeface="Times New Roman" pitchFamily="18" charset="0"/>
              </a:rPr>
              <a:t>індигенної</a:t>
            </a:r>
            <a:r>
              <a:rPr lang="uk-UA" sz="3200" dirty="0">
                <a:latin typeface="Times New Roman" pitchFamily="18" charset="0"/>
                <a:cs typeface="Times New Roman" pitchFamily="18" charset="0"/>
              </a:rPr>
              <a:t> мікрофлори, що виконують одну з головних ролей у підтримці </a:t>
            </a:r>
            <a:r>
              <a:rPr lang="uk-UA" sz="3200" dirty="0" err="1">
                <a:latin typeface="Times New Roman" pitchFamily="18" charset="0"/>
                <a:cs typeface="Times New Roman" pitchFamily="18" charset="0"/>
              </a:rPr>
              <a:t>мікроекологічного</a:t>
            </a:r>
            <a:r>
              <a:rPr lang="uk-UA" sz="3200" dirty="0">
                <a:latin typeface="Times New Roman" pitchFamily="18" charset="0"/>
                <a:cs typeface="Times New Roman" pitchFamily="18" charset="0"/>
              </a:rPr>
              <a:t> гомеостазу в біотопах людини, та створенні на основі комплексу фізіологічних продуктів обміну </a:t>
            </a:r>
            <a:r>
              <a:rPr lang="uk-UA" sz="3200" dirty="0" err="1">
                <a:latin typeface="Times New Roman" pitchFamily="18" charset="0"/>
                <a:cs typeface="Times New Roman" pitchFamily="18" charset="0"/>
              </a:rPr>
              <a:t>біотерапевтичних</a:t>
            </a:r>
            <a:r>
              <a:rPr lang="uk-UA" sz="3200" dirty="0">
                <a:latin typeface="Times New Roman" pitchFamily="18" charset="0"/>
                <a:cs typeface="Times New Roman" pitchFamily="18" charset="0"/>
              </a:rPr>
              <a:t> препаратів. Головна увага при цьому приділяється синтезованим </a:t>
            </a:r>
            <a:r>
              <a:rPr lang="uk-UA" sz="3200" dirty="0" err="1">
                <a:latin typeface="Times New Roman" pitchFamily="18" charset="0"/>
                <a:cs typeface="Times New Roman" pitchFamily="18" charset="0"/>
              </a:rPr>
              <a:t>нормофлорою</a:t>
            </a:r>
            <a:r>
              <a:rPr lang="uk-UA" sz="3200" dirty="0">
                <a:latin typeface="Times New Roman" pitchFamily="18" charset="0"/>
                <a:cs typeface="Times New Roman" pitchFamily="18" charset="0"/>
              </a:rPr>
              <a:t> летким жирним кислотам, особливо масляній, </a:t>
            </a:r>
            <a:r>
              <a:rPr lang="uk-UA" sz="3200" dirty="0" err="1">
                <a:latin typeface="Times New Roman" pitchFamily="18" charset="0"/>
                <a:cs typeface="Times New Roman" pitchFamily="18" charset="0"/>
              </a:rPr>
              <a:t>пропіоновій</a:t>
            </a:r>
            <a:r>
              <a:rPr lang="uk-UA" sz="3200" dirty="0">
                <a:latin typeface="Times New Roman" pitchFamily="18" charset="0"/>
                <a:cs typeface="Times New Roman" pitchFamily="18" charset="0"/>
              </a:rPr>
              <a:t> і оцтовій.</a:t>
            </a:r>
          </a:p>
        </p:txBody>
      </p:sp>
    </p:spTree>
    <p:extLst>
      <p:ext uri="{BB962C8B-B14F-4D97-AF65-F5344CB8AC3E}">
        <p14:creationId xmlns:p14="http://schemas.microsoft.com/office/powerpoint/2010/main" val="3026786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6409"/>
            <a:ext cx="9144000" cy="2062103"/>
          </a:xfrm>
          <a:prstGeom prst="rect">
            <a:avLst/>
          </a:prstGeom>
        </p:spPr>
        <p:txBody>
          <a:bodyPr wrap="square">
            <a:spAutoFit/>
          </a:bodyPr>
          <a:lstStyle/>
          <a:p>
            <a:pPr algn="just"/>
            <a:r>
              <a:rPr lang="uk-UA" sz="3200" dirty="0" smtClean="0">
                <a:latin typeface="Times New Roman" pitchFamily="18" charset="0"/>
                <a:cs typeface="Times New Roman" pitchFamily="18" charset="0"/>
              </a:rPr>
              <a:t>	«</a:t>
            </a:r>
            <a:r>
              <a:rPr lang="uk-UA" sz="3200" b="1" dirty="0" err="1">
                <a:latin typeface="Times New Roman" pitchFamily="18" charset="0"/>
                <a:cs typeface="Times New Roman" pitchFamily="18" charset="0"/>
              </a:rPr>
              <a:t>Хілак-форте</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 екстракт продуктів обміну </a:t>
            </a:r>
            <a:r>
              <a:rPr lang="uk-UA" sz="3200" dirty="0" err="1">
                <a:latin typeface="Times New Roman" pitchFamily="18" charset="0"/>
                <a:cs typeface="Times New Roman" pitchFamily="18" charset="0"/>
              </a:rPr>
              <a:t>лактобактерій</a:t>
            </a:r>
            <a:r>
              <a:rPr lang="uk-UA" sz="3200" dirty="0">
                <a:latin typeface="Times New Roman" pitchFamily="18" charset="0"/>
                <a:cs typeface="Times New Roman" pitchFamily="18" charset="0"/>
              </a:rPr>
              <a:t>, ентерококів і кишкової палички з додаванням молочної та фосфорної кислот, а також мінеральних речовин. </a:t>
            </a:r>
          </a:p>
        </p:txBody>
      </p:sp>
      <p:sp>
        <p:nvSpPr>
          <p:cNvPr id="4" name="Прямоугольник 3"/>
          <p:cNvSpPr/>
          <p:nvPr/>
        </p:nvSpPr>
        <p:spPr>
          <a:xfrm>
            <a:off x="0" y="2136339"/>
            <a:ext cx="9144000" cy="3539430"/>
          </a:xfrm>
          <a:prstGeom prst="rect">
            <a:avLst/>
          </a:prstGeom>
        </p:spPr>
        <p:txBody>
          <a:bodyPr wrap="square">
            <a:spAutoFit/>
          </a:bodyPr>
          <a:lstStyle/>
          <a:p>
            <a:pPr algn="just"/>
            <a:r>
              <a:rPr lang="uk-UA" sz="3200" dirty="0" smtClean="0">
                <a:latin typeface="Times New Roman" pitchFamily="18" charset="0"/>
                <a:cs typeface="Times New Roman" pitchFamily="18" charset="0"/>
              </a:rPr>
              <a:t>	Відомі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метаболітного</a:t>
            </a:r>
            <a:r>
              <a:rPr lang="uk-UA" sz="3200" dirty="0">
                <a:latin typeface="Times New Roman" pitchFamily="18" charset="0"/>
                <a:cs typeface="Times New Roman" pitchFamily="18" charset="0"/>
              </a:rPr>
              <a:t> типу, отримані на основі комплексу хімічно синтезованих речовин, які імітують метаболіти </a:t>
            </a:r>
            <a:r>
              <a:rPr lang="uk-UA" sz="3200" dirty="0" err="1">
                <a:latin typeface="Times New Roman" pitchFamily="18" charset="0"/>
                <a:cs typeface="Times New Roman" pitchFamily="18" charset="0"/>
              </a:rPr>
              <a:t>індигенної</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цукролітичної</a:t>
            </a:r>
            <a:r>
              <a:rPr lang="uk-UA" sz="3200" dirty="0">
                <a:latin typeface="Times New Roman" pitchFamily="18" charset="0"/>
                <a:cs typeface="Times New Roman" pitchFamily="18" charset="0"/>
              </a:rPr>
              <a:t> мікрофлори. Препарат «</a:t>
            </a:r>
            <a:r>
              <a:rPr lang="uk-UA" sz="3200" b="1" dirty="0" err="1">
                <a:latin typeface="Times New Roman" pitchFamily="18" charset="0"/>
                <a:cs typeface="Times New Roman" pitchFamily="18" charset="0"/>
              </a:rPr>
              <a:t>Солкармон</a:t>
            </a:r>
            <a:r>
              <a:rPr lang="uk-UA" sz="3200" dirty="0">
                <a:latin typeface="Times New Roman" pitchFamily="18" charset="0"/>
                <a:cs typeface="Times New Roman" pitchFamily="18" charset="0"/>
              </a:rPr>
              <a:t>» рекомендується розробниками для лікування інфекційних хвороб ротової порожнини, а препарат «</a:t>
            </a:r>
            <a:r>
              <a:rPr lang="uk-UA" sz="3200" b="1" dirty="0" err="1">
                <a:latin typeface="Times New Roman" pitchFamily="18" charset="0"/>
                <a:cs typeface="Times New Roman" pitchFamily="18" charset="0"/>
              </a:rPr>
              <a:t>Фродо</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 захворювань </a:t>
            </a:r>
            <a:r>
              <a:rPr lang="uk-UA" sz="3200" dirty="0" err="1">
                <a:latin typeface="Times New Roman" pitchFamily="18" charset="0"/>
                <a:cs typeface="Times New Roman" pitchFamily="18" charset="0"/>
              </a:rPr>
              <a:t>кишечника</a:t>
            </a:r>
            <a:r>
              <a:rPr lang="uk-UA" sz="3200" dirty="0">
                <a:latin typeface="Times New Roman" pitchFamily="18" charset="0"/>
                <a:cs typeface="Times New Roman" pitchFamily="18" charset="0"/>
              </a:rPr>
              <a:t>.</a:t>
            </a:r>
          </a:p>
        </p:txBody>
      </p:sp>
    </p:spTree>
    <p:extLst>
      <p:ext uri="{BB962C8B-B14F-4D97-AF65-F5344CB8AC3E}">
        <p14:creationId xmlns:p14="http://schemas.microsoft.com/office/powerpoint/2010/main" val="37288137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33" y="41243"/>
            <a:ext cx="9155134" cy="1077218"/>
          </a:xfrm>
          <a:prstGeom prst="rect">
            <a:avLst/>
          </a:prstGeom>
          <a:noFill/>
        </p:spPr>
        <p:txBody>
          <a:bodyPr wrap="square" rtlCol="0">
            <a:spAutoFit/>
          </a:bodyPr>
          <a:lstStyle/>
          <a:p>
            <a:pPr algn="ctr"/>
            <a:r>
              <a:rPr lang="uk-UA" sz="3200" b="1" dirty="0" err="1" smtClean="0">
                <a:latin typeface="Times New Roman" pitchFamily="18" charset="0"/>
                <a:cs typeface="Times New Roman" pitchFamily="18" charset="0"/>
              </a:rPr>
              <a:t>Пробіотики</a:t>
            </a:r>
            <a:r>
              <a:rPr lang="uk-UA" sz="3200" b="1" dirty="0" smtClean="0">
                <a:latin typeface="Times New Roman" pitchFamily="18" charset="0"/>
                <a:cs typeface="Times New Roman" pitchFamily="18" charset="0"/>
              </a:rPr>
              <a:t> на основі структурних компонентів клітин</a:t>
            </a:r>
            <a:endParaRPr lang="uk-UA" sz="3200" b="1" dirty="0">
              <a:latin typeface="Times New Roman" pitchFamily="18" charset="0"/>
              <a:cs typeface="Times New Roman" pitchFamily="18" charset="0"/>
            </a:endParaRPr>
          </a:p>
        </p:txBody>
      </p:sp>
      <p:sp>
        <p:nvSpPr>
          <p:cNvPr id="3" name="Прямоугольник 2"/>
          <p:cNvSpPr/>
          <p:nvPr/>
        </p:nvSpPr>
        <p:spPr>
          <a:xfrm>
            <a:off x="179512" y="1340768"/>
            <a:ext cx="8640960" cy="5016758"/>
          </a:xfrm>
          <a:prstGeom prst="rect">
            <a:avLst/>
          </a:prstGeom>
        </p:spPr>
        <p:txBody>
          <a:bodyPr wrap="square">
            <a:spAutoFit/>
          </a:bodyPr>
          <a:lstStyle/>
          <a:p>
            <a:pPr algn="just"/>
            <a:r>
              <a:rPr lang="uk-UA" dirty="0"/>
              <a:t>«</a:t>
            </a:r>
            <a:r>
              <a:rPr lang="uk-UA" sz="3200" b="1" dirty="0" err="1">
                <a:latin typeface="Times New Roman" pitchFamily="18" charset="0"/>
                <a:cs typeface="Times New Roman" pitchFamily="18" charset="0"/>
              </a:rPr>
              <a:t>Бластолізин</a:t>
            </a:r>
            <a:r>
              <a:rPr lang="uk-UA" sz="3200" dirty="0" smtClean="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i="1" dirty="0" smtClean="0">
                <a:latin typeface="Times New Roman" pitchFamily="18" charset="0"/>
                <a:cs typeface="Times New Roman" pitchFamily="18" charset="0"/>
              </a:rPr>
              <a:t>-</a:t>
            </a:r>
            <a:r>
              <a:rPr lang="uk-UA" sz="3200" dirty="0" smtClean="0">
                <a:latin typeface="Times New Roman" pitchFamily="18" charset="0"/>
                <a:cs typeface="Times New Roman" pitchFamily="18" charset="0"/>
              </a:rPr>
              <a:t> </a:t>
            </a:r>
            <a:r>
              <a:rPr lang="uk-UA" sz="3200" dirty="0">
                <a:latin typeface="Times New Roman" pitchFamily="18" charset="0"/>
                <a:cs typeface="Times New Roman" pitchFamily="18" charset="0"/>
              </a:rPr>
              <a:t>містить клітинну фракцію болгарської палички. Встановлено здатність препарату підвищувати протипухлинний імунітет онкологічних хворих.</a:t>
            </a:r>
          </a:p>
          <a:p>
            <a:pPr algn="just"/>
            <a:r>
              <a:rPr lang="uk-UA" sz="3200" dirty="0" smtClean="0">
                <a:latin typeface="Times New Roman" pitchFamily="18" charset="0"/>
                <a:cs typeface="Times New Roman" pitchFamily="18" charset="0"/>
              </a:rPr>
              <a:t>«</a:t>
            </a:r>
            <a:r>
              <a:rPr lang="uk-UA" sz="3200" b="1" dirty="0" err="1">
                <a:latin typeface="Times New Roman" pitchFamily="18" charset="0"/>
                <a:cs typeface="Times New Roman" pitchFamily="18" charset="0"/>
              </a:rPr>
              <a:t>Деодан</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отримано з клітин </a:t>
            </a:r>
            <a:r>
              <a:rPr lang="uk-UA" sz="3200" dirty="0" err="1">
                <a:latin typeface="Times New Roman" pitchFamily="18" charset="0"/>
                <a:cs typeface="Times New Roman" pitchFamily="18" charset="0"/>
              </a:rPr>
              <a:t>лактобактерій</a:t>
            </a:r>
            <a:r>
              <a:rPr lang="uk-UA" sz="3200" dirty="0">
                <a:latin typeface="Times New Roman" pitchFamily="18" charset="0"/>
                <a:cs typeface="Times New Roman" pitchFamily="18" charset="0"/>
              </a:rPr>
              <a:t> </a:t>
            </a:r>
            <a:r>
              <a:rPr lang="uk-UA" sz="3200" i="1" dirty="0" err="1">
                <a:latin typeface="Times New Roman" pitchFamily="18" charset="0"/>
                <a:cs typeface="Times New Roman" pitchFamily="18" charset="0"/>
              </a:rPr>
              <a:t>Lactobacillus</a:t>
            </a:r>
            <a:r>
              <a:rPr lang="uk-UA" sz="3200" i="1" dirty="0">
                <a:latin typeface="Times New Roman" pitchFamily="18" charset="0"/>
                <a:cs typeface="Times New Roman" pitchFamily="18" charset="0"/>
              </a:rPr>
              <a:t> </a:t>
            </a:r>
            <a:r>
              <a:rPr lang="uk-UA" sz="3200" i="1" dirty="0" err="1">
                <a:latin typeface="Times New Roman" pitchFamily="18" charset="0"/>
                <a:cs typeface="Times New Roman" pitchFamily="18" charset="0"/>
              </a:rPr>
              <a:t>delbrueckii</a:t>
            </a:r>
            <a:r>
              <a:rPr lang="uk-UA" sz="3200" i="1" dirty="0" smtClean="0">
                <a:latin typeface="Times New Roman" pitchFamily="18" charset="0"/>
                <a:cs typeface="Times New Roman" pitchFamily="18" charset="0"/>
              </a:rPr>
              <a:t>.</a:t>
            </a:r>
          </a:p>
          <a:p>
            <a:pPr algn="just"/>
            <a:r>
              <a:rPr lang="uk-UA" sz="3200" i="1" dirty="0" smtClean="0">
                <a:latin typeface="Times New Roman" pitchFamily="18" charset="0"/>
                <a:cs typeface="Times New Roman" pitchFamily="18" charset="0"/>
              </a:rPr>
              <a:t> </a:t>
            </a:r>
            <a:r>
              <a:rPr lang="uk-UA" sz="3200" dirty="0">
                <a:latin typeface="Times New Roman" pitchFamily="18" charset="0"/>
                <a:cs typeface="Times New Roman" pitchFamily="18" charset="0"/>
              </a:rPr>
              <a:t>Вітчизняний </a:t>
            </a:r>
            <a:r>
              <a:rPr lang="uk-UA" sz="3200" dirty="0" err="1">
                <a:latin typeface="Times New Roman" pitchFamily="18" charset="0"/>
                <a:cs typeface="Times New Roman" pitchFamily="18" charset="0"/>
              </a:rPr>
              <a:t>імуномодулюючий</a:t>
            </a:r>
            <a:r>
              <a:rPr lang="uk-UA" sz="3200" dirty="0">
                <a:latin typeface="Times New Roman" pitchFamily="18" charset="0"/>
                <a:cs typeface="Times New Roman" pitchFamily="18" charset="0"/>
              </a:rPr>
              <a:t> препарат на основі структурних компонентів клітин болгарської </a:t>
            </a:r>
            <a:r>
              <a:rPr lang="uk-UA" sz="3200" dirty="0" err="1">
                <a:latin typeface="Times New Roman" pitchFamily="18" charset="0"/>
                <a:cs typeface="Times New Roman" pitchFamily="18" charset="0"/>
              </a:rPr>
              <a:t>лактобактерії</a:t>
            </a:r>
            <a:r>
              <a:rPr lang="uk-UA" sz="3200" dirty="0">
                <a:latin typeface="Times New Roman" pitchFamily="18" charset="0"/>
                <a:cs typeface="Times New Roman" pitchFamily="18" charset="0"/>
              </a:rPr>
              <a:t> отримав назву «</a:t>
            </a:r>
            <a:r>
              <a:rPr lang="uk-UA" sz="3200" b="1" dirty="0" err="1">
                <a:latin typeface="Times New Roman" pitchFamily="18" charset="0"/>
                <a:cs typeface="Times New Roman" pitchFamily="18" charset="0"/>
              </a:rPr>
              <a:t>Бластен</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Tree>
    <p:extLst>
      <p:ext uri="{BB962C8B-B14F-4D97-AF65-F5344CB8AC3E}">
        <p14:creationId xmlns:p14="http://schemas.microsoft.com/office/powerpoint/2010/main" val="19889076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7100"/>
            <a:ext cx="9144000" cy="7017306"/>
          </a:xfrm>
          <a:prstGeom prst="rect">
            <a:avLst/>
          </a:prstGeom>
        </p:spPr>
        <p:txBody>
          <a:bodyPr wrap="square">
            <a:spAutoFit/>
          </a:bodyPr>
          <a:lstStyle/>
          <a:p>
            <a:pPr algn="just"/>
            <a:r>
              <a:rPr lang="uk-UA" sz="3000" dirty="0" smtClean="0">
                <a:latin typeface="Times New Roman" pitchFamily="18" charset="0"/>
                <a:cs typeface="Times New Roman" pitchFamily="18" charset="0"/>
              </a:rPr>
              <a:t>	Відомі </a:t>
            </a:r>
            <a:r>
              <a:rPr lang="uk-UA" sz="3000" dirty="0">
                <a:latin typeface="Times New Roman" pitchFamily="18" charset="0"/>
                <a:cs typeface="Times New Roman" pitchFamily="18" charset="0"/>
              </a:rPr>
              <a:t>також препарати на основі </a:t>
            </a:r>
            <a:r>
              <a:rPr lang="uk-UA" sz="3000" dirty="0" err="1">
                <a:latin typeface="Times New Roman" pitchFamily="18" charset="0"/>
                <a:cs typeface="Times New Roman" pitchFamily="18" charset="0"/>
              </a:rPr>
              <a:t>інактивованих</a:t>
            </a:r>
            <a:r>
              <a:rPr lang="uk-UA" sz="3000" dirty="0">
                <a:latin typeface="Times New Roman" pitchFamily="18" charset="0"/>
                <a:cs typeface="Times New Roman" pitchFamily="18" charset="0"/>
              </a:rPr>
              <a:t> клітин молочнокислої мікрофлори. Один із </a:t>
            </a:r>
            <a:r>
              <a:rPr lang="uk-UA" sz="3000" dirty="0" smtClean="0">
                <a:latin typeface="Times New Roman" pitchFamily="18" charset="0"/>
                <a:cs typeface="Times New Roman" pitchFamily="18" charset="0"/>
              </a:rPr>
              <a:t>механізмів </a:t>
            </a:r>
            <a:r>
              <a:rPr lang="uk-UA" sz="3000" dirty="0">
                <a:latin typeface="Times New Roman" pitchFamily="18" charset="0"/>
                <a:cs typeface="Times New Roman" pitchFamily="18" charset="0"/>
              </a:rPr>
              <a:t>їхньої дії полягає у пригніченні </a:t>
            </a:r>
            <a:r>
              <a:rPr lang="uk-UA" sz="3000" dirty="0" err="1">
                <a:latin typeface="Times New Roman" pitchFamily="18" charset="0"/>
                <a:cs typeface="Times New Roman" pitchFamily="18" charset="0"/>
              </a:rPr>
              <a:t>адгезивних</a:t>
            </a:r>
            <a:r>
              <a:rPr lang="uk-UA" sz="3000" dirty="0">
                <a:latin typeface="Times New Roman" pitchFamily="18" charset="0"/>
                <a:cs typeface="Times New Roman" pitchFamily="18" charset="0"/>
              </a:rPr>
              <a:t> властивостей потенційно небезпечної мікрофлори за рахунок екранування </a:t>
            </a:r>
            <a:r>
              <a:rPr lang="uk-UA" sz="3000" dirty="0" err="1">
                <a:latin typeface="Times New Roman" pitchFamily="18" charset="0"/>
                <a:cs typeface="Times New Roman" pitchFamily="18" charset="0"/>
              </a:rPr>
              <a:t>інактивованими</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пробіотичними</a:t>
            </a:r>
            <a:r>
              <a:rPr lang="uk-UA" sz="3000" dirty="0">
                <a:latin typeface="Times New Roman" pitchFamily="18" charset="0"/>
                <a:cs typeface="Times New Roman" pitchFamily="18" charset="0"/>
              </a:rPr>
              <a:t> клітинами специфічних рецепторів на епітелії. Встановлено, що для прояву антагоністичної ефективності </a:t>
            </a:r>
            <a:r>
              <a:rPr lang="uk-UA" sz="3000" dirty="0" err="1">
                <a:latin typeface="Times New Roman" pitchFamily="18" charset="0"/>
                <a:cs typeface="Times New Roman" pitchFamily="18" charset="0"/>
              </a:rPr>
              <a:t>інактивованим</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пробіотиком</a:t>
            </a:r>
            <a:r>
              <a:rPr lang="uk-UA" sz="3000" dirty="0">
                <a:latin typeface="Times New Roman" pitchFamily="18" charset="0"/>
                <a:cs typeface="Times New Roman" pitchFamily="18" charset="0"/>
              </a:rPr>
              <a:t> його необхідно використовувати у десятикратному об’ємі порівняно з препаратами на основі живих мікроорганізмів. Найвірогідніше основний </a:t>
            </a:r>
            <a:r>
              <a:rPr lang="uk-UA" sz="3000" dirty="0" err="1">
                <a:latin typeface="Times New Roman" pitchFamily="18" charset="0"/>
                <a:cs typeface="Times New Roman" pitchFamily="18" charset="0"/>
              </a:rPr>
              <a:t>пробіотичний</a:t>
            </a:r>
            <a:r>
              <a:rPr lang="uk-UA" sz="3000" dirty="0">
                <a:latin typeface="Times New Roman" pitchFamily="18" charset="0"/>
                <a:cs typeface="Times New Roman" pitchFamily="18" charset="0"/>
              </a:rPr>
              <a:t> ефект </a:t>
            </a:r>
            <a:r>
              <a:rPr lang="uk-UA" sz="3000" dirty="0" err="1" smtClean="0">
                <a:latin typeface="Times New Roman" pitchFamily="18" charset="0"/>
                <a:cs typeface="Times New Roman" pitchFamily="18" charset="0"/>
              </a:rPr>
              <a:t>інактивованих</a:t>
            </a:r>
            <a:r>
              <a:rPr lang="uk-UA" sz="3000" dirty="0" smtClean="0">
                <a:latin typeface="Times New Roman" pitchFamily="18" charset="0"/>
                <a:cs typeface="Times New Roman" pitchFamily="18" charset="0"/>
              </a:rPr>
              <a:t> клітин полягає </a:t>
            </a:r>
            <a:r>
              <a:rPr lang="uk-UA" sz="3000" dirty="0">
                <a:latin typeface="Times New Roman" pitchFamily="18" charset="0"/>
                <a:cs typeface="Times New Roman" pitchFamily="18" charset="0"/>
              </a:rPr>
              <a:t>у стимулюючому впливі на імунну систему, оскільки </a:t>
            </a:r>
            <a:r>
              <a:rPr lang="uk-UA" sz="3000" dirty="0" smtClean="0">
                <a:latin typeface="Times New Roman" pitchFamily="18" charset="0"/>
                <a:cs typeface="Times New Roman" pitchFamily="18" charset="0"/>
              </a:rPr>
              <a:t>вони є </a:t>
            </a:r>
            <a:r>
              <a:rPr lang="uk-UA" sz="3000" dirty="0">
                <a:latin typeface="Times New Roman" pitchFamily="18" charset="0"/>
                <a:cs typeface="Times New Roman" pitchFamily="18" charset="0"/>
              </a:rPr>
              <a:t>потужним джерелом імуногенних сполук, зокрема </a:t>
            </a:r>
            <a:r>
              <a:rPr lang="uk-UA" sz="3000" dirty="0" err="1">
                <a:latin typeface="Times New Roman" pitchFamily="18" charset="0"/>
                <a:cs typeface="Times New Roman" pitchFamily="18" charset="0"/>
              </a:rPr>
              <a:t>пептидоглікану</a:t>
            </a:r>
            <a:r>
              <a:rPr lang="uk-UA" sz="3000" dirty="0">
                <a:latin typeface="Times New Roman" pitchFamily="18" charset="0"/>
                <a:cs typeface="Times New Roman" pitchFamily="18" charset="0"/>
              </a:rPr>
              <a:t>.</a:t>
            </a:r>
          </a:p>
        </p:txBody>
      </p:sp>
    </p:spTree>
    <p:extLst>
      <p:ext uri="{BB962C8B-B14F-4D97-AF65-F5344CB8AC3E}">
        <p14:creationId xmlns:p14="http://schemas.microsoft.com/office/powerpoint/2010/main" val="19010853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76672"/>
            <a:ext cx="8856984" cy="4524315"/>
          </a:xfrm>
          <a:prstGeom prst="rect">
            <a:avLst/>
          </a:prstGeom>
        </p:spPr>
        <p:txBody>
          <a:bodyPr wrap="square">
            <a:spAutoFit/>
          </a:bodyPr>
          <a:lstStyle/>
          <a:p>
            <a:pPr algn="ctr"/>
            <a:r>
              <a:rPr lang="uk-UA" sz="4800" b="1" dirty="0">
                <a:latin typeface="Times New Roman" pitchFamily="18" charset="0"/>
                <a:cs typeface="Times New Roman" pitchFamily="18" charset="0"/>
              </a:rPr>
              <a:t>1.5. </a:t>
            </a:r>
            <a:r>
              <a:rPr lang="uk-UA" sz="4800" b="1" i="1" dirty="0">
                <a:latin typeface="Times New Roman" pitchFamily="18" charset="0"/>
                <a:cs typeface="Times New Roman" pitchFamily="18" charset="0"/>
              </a:rPr>
              <a:t>Препарати на основі комплексу живої мікрофлори та біологічно активних компонентів, продукти функціонального харчування та </a:t>
            </a:r>
            <a:r>
              <a:rPr lang="uk-UA" sz="4800" b="1" i="1" dirty="0" err="1">
                <a:latin typeface="Times New Roman" pitchFamily="18" charset="0"/>
                <a:cs typeface="Times New Roman" pitchFamily="18" charset="0"/>
              </a:rPr>
              <a:t>нутрицевтики</a:t>
            </a:r>
            <a:endParaRPr lang="uk-UA" sz="4800" dirty="0">
              <a:latin typeface="Times New Roman" pitchFamily="18" charset="0"/>
              <a:cs typeface="Times New Roman" pitchFamily="18" charset="0"/>
            </a:endParaRPr>
          </a:p>
        </p:txBody>
      </p:sp>
    </p:spTree>
    <p:extLst>
      <p:ext uri="{BB962C8B-B14F-4D97-AF65-F5344CB8AC3E}">
        <p14:creationId xmlns:p14="http://schemas.microsoft.com/office/powerpoint/2010/main" val="2624330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0"/>
            <a:ext cx="7828425" cy="584775"/>
          </a:xfrm>
          <a:prstGeom prst="rect">
            <a:avLst/>
          </a:prstGeom>
          <a:noFill/>
        </p:spPr>
        <p:txBody>
          <a:bodyPr wrap="none" rtlCol="0">
            <a:spAutoFit/>
          </a:bodyPr>
          <a:lstStyle/>
          <a:p>
            <a:pPr algn="ctr"/>
            <a:r>
              <a:rPr lang="uk-UA" sz="3200" b="1" dirty="0" smtClean="0">
                <a:latin typeface="Times New Roman" pitchFamily="18" charset="0"/>
                <a:cs typeface="Times New Roman" pitchFamily="18" charset="0"/>
              </a:rPr>
              <a:t>Концепція Функціонального харчування</a:t>
            </a:r>
            <a:endParaRPr lang="uk-UA" sz="3200" b="1" dirty="0">
              <a:latin typeface="Times New Roman" pitchFamily="18" charset="0"/>
              <a:cs typeface="Times New Roman" pitchFamily="18" charset="0"/>
            </a:endParaRPr>
          </a:p>
        </p:txBody>
      </p:sp>
      <p:sp>
        <p:nvSpPr>
          <p:cNvPr id="4" name="Прямоугольник 3"/>
          <p:cNvSpPr/>
          <p:nvPr/>
        </p:nvSpPr>
        <p:spPr>
          <a:xfrm>
            <a:off x="3707904" y="642747"/>
            <a:ext cx="5420041" cy="2677656"/>
          </a:xfrm>
          <a:prstGeom prst="rect">
            <a:avLst/>
          </a:prstGeom>
        </p:spPr>
        <p:txBody>
          <a:bodyPr wrap="square">
            <a:spAutoFit/>
          </a:bodyPr>
          <a:lstStyle/>
          <a:p>
            <a:pPr algn="just"/>
            <a:r>
              <a:rPr lang="uk-UA" sz="2800" dirty="0">
                <a:latin typeface="Times New Roman" pitchFamily="18" charset="0"/>
                <a:cs typeface="Times New Roman" pitchFamily="18" charset="0"/>
              </a:rPr>
              <a:t>Піонером, що запропонував розглядати продукти харчування та окремі їх компоненти як фармацевтичні препарати, був двічі лауреат Нобелевської премії </a:t>
            </a:r>
            <a:r>
              <a:rPr lang="uk-UA" sz="2800" dirty="0" err="1">
                <a:latin typeface="Times New Roman" pitchFamily="18" charset="0"/>
                <a:cs typeface="Times New Roman" pitchFamily="18" charset="0"/>
              </a:rPr>
              <a:t>Лайнус</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Полінг</a:t>
            </a:r>
            <a:r>
              <a:rPr lang="uk-UA" sz="2800" dirty="0">
                <a:latin typeface="Times New Roman" pitchFamily="18" charset="0"/>
                <a:cs typeface="Times New Roman" pitchFamily="18" charset="0"/>
              </a:rPr>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79013"/>
            <a:ext cx="3456384" cy="3582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51520" y="4167664"/>
            <a:ext cx="8568952" cy="2554545"/>
          </a:xfrm>
          <a:prstGeom prst="rect">
            <a:avLst/>
          </a:prstGeom>
        </p:spPr>
        <p:txBody>
          <a:bodyPr wrap="square">
            <a:spAutoFit/>
          </a:bodyPr>
          <a:lstStyle/>
          <a:p>
            <a:pPr algn="just"/>
            <a:r>
              <a:rPr lang="uk-UA" sz="3200" dirty="0">
                <a:latin typeface="Times New Roman" pitchFamily="18" charset="0"/>
                <a:cs typeface="Times New Roman" pitchFamily="18" charset="0"/>
              </a:rPr>
              <a:t>Концепція «Функціонального харчування» як самостійне науково-прикладне уявлення у проблематиці здорового харчування сформувалася на початку 90-х років ХХ ст. Тоді ж склалася і відповідна термінологія. </a:t>
            </a:r>
          </a:p>
        </p:txBody>
      </p:sp>
    </p:spTree>
    <p:extLst>
      <p:ext uri="{BB962C8B-B14F-4D97-AF65-F5344CB8AC3E}">
        <p14:creationId xmlns:p14="http://schemas.microsoft.com/office/powerpoint/2010/main" val="706321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786473"/>
          </a:xfrm>
          <a:prstGeom prst="rect">
            <a:avLst/>
          </a:prstGeom>
        </p:spPr>
        <p:txBody>
          <a:bodyPr wrap="square">
            <a:spAutoFit/>
          </a:bodyPr>
          <a:lstStyle/>
          <a:p>
            <a:pPr algn="just"/>
            <a:r>
              <a:rPr lang="uk-UA" sz="2900" b="1" dirty="0" smtClean="0">
                <a:latin typeface="Times New Roman" pitchFamily="18" charset="0"/>
                <a:cs typeface="Times New Roman" pitchFamily="18" charset="0"/>
              </a:rPr>
              <a:t>Функціональні продукти харчування </a:t>
            </a:r>
            <a:r>
              <a:rPr lang="uk-UA" sz="2900" dirty="0" smtClean="0">
                <a:latin typeface="Times New Roman" pitchFamily="18" charset="0"/>
                <a:cs typeface="Times New Roman" pitchFamily="18" charset="0"/>
              </a:rPr>
              <a:t>- продукти</a:t>
            </a:r>
            <a:r>
              <a:rPr lang="uk-UA" sz="2900" dirty="0">
                <a:latin typeface="Times New Roman" pitchFamily="18" charset="0"/>
                <a:cs typeface="Times New Roman" pitchFamily="18" charset="0"/>
              </a:rPr>
              <a:t>, призначені для систематичного застосування у складі харчових раціонів всіма віковими категоріями здорового населення з метою зниження ризику захворювань, пов’язаних з харчуванням, збереження та покращення здоров’я за рахунок наявності в їх складі фізіологічно функціональних харчових інгредієнтів. </a:t>
            </a:r>
            <a:endParaRPr lang="uk-UA" sz="2900" dirty="0" smtClean="0">
              <a:latin typeface="Times New Roman" pitchFamily="18" charset="0"/>
              <a:cs typeface="Times New Roman" pitchFamily="18" charset="0"/>
            </a:endParaRPr>
          </a:p>
          <a:p>
            <a:pPr algn="just"/>
            <a:r>
              <a:rPr lang="uk-UA" sz="2900" b="1" dirty="0" smtClean="0">
                <a:latin typeface="Times New Roman" pitchFamily="18" charset="0"/>
                <a:cs typeface="Times New Roman" pitchFamily="18" charset="0"/>
              </a:rPr>
              <a:t>Функціональний </a:t>
            </a:r>
            <a:r>
              <a:rPr lang="uk-UA" sz="2900" b="1" dirty="0">
                <a:latin typeface="Times New Roman" pitchFamily="18" charset="0"/>
                <a:cs typeface="Times New Roman" pitchFamily="18" charset="0"/>
              </a:rPr>
              <a:t>харчовий інгредієнт</a:t>
            </a:r>
            <a:r>
              <a:rPr lang="uk-UA" sz="2900" dirty="0">
                <a:latin typeface="Times New Roman" pitchFamily="18" charset="0"/>
                <a:cs typeface="Times New Roman" pitchFamily="18" charset="0"/>
              </a:rPr>
              <a:t> – це речовина або комплекс речовин тваринного, рослинного, мікробного, мінерального походження або ідентичних натуральним, а також живі мікроорганізми, яким притаманна здатність спричиняти позитивний вплив на одну або кілька фізіологічних функцій, процеси обміну речовин в організмі людини у разі споживання у кількостях 10−50 % від добової фізіологічної потреби.</a:t>
            </a:r>
          </a:p>
        </p:txBody>
      </p:sp>
    </p:spTree>
    <p:extLst>
      <p:ext uri="{BB962C8B-B14F-4D97-AF65-F5344CB8AC3E}">
        <p14:creationId xmlns:p14="http://schemas.microsoft.com/office/powerpoint/2010/main" val="3895146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512279"/>
            <a:ext cx="5760639" cy="3833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44348"/>
            <a:ext cx="8856984" cy="4247317"/>
          </a:xfrm>
          <a:prstGeom prst="rect">
            <a:avLst/>
          </a:prstGeom>
        </p:spPr>
        <p:txBody>
          <a:bodyPr wrap="square">
            <a:spAutoFit/>
          </a:bodyPr>
          <a:lstStyle/>
          <a:p>
            <a:pPr algn="just"/>
            <a:r>
              <a:rPr lang="uk-UA" sz="3000" dirty="0" smtClean="0">
                <a:latin typeface="Times New Roman" pitchFamily="18" charset="0"/>
                <a:cs typeface="Times New Roman" pitchFamily="18" charset="0"/>
              </a:rPr>
              <a:t>	</a:t>
            </a:r>
            <a:r>
              <a:rPr lang="uk-UA" sz="3000" b="1" dirty="0" smtClean="0">
                <a:latin typeface="Times New Roman" pitchFamily="18" charset="0"/>
                <a:cs typeface="Times New Roman" pitchFamily="18" charset="0"/>
              </a:rPr>
              <a:t>Функціональний </a:t>
            </a:r>
            <a:r>
              <a:rPr lang="uk-UA" sz="3000" b="1" dirty="0">
                <a:latin typeface="Times New Roman" pitchFamily="18" charset="0"/>
                <a:cs typeface="Times New Roman" pitchFamily="18" charset="0"/>
              </a:rPr>
              <a:t>продукт харчування</a:t>
            </a:r>
            <a:r>
              <a:rPr lang="uk-UA" sz="3000" dirty="0">
                <a:latin typeface="Times New Roman" pitchFamily="18" charset="0"/>
                <a:cs typeface="Times New Roman" pitchFamily="18" charset="0"/>
              </a:rPr>
              <a:t> та </a:t>
            </a:r>
            <a:r>
              <a:rPr lang="uk-UA" sz="3000" b="1" dirty="0">
                <a:latin typeface="Times New Roman" pitchFamily="18" charset="0"/>
                <a:cs typeface="Times New Roman" pitchFamily="18" charset="0"/>
              </a:rPr>
              <a:t>БАД</a:t>
            </a:r>
            <a:r>
              <a:rPr lang="uk-UA" sz="3000" dirty="0">
                <a:latin typeface="Times New Roman" pitchFamily="18" charset="0"/>
                <a:cs typeface="Times New Roman" pitchFamily="18" charset="0"/>
              </a:rPr>
              <a:t> відрізняються лише формою, у якій функціональні інгредієнти доставляються до організму людини. Якщо доставка відбувається у подібній до лікарської формі для перорального застосування (таблетки, капсули порошки тощо) то це – БАД. Якщо ж функціональний інгредієнт потрапляє до організму у формі традиційної харчової речовини, то мова йде про ФПХ.</a:t>
            </a:r>
          </a:p>
        </p:txBody>
      </p:sp>
      <p:sp>
        <p:nvSpPr>
          <p:cNvPr id="3" name="Прямоугольник 2"/>
          <p:cNvSpPr/>
          <p:nvPr/>
        </p:nvSpPr>
        <p:spPr>
          <a:xfrm>
            <a:off x="179512" y="4291665"/>
            <a:ext cx="8784976" cy="2062103"/>
          </a:xfrm>
          <a:prstGeom prst="rect">
            <a:avLst/>
          </a:prstGeom>
        </p:spPr>
        <p:txBody>
          <a:bodyPr wrap="square">
            <a:spAutoFit/>
          </a:bodyPr>
          <a:lstStyle/>
          <a:p>
            <a:pPr algn="just"/>
            <a:r>
              <a:rPr lang="uk-UA" sz="3200" dirty="0" smtClean="0">
                <a:latin typeface="Times New Roman" pitchFamily="18" charset="0"/>
                <a:cs typeface="Times New Roman" pitchFamily="18" charset="0"/>
              </a:rPr>
              <a:t>	У </a:t>
            </a:r>
            <a:r>
              <a:rPr lang="uk-UA" sz="3200" dirty="0">
                <a:latin typeface="Times New Roman" pitchFamily="18" charset="0"/>
                <a:cs typeface="Times New Roman" pitchFamily="18" charset="0"/>
              </a:rPr>
              <a:t>відповідності до вимог Міністерства охорони здоров’я Китаю ФПХ маркуються спеціальним логотипом світло-блакитного кольору</a:t>
            </a:r>
          </a:p>
        </p:txBody>
      </p:sp>
    </p:spTree>
    <p:extLst>
      <p:ext uri="{BB962C8B-B14F-4D97-AF65-F5344CB8AC3E}">
        <p14:creationId xmlns:p14="http://schemas.microsoft.com/office/powerpoint/2010/main" val="2862483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417"/>
            <a:ext cx="8568952" cy="1015663"/>
          </a:xfrm>
          <a:prstGeom prst="rect">
            <a:avLst/>
          </a:prstGeom>
        </p:spPr>
        <p:txBody>
          <a:bodyPr wrap="square">
            <a:spAutoFit/>
          </a:bodyPr>
          <a:lstStyle/>
          <a:p>
            <a:pPr algn="ctr"/>
            <a:r>
              <a:rPr lang="uk-UA" sz="3000" b="1" dirty="0"/>
              <a:t>Препарати (продукти) для відновлення нормальної мікрофлори</a:t>
            </a:r>
            <a:endParaRPr lang="uk-UA" sz="3000" dirty="0"/>
          </a:p>
        </p:txBody>
      </p:sp>
      <p:graphicFrame>
        <p:nvGraphicFramePr>
          <p:cNvPr id="3" name="Таблица 2"/>
          <p:cNvGraphicFramePr>
            <a:graphicFrameLocks noGrp="1"/>
          </p:cNvGraphicFramePr>
          <p:nvPr>
            <p:extLst>
              <p:ext uri="{D42A27DB-BD31-4B8C-83A1-F6EECF244321}">
                <p14:modId xmlns:p14="http://schemas.microsoft.com/office/powerpoint/2010/main" val="3801578649"/>
              </p:ext>
            </p:extLst>
          </p:nvPr>
        </p:nvGraphicFramePr>
        <p:xfrm>
          <a:off x="71499" y="1018080"/>
          <a:ext cx="8928994" cy="5562219"/>
        </p:xfrm>
        <a:graphic>
          <a:graphicData uri="http://schemas.openxmlformats.org/drawingml/2006/table">
            <a:tbl>
              <a:tblPr firstRow="1" bandRow="1">
                <a:tableStyleId>{35758FB7-9AC5-4552-8A53-C91805E547FA}</a:tableStyleId>
              </a:tblPr>
              <a:tblGrid>
                <a:gridCol w="4464497"/>
                <a:gridCol w="4464497"/>
              </a:tblGrid>
              <a:tr h="576063">
                <a:tc>
                  <a:txBody>
                    <a:bodyPr/>
                    <a:lstStyle/>
                    <a:p>
                      <a:pPr algn="ctr">
                        <a:lnSpc>
                          <a:spcPct val="150000"/>
                        </a:lnSpc>
                        <a:spcAft>
                          <a:spcPts val="0"/>
                        </a:spcAft>
                      </a:pPr>
                      <a:r>
                        <a:rPr lang="uk-UA" sz="2800" dirty="0">
                          <a:effectLst/>
                        </a:rPr>
                        <a:t>Група препаратів (продуктів)</a:t>
                      </a:r>
                      <a:endParaRPr lang="uk-UA" sz="1600" dirty="0">
                        <a:effectLst/>
                        <a:latin typeface="+mn-lt"/>
                        <a:ea typeface="Times New Roman"/>
                        <a:cs typeface="Times New Roman"/>
                      </a:endParaRPr>
                    </a:p>
                  </a:txBody>
                  <a:tcPr marL="21130" marR="21130" marT="0" marB="0"/>
                </a:tc>
                <a:tc>
                  <a:txBody>
                    <a:bodyPr/>
                    <a:lstStyle/>
                    <a:p>
                      <a:pPr algn="ctr">
                        <a:lnSpc>
                          <a:spcPct val="150000"/>
                        </a:lnSpc>
                        <a:spcAft>
                          <a:spcPts val="0"/>
                        </a:spcAft>
                      </a:pPr>
                      <a:r>
                        <a:rPr lang="uk-UA" sz="2800">
                          <a:effectLst/>
                        </a:rPr>
                        <a:t>Діючі компоненти</a:t>
                      </a:r>
                      <a:endParaRPr lang="uk-UA" sz="1600">
                        <a:effectLst/>
                        <a:latin typeface="+mn-lt"/>
                        <a:ea typeface="Times New Roman"/>
                        <a:cs typeface="Times New Roman"/>
                      </a:endParaRPr>
                    </a:p>
                  </a:txBody>
                  <a:tcPr marL="21130" marR="21130" marT="0" marB="0"/>
                </a:tc>
              </a:tr>
              <a:tr h="924420">
                <a:tc>
                  <a:txBody>
                    <a:bodyPr/>
                    <a:lstStyle/>
                    <a:p>
                      <a:pPr>
                        <a:lnSpc>
                          <a:spcPct val="150000"/>
                        </a:lnSpc>
                        <a:spcAft>
                          <a:spcPts val="0"/>
                        </a:spcAft>
                      </a:pPr>
                      <a:r>
                        <a:rPr lang="uk-UA" sz="2800" dirty="0">
                          <a:effectLst/>
                        </a:rPr>
                        <a:t>1. </a:t>
                      </a:r>
                      <a:r>
                        <a:rPr lang="uk-UA" sz="2800" dirty="0" err="1">
                          <a:effectLst/>
                        </a:rPr>
                        <a:t>Пробіотики</a:t>
                      </a:r>
                      <a:r>
                        <a:rPr lang="uk-UA" sz="2800" dirty="0">
                          <a:effectLst/>
                        </a:rPr>
                        <a:t> (фармацевтичні препарати, спеціальні продукти та біологічно активні добавки)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Жива біомаса фізіологічної мікрофлори</a:t>
                      </a:r>
                      <a:endParaRPr lang="uk-UA" sz="1600" dirty="0">
                        <a:effectLst/>
                        <a:latin typeface="+mn-lt"/>
                        <a:ea typeface="Times New Roman"/>
                        <a:cs typeface="Times New Roman"/>
                      </a:endParaRPr>
                    </a:p>
                  </a:txBody>
                  <a:tcPr marL="21130" marR="21130" marT="0" marB="0"/>
                </a:tc>
              </a:tr>
              <a:tr h="616280">
                <a:tc>
                  <a:txBody>
                    <a:bodyPr/>
                    <a:lstStyle/>
                    <a:p>
                      <a:pPr>
                        <a:lnSpc>
                          <a:spcPct val="150000"/>
                        </a:lnSpc>
                        <a:spcAft>
                          <a:spcPts val="0"/>
                        </a:spcAft>
                      </a:pPr>
                      <a:r>
                        <a:rPr lang="uk-UA" sz="2800">
                          <a:effectLst/>
                        </a:rPr>
                        <a:t>2. Препарати на основі інактивованих мікроорганізмів</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err="1">
                          <a:effectLst/>
                        </a:rPr>
                        <a:t>Інактивована</a:t>
                      </a:r>
                      <a:r>
                        <a:rPr lang="uk-UA" sz="2800" dirty="0">
                          <a:effectLst/>
                        </a:rPr>
                        <a:t> біомаса </a:t>
                      </a:r>
                      <a:r>
                        <a:rPr lang="uk-UA" sz="2800" dirty="0" err="1">
                          <a:effectLst/>
                        </a:rPr>
                        <a:t>пробіотичної</a:t>
                      </a:r>
                      <a:r>
                        <a:rPr lang="uk-UA" sz="2800" dirty="0">
                          <a:effectLst/>
                        </a:rPr>
                        <a:t> мікрофлори</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35474404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250" y="3068960"/>
            <a:ext cx="4218160" cy="379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188640"/>
            <a:ext cx="8136904" cy="3539430"/>
          </a:xfrm>
          <a:prstGeom prst="rect">
            <a:avLst/>
          </a:prstGeom>
        </p:spPr>
        <p:txBody>
          <a:bodyPr wrap="square">
            <a:spAutoFit/>
          </a:bodyPr>
          <a:lstStyle/>
          <a:p>
            <a:pPr algn="just"/>
            <a:r>
              <a:rPr lang="uk-UA" sz="3200" b="1" i="1" dirty="0">
                <a:latin typeface="Times New Roman" pitchFamily="18" charset="0"/>
                <a:cs typeface="Times New Roman" pitchFamily="18" charset="0"/>
              </a:rPr>
              <a:t>Ф</a:t>
            </a:r>
            <a:r>
              <a:rPr lang="uk-UA" sz="3200" b="1" i="1" dirty="0" smtClean="0">
                <a:latin typeface="Times New Roman" pitchFamily="18" charset="0"/>
                <a:cs typeface="Times New Roman" pitchFamily="18" charset="0"/>
              </a:rPr>
              <a:t>ункціональне </a:t>
            </a:r>
            <a:r>
              <a:rPr lang="uk-UA" sz="3200" b="1" i="1" dirty="0">
                <a:latin typeface="Times New Roman" pitchFamily="18" charset="0"/>
                <a:cs typeface="Times New Roman" pitchFamily="18" charset="0"/>
              </a:rPr>
              <a:t>харчування</a:t>
            </a:r>
            <a:r>
              <a:rPr lang="uk-UA" sz="3200" dirty="0">
                <a:latin typeface="Times New Roman" pitchFamily="18" charset="0"/>
                <a:cs typeface="Times New Roman" pitchFamily="18" charset="0"/>
              </a:rPr>
              <a:t> – це продукти спеціального призначення природного або штучного походження, призначені для систематичного щоденного споживання, які сприяють поповненню нестачі в організмі енергетичних, пластичних або регуляторних харчових </a:t>
            </a:r>
            <a:r>
              <a:rPr lang="uk-UA" sz="3200" dirty="0" err="1">
                <a:latin typeface="Times New Roman" pitchFamily="18" charset="0"/>
                <a:cs typeface="Times New Roman" pitchFamily="18" charset="0"/>
              </a:rPr>
              <a:t>субстанцій</a:t>
            </a:r>
            <a:r>
              <a:rPr lang="uk-UA" sz="3200" dirty="0">
                <a:latin typeface="Times New Roman" pitchFamily="18" charset="0"/>
                <a:cs typeface="Times New Roman" pitchFamily="18" charset="0"/>
              </a:rPr>
              <a:t>.</a:t>
            </a:r>
          </a:p>
        </p:txBody>
      </p:sp>
    </p:spTree>
    <p:extLst>
      <p:ext uri="{BB962C8B-B14F-4D97-AF65-F5344CB8AC3E}">
        <p14:creationId xmlns:p14="http://schemas.microsoft.com/office/powerpoint/2010/main" val="26088763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12968" cy="6001643"/>
          </a:xfrm>
          <a:prstGeom prst="rect">
            <a:avLst/>
          </a:prstGeom>
        </p:spPr>
        <p:txBody>
          <a:bodyPr wrap="square">
            <a:spAutoFit/>
          </a:bodyPr>
          <a:lstStyle/>
          <a:p>
            <a:pPr algn="just"/>
            <a:r>
              <a:rPr lang="uk-UA" sz="3200" dirty="0" smtClean="0">
                <a:latin typeface="Times New Roman" pitchFamily="18" charset="0"/>
                <a:cs typeface="Times New Roman" pitchFamily="18" charset="0"/>
              </a:rPr>
              <a:t>	</a:t>
            </a:r>
            <a:r>
              <a:rPr lang="uk-UA" sz="3200" b="1" dirty="0" smtClean="0">
                <a:latin typeface="Times New Roman" pitchFamily="18" charset="0"/>
                <a:cs typeface="Times New Roman" pitchFamily="18" charset="0"/>
              </a:rPr>
              <a:t>Концепція </a:t>
            </a:r>
            <a:r>
              <a:rPr lang="uk-UA" sz="3200" b="1" dirty="0">
                <a:latin typeface="Times New Roman" pitchFamily="18" charset="0"/>
                <a:cs typeface="Times New Roman" pitchFamily="18" charset="0"/>
              </a:rPr>
              <a:t>оздоровчого ефекту </a:t>
            </a:r>
            <a:r>
              <a:rPr lang="uk-UA" sz="3200" dirty="0">
                <a:latin typeface="Times New Roman" pitchFamily="18" charset="0"/>
                <a:cs typeface="Times New Roman" pitchFamily="18" charset="0"/>
              </a:rPr>
              <a:t>продуктів функціонального харчування ґрунтується на тому, що біологічно активна плівка, яка вкриває слизові оболонки усіх біотопів травного тракту, є первинною мішенню для будь-якого харчового субстрату, що надходить у організм </a:t>
            </a:r>
            <a:r>
              <a:rPr lang="uk-UA" sz="3200" dirty="0" err="1">
                <a:latin typeface="Times New Roman" pitchFamily="18" charset="0"/>
                <a:cs typeface="Times New Roman" pitchFamily="18" charset="0"/>
              </a:rPr>
              <a:t>перорально</a:t>
            </a:r>
            <a:r>
              <a:rPr lang="uk-UA" sz="3200" dirty="0">
                <a:latin typeface="Times New Roman" pitchFamily="18" charset="0"/>
                <a:cs typeface="Times New Roman" pitchFamily="18" charset="0"/>
              </a:rPr>
              <a:t>. Тому продукти, що позитивно впливають на склад і функції нормальної мікрофлори, у фізіологічних концентраціях сприятимуть покращенню стану фізичного та психічного здоров’я і зменшенню ризику виникнення захворювань.</a:t>
            </a:r>
          </a:p>
        </p:txBody>
      </p:sp>
    </p:spTree>
    <p:extLst>
      <p:ext uri="{BB962C8B-B14F-4D97-AF65-F5344CB8AC3E}">
        <p14:creationId xmlns:p14="http://schemas.microsoft.com/office/powerpoint/2010/main" val="9430223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6494085"/>
          </a:xfrm>
          <a:prstGeom prst="rect">
            <a:avLst/>
          </a:prstGeom>
        </p:spPr>
        <p:txBody>
          <a:bodyPr wrap="square">
            <a:spAutoFit/>
          </a:bodyPr>
          <a:lstStyle/>
          <a:p>
            <a:pPr algn="ctr"/>
            <a:r>
              <a:rPr lang="uk-UA" sz="3200" b="1" dirty="0" smtClean="0">
                <a:latin typeface="Times New Roman" pitchFamily="18" charset="0"/>
                <a:cs typeface="Times New Roman" pitchFamily="18" charset="0"/>
              </a:rPr>
              <a:t>Різниця </a:t>
            </a:r>
            <a:r>
              <a:rPr lang="uk-UA" sz="3200" b="1" dirty="0">
                <a:latin typeface="Times New Roman" pitchFamily="18" charset="0"/>
                <a:cs typeface="Times New Roman" pitchFamily="18" charset="0"/>
              </a:rPr>
              <a:t>між </a:t>
            </a:r>
            <a:r>
              <a:rPr lang="uk-UA" sz="3200" b="1" dirty="0" err="1">
                <a:latin typeface="Times New Roman" pitchFamily="18" charset="0"/>
                <a:cs typeface="Times New Roman" pitchFamily="18" charset="0"/>
              </a:rPr>
              <a:t>пробіотиками</a:t>
            </a:r>
            <a:r>
              <a:rPr lang="uk-UA" sz="3200" b="1" dirty="0">
                <a:latin typeface="Times New Roman" pitchFamily="18" charset="0"/>
                <a:cs typeface="Times New Roman" pitchFamily="18" charset="0"/>
              </a:rPr>
              <a:t> та продуктами функціонального харчування </a:t>
            </a:r>
            <a:r>
              <a:rPr lang="uk-UA" sz="3200" b="1" dirty="0" smtClean="0">
                <a:latin typeface="Times New Roman" pitchFamily="18" charset="0"/>
                <a:cs typeface="Times New Roman" pitchFamily="18" charset="0"/>
              </a:rPr>
              <a:t>полягає у тому </a:t>
            </a:r>
            <a:r>
              <a:rPr lang="uk-UA" sz="3200" dirty="0" smtClean="0">
                <a:latin typeface="Times New Roman" pitchFamily="18" charset="0"/>
                <a:cs typeface="Times New Roman" pitchFamily="18" charset="0"/>
              </a:rPr>
              <a:t>:</a:t>
            </a:r>
          </a:p>
          <a:p>
            <a:pPr algn="ctr"/>
            <a:endParaRPr lang="uk-UA" sz="3200" dirty="0" smtClean="0">
              <a:latin typeface="Times New Roman" pitchFamily="18" charset="0"/>
              <a:cs typeface="Times New Roman" pitchFamily="18" charset="0"/>
            </a:endParaRPr>
          </a:p>
          <a:p>
            <a:pPr marL="457200" indent="-457200" algn="just">
              <a:buFontTx/>
              <a:buChar char="-"/>
            </a:pPr>
            <a:r>
              <a:rPr lang="uk-UA" sz="3200" dirty="0" smtClean="0">
                <a:latin typeface="Times New Roman" pitchFamily="18" charset="0"/>
                <a:cs typeface="Times New Roman" pitchFamily="18" charset="0"/>
              </a:rPr>
              <a:t>в </a:t>
            </a:r>
            <a:r>
              <a:rPr lang="uk-UA" sz="3200" dirty="0">
                <a:latin typeface="Times New Roman" pitchFamily="18" charset="0"/>
                <a:cs typeface="Times New Roman" pitchFamily="18" charset="0"/>
              </a:rPr>
              <a:t>якій формі вони потрапляють до організму </a:t>
            </a:r>
            <a:r>
              <a:rPr lang="uk-UA" sz="3200" dirty="0" smtClean="0">
                <a:latin typeface="Times New Roman" pitchFamily="18" charset="0"/>
                <a:cs typeface="Times New Roman" pitchFamily="18" charset="0"/>
              </a:rPr>
              <a:t>людини (препарат чи традиційний харчовий продукт);</a:t>
            </a:r>
          </a:p>
          <a:p>
            <a:pPr marL="457200" indent="-457200" algn="just">
              <a:buFontTx/>
              <a:buChar char="-"/>
            </a:pPr>
            <a:r>
              <a:rPr lang="uk-UA" sz="3200" dirty="0">
                <a:latin typeface="Times New Roman" pitchFamily="18" charset="0"/>
                <a:cs typeface="Times New Roman" pitchFamily="18" charset="0"/>
              </a:rPr>
              <a:t>концентрація діючої речовини </a:t>
            </a:r>
            <a:r>
              <a:rPr lang="uk-UA" sz="3200" dirty="0" smtClean="0">
                <a:latin typeface="Times New Roman" pitchFamily="18" charset="0"/>
                <a:cs typeface="Times New Roman" pitchFamily="18" charset="0"/>
              </a:rPr>
              <a:t>(у </a:t>
            </a:r>
            <a:r>
              <a:rPr lang="uk-UA" sz="3200" dirty="0" err="1">
                <a:latin typeface="Times New Roman" pitchFamily="18" charset="0"/>
                <a:cs typeface="Times New Roman" pitchFamily="18" charset="0"/>
              </a:rPr>
              <a:t>пробіотиках</a:t>
            </a:r>
            <a:r>
              <a:rPr lang="uk-UA" sz="3200" dirty="0">
                <a:latin typeface="Times New Roman" pitchFamily="18" charset="0"/>
                <a:cs typeface="Times New Roman" pitchFamily="18" charset="0"/>
              </a:rPr>
              <a:t> може значно перевищувати фізіологічно необхідні, тому вони зазвичай призначаються для вживання упродовж певного обмеженого </a:t>
            </a:r>
            <a:r>
              <a:rPr lang="uk-UA" sz="3200" dirty="0" smtClean="0">
                <a:latin typeface="Times New Roman" pitchFamily="18" charset="0"/>
                <a:cs typeface="Times New Roman" pitchFamily="18" charset="0"/>
              </a:rPr>
              <a:t>часу. </a:t>
            </a:r>
            <a:r>
              <a:rPr lang="uk-UA" sz="3200" dirty="0">
                <a:latin typeface="Times New Roman" pitchFamily="18" charset="0"/>
                <a:cs typeface="Times New Roman" pitchFamily="18" charset="0"/>
              </a:rPr>
              <a:t>Концентрації харчових </a:t>
            </a:r>
            <a:r>
              <a:rPr lang="uk-UA" sz="3200" dirty="0" err="1" smtClean="0">
                <a:latin typeface="Times New Roman" pitchFamily="18" charset="0"/>
                <a:cs typeface="Times New Roman" pitchFamily="18" charset="0"/>
              </a:rPr>
              <a:t>субстанцій</a:t>
            </a:r>
            <a:r>
              <a:rPr lang="uk-UA" sz="3200" dirty="0" smtClean="0">
                <a:latin typeface="Times New Roman" pitchFamily="18" charset="0"/>
                <a:cs typeface="Times New Roman" pitchFamily="18" charset="0"/>
              </a:rPr>
              <a:t> у ФПХ наближені </a:t>
            </a:r>
            <a:r>
              <a:rPr lang="uk-UA" sz="3200" dirty="0">
                <a:latin typeface="Times New Roman" pitchFamily="18" charset="0"/>
                <a:cs typeface="Times New Roman" pitchFamily="18" charset="0"/>
              </a:rPr>
              <a:t>до фізіологічних, і тому </a:t>
            </a:r>
            <a:r>
              <a:rPr lang="uk-UA" sz="3200" dirty="0" smtClean="0">
                <a:latin typeface="Times New Roman" pitchFamily="18" charset="0"/>
                <a:cs typeface="Times New Roman" pitchFamily="18" charset="0"/>
              </a:rPr>
              <a:t>продукти </a:t>
            </a:r>
            <a:r>
              <a:rPr lang="uk-UA" sz="3200" dirty="0">
                <a:latin typeface="Times New Roman" pitchFamily="18" charset="0"/>
                <a:cs typeface="Times New Roman" pitchFamily="18" charset="0"/>
              </a:rPr>
              <a:t>можуть вживатися упродовж тривалого часу.</a:t>
            </a:r>
          </a:p>
        </p:txBody>
      </p:sp>
    </p:spTree>
    <p:extLst>
      <p:ext uri="{BB962C8B-B14F-4D97-AF65-F5344CB8AC3E}">
        <p14:creationId xmlns:p14="http://schemas.microsoft.com/office/powerpoint/2010/main" val="4746232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4164"/>
            <a:ext cx="8784976" cy="3046988"/>
          </a:xfrm>
          <a:prstGeom prst="rect">
            <a:avLst/>
          </a:prstGeom>
        </p:spPr>
        <p:txBody>
          <a:bodyPr wrap="square">
            <a:spAutoFit/>
          </a:bodyPr>
          <a:lstStyle/>
          <a:p>
            <a:pPr algn="just"/>
            <a:r>
              <a:rPr lang="uk-UA" sz="3200" dirty="0" smtClean="0">
                <a:latin typeface="Times New Roman" pitchFamily="18" charset="0"/>
                <a:cs typeface="Times New Roman" pitchFamily="18" charset="0"/>
              </a:rPr>
              <a:t>	Вважають</a:t>
            </a:r>
            <a:r>
              <a:rPr lang="uk-UA" sz="3200" dirty="0">
                <a:latin typeface="Times New Roman" pitchFamily="18" charset="0"/>
                <a:cs typeface="Times New Roman" pitchFamily="18" charset="0"/>
              </a:rPr>
              <a:t>, що харчовий продукт може бути віднесений до продуктів функціонального харчування, якщо вміст у ньому певного функціонального харчового інгредієнта становить не менше 30 % добової потреби у ньому.</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269" y="3305509"/>
            <a:ext cx="5357855" cy="3552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9051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150137"/>
            <a:ext cx="2925417" cy="584775"/>
          </a:xfrm>
          <a:prstGeom prst="rect">
            <a:avLst/>
          </a:prstGeom>
          <a:noFill/>
        </p:spPr>
        <p:txBody>
          <a:bodyPr wrap="none" rtlCol="0">
            <a:spAutoFit/>
          </a:bodyPr>
          <a:lstStyle/>
          <a:p>
            <a:pPr algn="ctr"/>
            <a:r>
              <a:rPr lang="uk-UA" sz="3200" b="1" dirty="0" err="1" smtClean="0">
                <a:latin typeface="Times New Roman" pitchFamily="18" charset="0"/>
                <a:cs typeface="Times New Roman" pitchFamily="18" charset="0"/>
              </a:rPr>
              <a:t>Нутрицевтики</a:t>
            </a:r>
            <a:endParaRPr lang="uk-UA" sz="3200" b="1" dirty="0">
              <a:latin typeface="Times New Roman" pitchFamily="18" charset="0"/>
              <a:cs typeface="Times New Roman" pitchFamily="18" charset="0"/>
            </a:endParaRPr>
          </a:p>
        </p:txBody>
      </p:sp>
      <p:sp>
        <p:nvSpPr>
          <p:cNvPr id="3" name="Прямоугольник 2"/>
          <p:cNvSpPr/>
          <p:nvPr/>
        </p:nvSpPr>
        <p:spPr>
          <a:xfrm>
            <a:off x="179512" y="735533"/>
            <a:ext cx="8784976" cy="5632311"/>
          </a:xfrm>
          <a:prstGeom prst="rect">
            <a:avLst/>
          </a:prstGeom>
        </p:spPr>
        <p:txBody>
          <a:bodyPr wrap="square">
            <a:spAutoFit/>
          </a:bodyPr>
          <a:lstStyle/>
          <a:p>
            <a:pPr algn="just"/>
            <a:r>
              <a:rPr lang="uk-UA" sz="3000" dirty="0" smtClean="0">
                <a:latin typeface="Times New Roman" pitchFamily="18" charset="0"/>
                <a:cs typeface="Times New Roman" pitchFamily="18" charset="0"/>
              </a:rPr>
              <a:t>	Це </a:t>
            </a:r>
            <a:r>
              <a:rPr lang="uk-UA" sz="3000" dirty="0">
                <a:latin typeface="Times New Roman" pitchFamily="18" charset="0"/>
                <a:cs typeface="Times New Roman" pitchFamily="18" charset="0"/>
              </a:rPr>
              <a:t>група </a:t>
            </a:r>
            <a:r>
              <a:rPr lang="uk-UA" sz="3000" dirty="0" err="1">
                <a:latin typeface="Times New Roman" pitchFamily="18" charset="0"/>
                <a:cs typeface="Times New Roman" pitchFamily="18" charset="0"/>
              </a:rPr>
              <a:t>субстратів-фармацевтиків</a:t>
            </a:r>
            <a:r>
              <a:rPr lang="uk-UA" sz="3000" dirty="0">
                <a:latin typeface="Times New Roman" pitchFamily="18" charset="0"/>
                <a:cs typeface="Times New Roman" pitchFamily="18" charset="0"/>
              </a:rPr>
              <a:t>, введення яких у організм сприяє підтриманню нормальної функціональної активності слизової оболонки </a:t>
            </a:r>
            <a:r>
              <a:rPr lang="uk-UA" sz="3000" dirty="0" err="1">
                <a:latin typeface="Times New Roman" pitchFamily="18" charset="0"/>
                <a:cs typeface="Times New Roman" pitchFamily="18" charset="0"/>
              </a:rPr>
              <a:t>кишечника</a:t>
            </a:r>
            <a:r>
              <a:rPr lang="uk-UA" sz="3000" dirty="0">
                <a:latin typeface="Times New Roman" pitchFamily="18" charset="0"/>
                <a:cs typeface="Times New Roman" pitchFamily="18" charset="0"/>
              </a:rPr>
              <a:t>. Фізіологічно цінними </a:t>
            </a:r>
            <a:r>
              <a:rPr lang="uk-UA" sz="3000" dirty="0" smtClean="0">
                <a:latin typeface="Times New Roman" pitchFamily="18" charset="0"/>
                <a:cs typeface="Times New Roman" pitchFamily="18" charset="0"/>
              </a:rPr>
              <a:t>їх властивостями є: </a:t>
            </a:r>
            <a:r>
              <a:rPr lang="uk-UA" sz="3000" dirty="0" err="1" smtClean="0">
                <a:latin typeface="Times New Roman" pitchFamily="18" charset="0"/>
                <a:cs typeface="Times New Roman" pitchFamily="18" charset="0"/>
              </a:rPr>
              <a:t>імуномодулюючі</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цитопротекторні</a:t>
            </a:r>
            <a:r>
              <a:rPr lang="uk-UA" sz="3000" dirty="0">
                <a:latin typeface="Times New Roman" pitchFamily="18" charset="0"/>
                <a:cs typeface="Times New Roman" pitchFamily="18" charset="0"/>
              </a:rPr>
              <a:t> та антиоксидантні функції, участь у обмінних процесах, забезпечення </a:t>
            </a:r>
            <a:r>
              <a:rPr lang="uk-UA" sz="3000" dirty="0" err="1">
                <a:latin typeface="Times New Roman" pitchFamily="18" charset="0"/>
                <a:cs typeface="Times New Roman" pitchFamily="18" charset="0"/>
              </a:rPr>
              <a:t>епітеліоцитів</a:t>
            </a:r>
            <a:r>
              <a:rPr lang="uk-UA" sz="3000" dirty="0">
                <a:latin typeface="Times New Roman" pitchFamily="18" charset="0"/>
                <a:cs typeface="Times New Roman" pitchFamily="18" charset="0"/>
              </a:rPr>
              <a:t> енергетичним і пластичним матеріалом, вплив на гормональний обмін. </a:t>
            </a:r>
            <a:r>
              <a:rPr lang="uk-UA" sz="3000" dirty="0" err="1">
                <a:latin typeface="Times New Roman" pitchFamily="18" charset="0"/>
                <a:cs typeface="Times New Roman" pitchFamily="18" charset="0"/>
              </a:rPr>
              <a:t>Найвивченішими</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нутрицевтиками</a:t>
            </a:r>
            <a:r>
              <a:rPr lang="uk-UA" sz="3000" dirty="0">
                <a:latin typeface="Times New Roman" pitchFamily="18" charset="0"/>
                <a:cs typeface="Times New Roman" pitchFamily="18" charset="0"/>
              </a:rPr>
              <a:t> є глютамін, аргінін та інші амінокислоти, </a:t>
            </a:r>
            <a:r>
              <a:rPr lang="uk-UA" sz="3000" dirty="0" err="1">
                <a:latin typeface="Times New Roman" pitchFamily="18" charset="0"/>
                <a:cs typeface="Times New Roman" pitchFamily="18" charset="0"/>
              </a:rPr>
              <a:t>коротколанцюгові</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середньоланцюгові</a:t>
            </a:r>
            <a:r>
              <a:rPr lang="uk-UA" sz="3000" dirty="0">
                <a:latin typeface="Times New Roman" pitchFamily="18" charset="0"/>
                <a:cs typeface="Times New Roman" pitchFamily="18" charset="0"/>
              </a:rPr>
              <a:t> жирні кислоти, </a:t>
            </a:r>
            <a:r>
              <a:rPr lang="uk-UA" sz="3000" dirty="0" err="1">
                <a:latin typeface="Times New Roman" pitchFamily="18" charset="0"/>
                <a:cs typeface="Times New Roman" pitchFamily="18" charset="0"/>
              </a:rPr>
              <a:t>поліненасичені</a:t>
            </a:r>
            <a:r>
              <a:rPr lang="uk-UA" sz="3000" dirty="0">
                <a:latin typeface="Times New Roman" pitchFamily="18" charset="0"/>
                <a:cs typeface="Times New Roman" pitchFamily="18" charset="0"/>
              </a:rPr>
              <a:t> ω-3- та ω-6- жирні кислоти.</a:t>
            </a:r>
          </a:p>
        </p:txBody>
      </p:sp>
    </p:spTree>
    <p:extLst>
      <p:ext uri="{BB962C8B-B14F-4D97-AF65-F5344CB8AC3E}">
        <p14:creationId xmlns:p14="http://schemas.microsoft.com/office/powerpoint/2010/main" val="42147161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19650"/>
            <a:ext cx="4662495" cy="584775"/>
          </a:xfrm>
          <a:prstGeom prst="rect">
            <a:avLst/>
          </a:prstGeom>
          <a:noFill/>
        </p:spPr>
        <p:txBody>
          <a:bodyPr wrap="none" rtlCol="0">
            <a:spAutoFit/>
          </a:bodyPr>
          <a:lstStyle/>
          <a:p>
            <a:r>
              <a:rPr lang="uk-UA" sz="3200" b="1" dirty="0" smtClean="0">
                <a:latin typeface="Times New Roman" pitchFamily="18" charset="0"/>
                <a:cs typeface="Times New Roman" pitchFamily="18" charset="0"/>
              </a:rPr>
              <a:t>Кисломолочні продукти</a:t>
            </a:r>
            <a:endParaRPr lang="uk-UA" sz="3200" b="1" dirty="0">
              <a:latin typeface="Times New Roman" pitchFamily="18" charset="0"/>
              <a:cs typeface="Times New Roman" pitchFamily="18" charset="0"/>
            </a:endParaRPr>
          </a:p>
        </p:txBody>
      </p:sp>
      <p:sp>
        <p:nvSpPr>
          <p:cNvPr id="3" name="Прямоугольник 2"/>
          <p:cNvSpPr/>
          <p:nvPr/>
        </p:nvSpPr>
        <p:spPr>
          <a:xfrm>
            <a:off x="0" y="345364"/>
            <a:ext cx="9144000" cy="3539430"/>
          </a:xfrm>
          <a:prstGeom prst="rect">
            <a:avLst/>
          </a:prstGeom>
        </p:spPr>
        <p:txBody>
          <a:bodyPr wrap="square">
            <a:spAutoFit/>
          </a:bodyPr>
          <a:lstStyle/>
          <a:p>
            <a:pPr algn="just"/>
            <a:r>
              <a:rPr lang="uk-UA" sz="3200" dirty="0" smtClean="0">
                <a:latin typeface="Times New Roman" pitchFamily="18" charset="0"/>
                <a:cs typeface="Times New Roman" pitchFamily="18" charset="0"/>
              </a:rPr>
              <a:t>	Першим </a:t>
            </a:r>
            <a:r>
              <a:rPr lang="uk-UA" sz="3200" dirty="0">
                <a:latin typeface="Times New Roman" pitchFamily="18" charset="0"/>
                <a:cs typeface="Times New Roman" pitchFamily="18" charset="0"/>
              </a:rPr>
              <a:t>кисломолочним продуктом (КМП), який можна вважати родоначальником продуктів функціонального харчування, був напій </a:t>
            </a:r>
            <a:r>
              <a:rPr lang="uk-UA" sz="3200" dirty="0" err="1" smtClean="0">
                <a:latin typeface="Times New Roman" pitchFamily="18" charset="0"/>
                <a:cs typeface="Times New Roman" pitchFamily="18" charset="0"/>
              </a:rPr>
              <a:t>Якулт</a:t>
            </a:r>
            <a:r>
              <a:rPr lang="uk-UA" sz="3200" dirty="0">
                <a:latin typeface="Times New Roman" pitchFamily="18" charset="0"/>
                <a:cs typeface="Times New Roman" pitchFamily="18" charset="0"/>
              </a:rPr>
              <a:t>, виготовлений у 1955 р. японською фірмою </a:t>
            </a:r>
            <a:r>
              <a:rPr lang="uk-UA" sz="3200" dirty="0" err="1">
                <a:latin typeface="Times New Roman" pitchFamily="18" charset="0"/>
                <a:cs typeface="Times New Roman" pitchFamily="18" charset="0"/>
              </a:rPr>
              <a:t>Yakult</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Honsha</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Group</a:t>
            </a:r>
            <a:r>
              <a:rPr lang="uk-UA" sz="3200" dirty="0">
                <a:latin typeface="Times New Roman" pitchFamily="18" charset="0"/>
                <a:cs typeface="Times New Roman" pitchFamily="18" charset="0"/>
              </a:rPr>
              <a:t> на основі сухого молока, води, декстрози, цукру, ароматизатора та </a:t>
            </a:r>
            <a:r>
              <a:rPr lang="uk-UA" sz="3200" i="1" dirty="0" err="1">
                <a:latin typeface="Times New Roman" pitchFamily="18" charset="0"/>
                <a:cs typeface="Times New Roman" pitchFamily="18" charset="0"/>
              </a:rPr>
              <a:t>Lactobacillus</a:t>
            </a:r>
            <a:r>
              <a:rPr lang="uk-UA" sz="3200" i="1" dirty="0">
                <a:latin typeface="Times New Roman" pitchFamily="18" charset="0"/>
                <a:cs typeface="Times New Roman" pitchFamily="18" charset="0"/>
              </a:rPr>
              <a:t> </a:t>
            </a:r>
            <a:r>
              <a:rPr lang="uk-UA" sz="3200" i="1" dirty="0" err="1">
                <a:latin typeface="Times New Roman" pitchFamily="18" charset="0"/>
                <a:cs typeface="Times New Roman" pitchFamily="18" charset="0"/>
              </a:rPr>
              <a:t>casei</a:t>
            </a:r>
            <a:r>
              <a:rPr lang="uk-UA" sz="3200" i="1" dirty="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
        <p:nvSpPr>
          <p:cNvPr id="4" name="Прямоугольник 3"/>
          <p:cNvSpPr/>
          <p:nvPr/>
        </p:nvSpPr>
        <p:spPr>
          <a:xfrm>
            <a:off x="20038" y="3717032"/>
            <a:ext cx="9144000" cy="3431709"/>
          </a:xfrm>
          <a:prstGeom prst="rect">
            <a:avLst/>
          </a:prstGeom>
        </p:spPr>
        <p:txBody>
          <a:bodyPr wrap="square">
            <a:spAutoFit/>
          </a:bodyPr>
          <a:lstStyle/>
          <a:p>
            <a:pPr algn="just"/>
            <a:r>
              <a:rPr lang="uk-UA" sz="3000" dirty="0" smtClean="0">
                <a:latin typeface="Times New Roman" pitchFamily="18" charset="0"/>
                <a:cs typeface="Times New Roman" pitchFamily="18" charset="0"/>
              </a:rPr>
              <a:t>Існує кілька класифікацій КМП (за типом заквасок, сировиною та складом основних її компонентів, технологією виготовлення тощо). Найпопулярнішою є класифікація за цільовим призначенням для харчування здорових та хворих людей з урахуванням функціональних властивостей КМП, їх харчової та біологічної цінності </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41644854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008438624"/>
              </p:ext>
            </p:extLst>
          </p:nvPr>
        </p:nvGraphicFramePr>
        <p:xfrm>
          <a:off x="0" y="-27709"/>
          <a:ext cx="9144000" cy="7515219"/>
        </p:xfrm>
        <a:graphic>
          <a:graphicData uri="http://schemas.openxmlformats.org/drawingml/2006/table">
            <a:tbl>
              <a:tblPr firstRow="1" firstCol="1" lastRow="1" lastCol="1" bandRow="1" bandCol="1">
                <a:tableStyleId>{3C2FFA5D-87B4-456A-9821-1D502468CF0F}</a:tableStyleId>
              </a:tblPr>
              <a:tblGrid>
                <a:gridCol w="3048000"/>
                <a:gridCol w="6096000"/>
              </a:tblGrid>
              <a:tr h="432047">
                <a:tc gridSpan="2">
                  <a:txBody>
                    <a:bodyPr/>
                    <a:lstStyle/>
                    <a:p>
                      <a:pPr algn="ctr">
                        <a:lnSpc>
                          <a:spcPct val="115000"/>
                        </a:lnSpc>
                        <a:spcAft>
                          <a:spcPts val="0"/>
                        </a:spcAft>
                      </a:pPr>
                      <a:r>
                        <a:rPr lang="uk-UA" sz="2400" dirty="0">
                          <a:effectLst/>
                          <a:latin typeface="Times New Roman" pitchFamily="18" charset="0"/>
                          <a:cs typeface="Times New Roman" pitchFamily="18" charset="0"/>
                        </a:rPr>
                        <a:t>Для масового вжитку</a:t>
                      </a:r>
                      <a:endParaRPr lang="uk-UA" sz="2400" dirty="0">
                        <a:effectLst/>
                        <a:latin typeface="Times New Roman" pitchFamily="18" charset="0"/>
                        <a:ea typeface="Times New Roman"/>
                        <a:cs typeface="Times New Roman" pitchFamily="18" charset="0"/>
                      </a:endParaRPr>
                    </a:p>
                  </a:txBody>
                  <a:tcPr marL="60239" marR="60239" marT="0" marB="0" anchor="ctr"/>
                </a:tc>
                <a:tc hMerge="1">
                  <a:txBody>
                    <a:bodyPr/>
                    <a:lstStyle/>
                    <a:p>
                      <a:endParaRPr lang="uk-UA"/>
                    </a:p>
                  </a:txBody>
                  <a:tcPr/>
                </a:tc>
              </a:tr>
              <a:tr h="215522">
                <a:tc>
                  <a:txBody>
                    <a:bodyPr/>
                    <a:lstStyle/>
                    <a:p>
                      <a:pPr algn="ctr">
                        <a:lnSpc>
                          <a:spcPct val="115000"/>
                        </a:lnSpc>
                        <a:spcAft>
                          <a:spcPts val="0"/>
                        </a:spcAft>
                      </a:pPr>
                      <a:r>
                        <a:rPr lang="uk-UA" sz="2400" dirty="0">
                          <a:effectLst/>
                          <a:latin typeface="Times New Roman" pitchFamily="18" charset="0"/>
                          <a:cs typeface="Times New Roman" pitchFamily="18" charset="0"/>
                        </a:rPr>
                        <a:t>Традиційні</a:t>
                      </a:r>
                      <a:endParaRPr lang="uk-UA" sz="2400" dirty="0">
                        <a:effectLst/>
                        <a:latin typeface="Times New Roman" pitchFamily="18" charset="0"/>
                        <a:ea typeface="Times New Roman"/>
                        <a:cs typeface="Times New Roman" pitchFamily="18" charset="0"/>
                      </a:endParaRPr>
                    </a:p>
                  </a:txBody>
                  <a:tcPr marL="60239" marR="60239" marT="0" marB="0" anchor="ctr"/>
                </a:tc>
                <a:tc>
                  <a:txBody>
                    <a:bodyPr/>
                    <a:lstStyle/>
                    <a:p>
                      <a:pPr algn="ctr">
                        <a:lnSpc>
                          <a:spcPct val="115000"/>
                        </a:lnSpc>
                        <a:spcAft>
                          <a:spcPts val="0"/>
                        </a:spcAft>
                      </a:pPr>
                      <a:r>
                        <a:rPr lang="uk-UA" sz="2400" dirty="0">
                          <a:effectLst/>
                          <a:latin typeface="Times New Roman" pitchFamily="18" charset="0"/>
                          <a:cs typeface="Times New Roman" pitchFamily="18" charset="0"/>
                        </a:rPr>
                        <a:t>Збагачені</a:t>
                      </a:r>
                      <a:endParaRPr lang="uk-UA" sz="2400" dirty="0">
                        <a:effectLst/>
                        <a:latin typeface="Times New Roman" pitchFamily="18" charset="0"/>
                        <a:ea typeface="Times New Roman"/>
                        <a:cs typeface="Times New Roman" pitchFamily="18" charset="0"/>
                      </a:endParaRPr>
                    </a:p>
                  </a:txBody>
                  <a:tcPr marL="60239" marR="60239" marT="0" marB="0" anchor="ctr"/>
                </a:tc>
              </a:tr>
              <a:tr h="4094919">
                <a:tc>
                  <a:txBody>
                    <a:bodyPr/>
                    <a:lstStyle/>
                    <a:p>
                      <a:pPr algn="just">
                        <a:lnSpc>
                          <a:spcPct val="115000"/>
                        </a:lnSpc>
                        <a:spcAft>
                          <a:spcPts val="0"/>
                        </a:spcAft>
                      </a:pPr>
                      <a:r>
                        <a:rPr lang="uk-UA" sz="2400" dirty="0">
                          <a:effectLst/>
                          <a:latin typeface="Times New Roman" pitchFamily="18" charset="0"/>
                          <a:cs typeface="Times New Roman" pitchFamily="18" charset="0"/>
                        </a:rPr>
                        <a:t>Кисломолочні напої</a:t>
                      </a:r>
                    </a:p>
                    <a:p>
                      <a:pPr algn="just">
                        <a:lnSpc>
                          <a:spcPct val="115000"/>
                        </a:lnSpc>
                        <a:spcAft>
                          <a:spcPts val="0"/>
                        </a:spcAft>
                      </a:pPr>
                      <a:r>
                        <a:rPr lang="uk-UA" sz="2400" dirty="0">
                          <a:effectLst/>
                          <a:latin typeface="Times New Roman" pitchFamily="18" charset="0"/>
                          <a:cs typeface="Times New Roman" pitchFamily="18" charset="0"/>
                        </a:rPr>
                        <a:t>Ацидофільні продукти з молочної сировини низької та нормальної жирності</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Білкові КМП (сир та сирні вироби)</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Сметана</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err="1">
                          <a:effectLst/>
                          <a:latin typeface="Times New Roman" pitchFamily="18" charset="0"/>
                          <a:cs typeface="Times New Roman" pitchFamily="18" charset="0"/>
                        </a:rPr>
                        <a:t>Кваси</a:t>
                      </a:r>
                      <a:r>
                        <a:rPr lang="uk-UA" sz="2400" dirty="0">
                          <a:effectLst/>
                          <a:latin typeface="Times New Roman" pitchFamily="18" charset="0"/>
                          <a:cs typeface="Times New Roman" pitchFamily="18" charset="0"/>
                        </a:rPr>
                        <a:t> та напої з сироватки та пахти</a:t>
                      </a:r>
                      <a:endParaRPr lang="uk-UA" sz="2400" dirty="0">
                        <a:effectLst/>
                        <a:latin typeface="Times New Roman" pitchFamily="18" charset="0"/>
                        <a:ea typeface="Times New Roman"/>
                        <a:cs typeface="Times New Roman" pitchFamily="18" charset="0"/>
                      </a:endParaRPr>
                    </a:p>
                  </a:txBody>
                  <a:tcPr marL="60239" marR="60239" marT="0" marB="0"/>
                </a:tc>
                <a:tc>
                  <a:txBody>
                    <a:bodyPr/>
                    <a:lstStyle/>
                    <a:p>
                      <a:pPr algn="just">
                        <a:lnSpc>
                          <a:spcPct val="115000"/>
                        </a:lnSpc>
                        <a:spcAft>
                          <a:spcPts val="0"/>
                        </a:spcAft>
                      </a:pPr>
                      <a:r>
                        <a:rPr lang="uk-UA" sz="2400" dirty="0">
                          <a:effectLst/>
                          <a:latin typeface="Times New Roman" pitchFamily="18" charset="0"/>
                          <a:cs typeface="Times New Roman" pitchFamily="18" charset="0"/>
                        </a:rPr>
                        <a:t>КМП та напої, збагачені факторами, що нормалізують мікрофлору та функції </a:t>
                      </a:r>
                      <a:r>
                        <a:rPr lang="uk-UA" sz="2400" dirty="0" smtClean="0">
                          <a:effectLst/>
                          <a:latin typeface="Times New Roman" pitchFamily="18" charset="0"/>
                          <a:cs typeface="Times New Roman" pitchFamily="18" charset="0"/>
                        </a:rPr>
                        <a:t>ШКТ: </a:t>
                      </a:r>
                      <a:r>
                        <a:rPr lang="uk-UA" sz="2400" dirty="0" err="1" smtClean="0">
                          <a:effectLst/>
                          <a:latin typeface="Times New Roman" pitchFamily="18" charset="0"/>
                          <a:cs typeface="Times New Roman" pitchFamily="18" charset="0"/>
                        </a:rPr>
                        <a:t>пробіотиками</a:t>
                      </a:r>
                      <a:r>
                        <a:rPr lang="uk-UA" sz="2400" dirty="0" smtClean="0">
                          <a:effectLst/>
                          <a:latin typeface="Times New Roman" pitchFamily="18" charset="0"/>
                          <a:cs typeface="Times New Roman" pitchFamily="18" charset="0"/>
                        </a:rPr>
                        <a:t>; </a:t>
                      </a:r>
                      <a:r>
                        <a:rPr lang="uk-UA" sz="2400" dirty="0" err="1" smtClean="0">
                          <a:effectLst/>
                          <a:latin typeface="Times New Roman" pitchFamily="18" charset="0"/>
                          <a:cs typeface="Times New Roman" pitchFamily="18" charset="0"/>
                        </a:rPr>
                        <a:t>пребіотиками</a:t>
                      </a:r>
                      <a:r>
                        <a:rPr lang="uk-UA" sz="2400" dirty="0" smtClean="0">
                          <a:effectLst/>
                          <a:latin typeface="Times New Roman" pitchFamily="18" charset="0"/>
                          <a:cs typeface="Times New Roman" pitchFamily="18" charset="0"/>
                        </a:rPr>
                        <a:t>; </a:t>
                      </a:r>
                      <a:r>
                        <a:rPr lang="uk-UA" sz="2400" dirty="0" err="1">
                          <a:effectLst/>
                          <a:latin typeface="Times New Roman" pitchFamily="18" charset="0"/>
                          <a:cs typeface="Times New Roman" pitchFamily="18" charset="0"/>
                        </a:rPr>
                        <a:t>синбіотиками</a:t>
                      </a:r>
                      <a:endParaRPr lang="uk-UA" sz="2400" dirty="0">
                        <a:effectLst/>
                        <a:latin typeface="Times New Roman" pitchFamily="18" charset="0"/>
                        <a:cs typeface="Times New Roman" pitchFamily="18" charset="0"/>
                      </a:endParaRP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КМП, збагачені </a:t>
                      </a:r>
                      <a:r>
                        <a:rPr lang="uk-UA" sz="2400" dirty="0" err="1">
                          <a:effectLst/>
                          <a:latin typeface="Times New Roman" pitchFamily="18" charset="0"/>
                          <a:cs typeface="Times New Roman" pitchFamily="18" charset="0"/>
                        </a:rPr>
                        <a:t>пробіотиками</a:t>
                      </a:r>
                      <a:r>
                        <a:rPr lang="uk-UA" sz="2400" dirty="0">
                          <a:effectLst/>
                          <a:latin typeface="Times New Roman" pitchFamily="18" charset="0"/>
                          <a:cs typeface="Times New Roman" pitchFamily="18" charset="0"/>
                        </a:rPr>
                        <a:t> з </a:t>
                      </a:r>
                      <a:r>
                        <a:rPr lang="uk-UA" sz="2400" dirty="0" smtClean="0">
                          <a:effectLst/>
                          <a:latin typeface="Times New Roman" pitchFamily="18" charset="0"/>
                          <a:cs typeface="Times New Roman" pitchFamily="18" charset="0"/>
                        </a:rPr>
                        <a:t> </a:t>
                      </a:r>
                      <a:r>
                        <a:rPr lang="uk-UA" sz="2400" dirty="0">
                          <a:effectLst/>
                          <a:latin typeface="Times New Roman" pitchFamily="18" charset="0"/>
                          <a:cs typeface="Times New Roman" pitchFamily="18" charset="0"/>
                        </a:rPr>
                        <a:t>сировини з підвищеної біологічною цінністю (</a:t>
                      </a:r>
                      <a:r>
                        <a:rPr lang="uk-UA" sz="2400" dirty="0" err="1">
                          <a:effectLst/>
                          <a:latin typeface="Times New Roman" pitchFamily="18" charset="0"/>
                          <a:cs typeface="Times New Roman" pitchFamily="18" charset="0"/>
                        </a:rPr>
                        <a:t>пахта</a:t>
                      </a:r>
                      <a:r>
                        <a:rPr lang="uk-UA" sz="2400" baseline="30000" dirty="0">
                          <a:effectLst/>
                          <a:latin typeface="Times New Roman" pitchFamily="18" charset="0"/>
                          <a:cs typeface="Times New Roman" pitchFamily="18" charset="0"/>
                        </a:rPr>
                        <a:t>*</a:t>
                      </a:r>
                      <a:r>
                        <a:rPr lang="uk-UA" sz="2400" dirty="0">
                          <a:effectLst/>
                          <a:latin typeface="Times New Roman" pitchFamily="18" charset="0"/>
                          <a:cs typeface="Times New Roman" pitchFamily="18" charset="0"/>
                        </a:rPr>
                        <a:t>, сироватка, козяче молоко), в тому числі альбумінні</a:t>
                      </a:r>
                    </a:p>
                    <a:p>
                      <a:pPr algn="just">
                        <a:lnSpc>
                          <a:spcPct val="115000"/>
                        </a:lnSpc>
                        <a:spcAft>
                          <a:spcPts val="0"/>
                        </a:spcAft>
                      </a:pPr>
                      <a:r>
                        <a:rPr lang="uk-UA" sz="2400" dirty="0">
                          <a:effectLst/>
                          <a:latin typeface="Times New Roman" pitchFamily="18" charset="0"/>
                          <a:cs typeface="Times New Roman" pitchFamily="18" charset="0"/>
                        </a:rPr>
                        <a:t>КМП та напої з підвищеною харчовою та біологічною цінністю:</a:t>
                      </a:r>
                    </a:p>
                    <a:p>
                      <a:pPr algn="just">
                        <a:lnSpc>
                          <a:spcPct val="115000"/>
                        </a:lnSpc>
                        <a:spcAft>
                          <a:spcPts val="0"/>
                        </a:spcAft>
                      </a:pPr>
                      <a:r>
                        <a:rPr lang="uk-UA" sz="2400" dirty="0">
                          <a:effectLst/>
                          <a:latin typeface="Times New Roman" pitchFamily="18" charset="0"/>
                          <a:cs typeface="Times New Roman" pitchFamily="18" charset="0"/>
                        </a:rPr>
                        <a:t>- з підвищеним вмістом білка вітамінізовані з тому числі знежирені</a:t>
                      </a:r>
                    </a:p>
                    <a:p>
                      <a:pPr algn="just">
                        <a:lnSpc>
                          <a:spcPct val="115000"/>
                        </a:lnSpc>
                        <a:spcAft>
                          <a:spcPts val="0"/>
                        </a:spcAft>
                      </a:pPr>
                      <a:r>
                        <a:rPr lang="uk-UA" sz="2400" dirty="0">
                          <a:effectLst/>
                          <a:latin typeface="Times New Roman" pitchFamily="18" charset="0"/>
                          <a:cs typeface="Times New Roman" pitchFamily="18" charset="0"/>
                        </a:rPr>
                        <a:t>- із заміною цукру на натуральні </a:t>
                      </a:r>
                      <a:r>
                        <a:rPr lang="uk-UA" sz="2400" dirty="0" err="1">
                          <a:effectLst/>
                          <a:latin typeface="Times New Roman" pitchFamily="18" charset="0"/>
                          <a:cs typeface="Times New Roman" pitchFamily="18" charset="0"/>
                        </a:rPr>
                        <a:t>підсоложувачі</a:t>
                      </a:r>
                      <a:endParaRPr lang="uk-UA" sz="2400" dirty="0">
                        <a:effectLst/>
                        <a:latin typeface="Times New Roman" pitchFamily="18" charset="0"/>
                        <a:cs typeface="Times New Roman" pitchFamily="18" charset="0"/>
                      </a:endParaRPr>
                    </a:p>
                    <a:p>
                      <a:pPr algn="just">
                        <a:lnSpc>
                          <a:spcPct val="115000"/>
                        </a:lnSpc>
                        <a:spcAft>
                          <a:spcPts val="0"/>
                        </a:spcAft>
                      </a:pPr>
                      <a:r>
                        <a:rPr lang="uk-UA" sz="2400" dirty="0">
                          <a:effectLst/>
                          <a:latin typeface="Times New Roman" pitchFamily="18" charset="0"/>
                          <a:cs typeface="Times New Roman" pitchFamily="18" charset="0"/>
                        </a:rPr>
                        <a:t>КМП з комбінуванням захисних факторів</a:t>
                      </a:r>
                      <a:endParaRPr lang="uk-UA" sz="2400" dirty="0">
                        <a:effectLst/>
                        <a:latin typeface="Times New Roman" pitchFamily="18" charset="0"/>
                        <a:ea typeface="Times New Roman"/>
                        <a:cs typeface="Times New Roman" pitchFamily="18" charset="0"/>
                      </a:endParaRPr>
                    </a:p>
                  </a:txBody>
                  <a:tcPr marL="60239" marR="60239" marT="0" marB="0"/>
                </a:tc>
              </a:tr>
            </a:tbl>
          </a:graphicData>
        </a:graphic>
      </p:graphicFrame>
    </p:spTree>
    <p:extLst>
      <p:ext uri="{BB962C8B-B14F-4D97-AF65-F5344CB8AC3E}">
        <p14:creationId xmlns:p14="http://schemas.microsoft.com/office/powerpoint/2010/main" val="41376325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149829800"/>
              </p:ext>
            </p:extLst>
          </p:nvPr>
        </p:nvGraphicFramePr>
        <p:xfrm>
          <a:off x="0" y="116632"/>
          <a:ext cx="9144000" cy="6644323"/>
        </p:xfrm>
        <a:graphic>
          <a:graphicData uri="http://schemas.openxmlformats.org/drawingml/2006/table">
            <a:tbl>
              <a:tblPr firstRow="1" firstCol="1" lastRow="1" lastCol="1" bandRow="1" bandCol="1">
                <a:tableStyleId>{3C2FFA5D-87B4-456A-9821-1D502468CF0F}</a:tableStyleId>
              </a:tblPr>
              <a:tblGrid>
                <a:gridCol w="5270778"/>
                <a:gridCol w="3873222"/>
              </a:tblGrid>
              <a:tr h="238079">
                <a:tc gridSpan="2">
                  <a:txBody>
                    <a:bodyPr/>
                    <a:lstStyle/>
                    <a:p>
                      <a:pPr algn="ctr">
                        <a:lnSpc>
                          <a:spcPct val="115000"/>
                        </a:lnSpc>
                        <a:spcAft>
                          <a:spcPts val="0"/>
                        </a:spcAft>
                      </a:pPr>
                      <a:r>
                        <a:rPr lang="uk-UA" sz="2200" dirty="0">
                          <a:effectLst/>
                          <a:latin typeface="Times New Roman" pitchFamily="18" charset="0"/>
                          <a:cs typeface="Times New Roman" pitchFamily="18" charset="0"/>
                        </a:rPr>
                        <a:t>Спеціалізовані дієтичні</a:t>
                      </a:r>
                      <a:endParaRPr lang="uk-UA" sz="2200" dirty="0">
                        <a:effectLst/>
                        <a:latin typeface="Times New Roman" pitchFamily="18" charset="0"/>
                        <a:ea typeface="Times New Roman"/>
                        <a:cs typeface="Times New Roman" pitchFamily="18" charset="0"/>
                      </a:endParaRPr>
                    </a:p>
                  </a:txBody>
                  <a:tcPr marL="48655" marR="48655" marT="0" marB="0" anchor="ctr"/>
                </a:tc>
                <a:tc hMerge="1">
                  <a:txBody>
                    <a:bodyPr/>
                    <a:lstStyle/>
                    <a:p>
                      <a:endParaRPr lang="uk-UA"/>
                    </a:p>
                  </a:txBody>
                  <a:tcPr/>
                </a:tc>
              </a:tr>
              <a:tr h="174075">
                <a:tc>
                  <a:txBody>
                    <a:bodyPr/>
                    <a:lstStyle/>
                    <a:p>
                      <a:pPr algn="ctr">
                        <a:lnSpc>
                          <a:spcPct val="115000"/>
                        </a:lnSpc>
                        <a:spcAft>
                          <a:spcPts val="0"/>
                        </a:spcAft>
                      </a:pPr>
                      <a:r>
                        <a:rPr lang="uk-UA" sz="2200" dirty="0">
                          <a:effectLst/>
                          <a:latin typeface="Times New Roman" pitchFamily="18" charset="0"/>
                          <a:cs typeface="Times New Roman" pitchFamily="18" charset="0"/>
                        </a:rPr>
                        <a:t>Профілактичні</a:t>
                      </a:r>
                      <a:endParaRPr lang="uk-UA" sz="2200" dirty="0">
                        <a:effectLst/>
                        <a:latin typeface="Times New Roman" pitchFamily="18" charset="0"/>
                        <a:ea typeface="Times New Roman"/>
                        <a:cs typeface="Times New Roman" pitchFamily="18" charset="0"/>
                      </a:endParaRPr>
                    </a:p>
                  </a:txBody>
                  <a:tcPr marL="48655" marR="48655" marT="0" marB="0" anchor="ctr"/>
                </a:tc>
                <a:tc>
                  <a:txBody>
                    <a:bodyPr/>
                    <a:lstStyle/>
                    <a:p>
                      <a:pPr algn="ctr">
                        <a:lnSpc>
                          <a:spcPct val="115000"/>
                        </a:lnSpc>
                        <a:spcAft>
                          <a:spcPts val="0"/>
                        </a:spcAft>
                      </a:pPr>
                      <a:r>
                        <a:rPr lang="uk-UA" sz="2200" dirty="0">
                          <a:effectLst/>
                          <a:latin typeface="Times New Roman" pitchFamily="18" charset="0"/>
                          <a:cs typeface="Times New Roman" pitchFamily="18" charset="0"/>
                        </a:rPr>
                        <a:t>Лікувальні</a:t>
                      </a:r>
                      <a:endParaRPr lang="uk-UA" sz="2200" dirty="0">
                        <a:effectLst/>
                        <a:latin typeface="Times New Roman" pitchFamily="18" charset="0"/>
                        <a:ea typeface="Times New Roman"/>
                        <a:cs typeface="Times New Roman" pitchFamily="18" charset="0"/>
                      </a:endParaRPr>
                    </a:p>
                  </a:txBody>
                  <a:tcPr marL="48655" marR="48655" marT="0" marB="0" anchor="ctr"/>
                </a:tc>
              </a:tr>
              <a:tr h="4177812">
                <a:tc>
                  <a:txBody>
                    <a:bodyPr/>
                    <a:lstStyle/>
                    <a:p>
                      <a:pPr algn="just">
                        <a:lnSpc>
                          <a:spcPct val="115000"/>
                        </a:lnSpc>
                        <a:spcAft>
                          <a:spcPts val="0"/>
                        </a:spcAft>
                      </a:pPr>
                      <a:r>
                        <a:rPr lang="uk-UA" sz="1700" dirty="0">
                          <a:effectLst/>
                          <a:latin typeface="Times New Roman" pitchFamily="18" charset="0"/>
                          <a:cs typeface="Times New Roman" pitchFamily="18" charset="0"/>
                        </a:rPr>
                        <a:t>КМП з направленою функціональною активністю на основі:</a:t>
                      </a:r>
                    </a:p>
                    <a:p>
                      <a:pPr algn="just">
                        <a:lnSpc>
                          <a:spcPct val="115000"/>
                        </a:lnSpc>
                        <a:spcAft>
                          <a:spcPts val="0"/>
                        </a:spcAft>
                      </a:pPr>
                      <a:r>
                        <a:rPr lang="uk-UA" sz="1700" dirty="0">
                          <a:effectLst/>
                          <a:latin typeface="Times New Roman" pitchFamily="18" charset="0"/>
                          <a:cs typeface="Times New Roman" pitchFamily="18" charset="0"/>
                        </a:rPr>
                        <a:t>- </a:t>
                      </a:r>
                      <a:r>
                        <a:rPr lang="uk-UA" sz="1700" dirty="0" err="1">
                          <a:effectLst/>
                          <a:latin typeface="Times New Roman" pitchFamily="18" charset="0"/>
                          <a:cs typeface="Times New Roman" pitchFamily="18" charset="0"/>
                        </a:rPr>
                        <a:t>пробіотиків</a:t>
                      </a:r>
                      <a:r>
                        <a:rPr lang="uk-UA" sz="1700" dirty="0">
                          <a:effectLst/>
                          <a:latin typeface="Times New Roman" pitchFamily="18" charset="0"/>
                          <a:cs typeface="Times New Roman" pitchFamily="18" charset="0"/>
                        </a:rPr>
                        <a:t> з специфічними фізіолого-біохімічними властивостями (</a:t>
                      </a:r>
                      <a:r>
                        <a:rPr lang="uk-UA" sz="1700" dirty="0" err="1">
                          <a:effectLst/>
                          <a:latin typeface="Times New Roman" pitchFamily="18" charset="0"/>
                          <a:cs typeface="Times New Roman" pitchFamily="18" charset="0"/>
                        </a:rPr>
                        <a:t>гіпохолестеринемічними</a:t>
                      </a:r>
                      <a:r>
                        <a:rPr lang="uk-UA" sz="1700" dirty="0">
                          <a:effectLst/>
                          <a:latin typeface="Times New Roman" pitchFamily="18" charset="0"/>
                          <a:cs typeface="Times New Roman" pitchFamily="18" charset="0"/>
                        </a:rPr>
                        <a:t>, антиканцерогенними, антианемічними тощо)</a:t>
                      </a:r>
                    </a:p>
                    <a:p>
                      <a:pPr algn="just">
                        <a:lnSpc>
                          <a:spcPct val="115000"/>
                        </a:lnSpc>
                        <a:spcAft>
                          <a:spcPts val="0"/>
                        </a:spcAft>
                      </a:pPr>
                      <a:r>
                        <a:rPr lang="uk-UA" sz="1700" dirty="0">
                          <a:effectLst/>
                          <a:latin typeface="Times New Roman" pitchFamily="18" charset="0"/>
                          <a:cs typeface="Times New Roman" pitchFamily="18" charset="0"/>
                        </a:rPr>
                        <a:t>- </a:t>
                      </a:r>
                      <a:r>
                        <a:rPr lang="uk-UA" sz="1700" dirty="0" err="1">
                          <a:effectLst/>
                          <a:latin typeface="Times New Roman" pitchFamily="18" charset="0"/>
                          <a:cs typeface="Times New Roman" pitchFamily="18" charset="0"/>
                        </a:rPr>
                        <a:t>пребіотиків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з модифікованим складом – з комбінацією факторів КМП для осіб з </a:t>
                      </a:r>
                      <a:r>
                        <a:rPr lang="uk-UA" sz="1700" dirty="0" err="1">
                          <a:effectLst/>
                          <a:latin typeface="Times New Roman" pitchFamily="18" charset="0"/>
                          <a:cs typeface="Times New Roman" pitchFamily="18" charset="0"/>
                        </a:rPr>
                        <a:t>мальабсорбцією</a:t>
                      </a:r>
                      <a:r>
                        <a:rPr lang="uk-UA" sz="1700" dirty="0">
                          <a:effectLst/>
                          <a:latin typeface="Times New Roman" pitchFamily="18" charset="0"/>
                          <a:cs typeface="Times New Roman" pitchFamily="18" charset="0"/>
                        </a:rPr>
                        <a:t> харчових речовин (з </a:t>
                      </a:r>
                      <a:r>
                        <a:rPr lang="uk-UA" sz="1700" dirty="0" err="1">
                          <a:effectLst/>
                          <a:latin typeface="Times New Roman" pitchFamily="18" charset="0"/>
                          <a:cs typeface="Times New Roman" pitchFamily="18" charset="0"/>
                        </a:rPr>
                        <a:t>гідролізованою</a:t>
                      </a:r>
                      <a:r>
                        <a:rPr lang="uk-UA" sz="1700" dirty="0">
                          <a:effectLst/>
                          <a:latin typeface="Times New Roman" pitchFamily="18" charset="0"/>
                          <a:cs typeface="Times New Roman" pitchFamily="18" charset="0"/>
                        </a:rPr>
                        <a:t> лактозою)</a:t>
                      </a: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для діабетиків та осіб з надмірною вагою (з штучними </a:t>
                      </a:r>
                      <a:r>
                        <a:rPr lang="uk-UA" sz="1700" dirty="0" err="1">
                          <a:effectLst/>
                          <a:latin typeface="Times New Roman" pitchFamily="18" charset="0"/>
                          <a:cs typeface="Times New Roman" pitchFamily="18" charset="0"/>
                        </a:rPr>
                        <a:t>підсоложувачами</a:t>
                      </a:r>
                      <a:r>
                        <a:rPr lang="uk-UA" sz="1700" dirty="0">
                          <a:effectLst/>
                          <a:latin typeface="Times New Roman" pitchFamily="18" charset="0"/>
                          <a:cs typeface="Times New Roman" pitchFamily="18" charset="0"/>
                        </a:rPr>
                        <a:t> та/або </a:t>
                      </a:r>
                      <a:r>
                        <a:rPr lang="uk-UA" sz="1700" dirty="0" err="1">
                          <a:effectLst/>
                          <a:latin typeface="Times New Roman" pitchFamily="18" charset="0"/>
                          <a:cs typeface="Times New Roman" pitchFamily="18" charset="0"/>
                        </a:rPr>
                        <a:t>пребіотиками</a:t>
                      </a:r>
                      <a:r>
                        <a:rPr lang="uk-UA" sz="1700" dirty="0">
                          <a:effectLst/>
                          <a:latin typeface="Times New Roman" pitchFamily="18" charset="0"/>
                          <a:cs typeface="Times New Roman" pitchFamily="18" charset="0"/>
                        </a:rPr>
                        <a:t>)</a:t>
                      </a:r>
                    </a:p>
                    <a:p>
                      <a:pPr algn="just">
                        <a:lnSpc>
                          <a:spcPct val="115000"/>
                        </a:lnSpc>
                        <a:spcAft>
                          <a:spcPts val="0"/>
                        </a:spcAft>
                      </a:pPr>
                      <a:r>
                        <a:rPr lang="uk-UA" sz="1700" dirty="0">
                          <a:effectLst/>
                          <a:latin typeface="Times New Roman" pitchFamily="18" charset="0"/>
                          <a:cs typeface="Times New Roman" pitchFamily="18" charset="0"/>
                        </a:rPr>
                        <a:t>КМП з добавками </a:t>
                      </a:r>
                      <a:r>
                        <a:rPr lang="uk-UA" sz="1700" dirty="0" err="1">
                          <a:effectLst/>
                          <a:latin typeface="Times New Roman" pitchFamily="18" charset="0"/>
                          <a:cs typeface="Times New Roman" pitchFamily="18" charset="0"/>
                        </a:rPr>
                        <a:t>імуностимуляторів</a:t>
                      </a:r>
                      <a:r>
                        <a:rPr lang="uk-UA" sz="1700" dirty="0">
                          <a:effectLst/>
                          <a:latin typeface="Times New Roman" pitchFamily="18" charset="0"/>
                          <a:cs typeface="Times New Roman" pitchFamily="18" charset="0"/>
                        </a:rPr>
                        <a:t> та біологічно активних речовин (лізоцим, ферменти тощо)</a:t>
                      </a:r>
                    </a:p>
                    <a:p>
                      <a:pPr algn="just">
                        <a:lnSpc>
                          <a:spcPct val="115000"/>
                        </a:lnSpc>
                        <a:spcAft>
                          <a:spcPts val="0"/>
                        </a:spcAft>
                      </a:pPr>
                      <a:r>
                        <a:rPr lang="uk-UA" sz="1700" dirty="0">
                          <a:effectLst/>
                          <a:latin typeface="Times New Roman" pitchFamily="18" charset="0"/>
                          <a:cs typeface="Times New Roman" pitchFamily="18" charset="0"/>
                        </a:rPr>
                        <a:t>КМП на основі консорціуму </a:t>
                      </a:r>
                      <a:r>
                        <a:rPr lang="uk-UA" sz="1700" dirty="0" err="1">
                          <a:effectLst/>
                          <a:latin typeface="Times New Roman" pitchFamily="18" charset="0"/>
                          <a:cs typeface="Times New Roman" pitchFamily="18" charset="0"/>
                        </a:rPr>
                        <a:t>пробіотиків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КМП для харчування спортсменів, спецконтингентів (з модифікованим складом </a:t>
                      </a:r>
                      <a:r>
                        <a:rPr lang="uk-UA" sz="1700" dirty="0" err="1">
                          <a:effectLst/>
                          <a:latin typeface="Times New Roman" pitchFamily="18" charset="0"/>
                          <a:cs typeface="Times New Roman" pitchFamily="18" charset="0"/>
                        </a:rPr>
                        <a:t>макро-</a:t>
                      </a:r>
                      <a:r>
                        <a:rPr lang="uk-UA" sz="1700" dirty="0">
                          <a:effectLst/>
                          <a:latin typeface="Times New Roman" pitchFamily="18" charset="0"/>
                          <a:cs typeface="Times New Roman" pitchFamily="18" charset="0"/>
                        </a:rPr>
                        <a:t> та </a:t>
                      </a:r>
                      <a:r>
                        <a:rPr lang="uk-UA" sz="1700" dirty="0" err="1">
                          <a:effectLst/>
                          <a:latin typeface="Times New Roman" pitchFamily="18" charset="0"/>
                          <a:cs typeface="Times New Roman" pitchFamily="18" charset="0"/>
                        </a:rPr>
                        <a:t>мікронутрієнтів</a:t>
                      </a:r>
                      <a:r>
                        <a:rPr lang="uk-UA" sz="1700" dirty="0">
                          <a:effectLst/>
                          <a:latin typeface="Times New Roman" pitchFamily="18" charset="0"/>
                          <a:cs typeface="Times New Roman" pitchFamily="18" charset="0"/>
                        </a:rPr>
                        <a:t>)</a:t>
                      </a:r>
                    </a:p>
                    <a:p>
                      <a:pPr algn="just">
                        <a:lnSpc>
                          <a:spcPct val="115000"/>
                        </a:lnSpc>
                        <a:spcAft>
                          <a:spcPts val="0"/>
                        </a:spcAft>
                      </a:pPr>
                      <a:r>
                        <a:rPr lang="uk-UA" sz="1700" dirty="0">
                          <a:effectLst/>
                          <a:latin typeface="Times New Roman" pitchFamily="18" charset="0"/>
                          <a:cs typeface="Times New Roman" pitchFamily="18" charset="0"/>
                        </a:rPr>
                        <a:t>КМП для харчування осіб похилого віку</a:t>
                      </a:r>
                      <a:endParaRPr lang="uk-UA" sz="1700" dirty="0">
                        <a:effectLst/>
                        <a:latin typeface="Times New Roman" pitchFamily="18" charset="0"/>
                        <a:ea typeface="Times New Roman"/>
                        <a:cs typeface="Times New Roman" pitchFamily="18" charset="0"/>
                      </a:endParaRPr>
                    </a:p>
                  </a:txBody>
                  <a:tcPr marL="48655" marR="48655" marT="0" marB="0"/>
                </a:tc>
                <a:tc>
                  <a:txBody>
                    <a:bodyPr/>
                    <a:lstStyle/>
                    <a:p>
                      <a:pPr algn="just">
                        <a:lnSpc>
                          <a:spcPct val="115000"/>
                        </a:lnSpc>
                        <a:spcAft>
                          <a:spcPts val="0"/>
                        </a:spcAft>
                      </a:pPr>
                      <a:r>
                        <a:rPr lang="uk-UA" sz="1700" dirty="0">
                          <a:effectLst/>
                          <a:latin typeface="Times New Roman" pitchFamily="18" charset="0"/>
                          <a:cs typeface="Times New Roman" pitchFamily="18" charset="0"/>
                        </a:rPr>
                        <a:t>КМП для хворих гострими та хронічними кишечники інфекціями та захворюваннями ШКТ на основі </a:t>
                      </a:r>
                      <a:r>
                        <a:rPr lang="uk-UA" sz="1700" dirty="0" err="1">
                          <a:effectLst/>
                          <a:latin typeface="Times New Roman" pitchFamily="18" charset="0"/>
                          <a:cs typeface="Times New Roman" pitchFamily="18" charset="0"/>
                        </a:rPr>
                        <a:t>пробіотиків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err="1">
                          <a:effectLst/>
                          <a:latin typeface="Times New Roman" pitchFamily="18" charset="0"/>
                          <a:cs typeface="Times New Roman" pitchFamily="18" charset="0"/>
                        </a:rPr>
                        <a:t>Безлактозні</a:t>
                      </a:r>
                      <a:r>
                        <a:rPr lang="uk-UA" sz="1700" dirty="0">
                          <a:effectLst/>
                          <a:latin typeface="Times New Roman" pitchFamily="18" charset="0"/>
                          <a:cs typeface="Times New Roman" pitchFamily="18" charset="0"/>
                        </a:rPr>
                        <a:t> КМП, в тому числі з </a:t>
                      </a:r>
                      <a:r>
                        <a:rPr lang="uk-UA" sz="1700" dirty="0" err="1">
                          <a:effectLst/>
                          <a:latin typeface="Times New Roman" pitchFamily="18" charset="0"/>
                          <a:cs typeface="Times New Roman" pitchFamily="18" charset="0"/>
                        </a:rPr>
                        <a:t>пробіотиками</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з </a:t>
                      </a:r>
                      <a:r>
                        <a:rPr lang="uk-UA" sz="1700" dirty="0" err="1">
                          <a:effectLst/>
                          <a:latin typeface="Times New Roman" pitchFamily="18" charset="0"/>
                          <a:cs typeface="Times New Roman" pitchFamily="18" charset="0"/>
                        </a:rPr>
                        <a:t>гідролізованими</a:t>
                      </a:r>
                      <a:r>
                        <a:rPr lang="uk-UA" sz="1700" dirty="0">
                          <a:effectLst/>
                          <a:latin typeface="Times New Roman" pitchFamily="18" charset="0"/>
                          <a:cs typeface="Times New Roman" pitchFamily="18" charset="0"/>
                        </a:rPr>
                        <a:t> білками для лікування алергії, в тому числі з </a:t>
                      </a:r>
                      <a:r>
                        <a:rPr lang="uk-UA" sz="1700" dirty="0" err="1">
                          <a:effectLst/>
                          <a:latin typeface="Times New Roman" pitchFamily="18" charset="0"/>
                          <a:cs typeface="Times New Roman" pitchFamily="18" charset="0"/>
                        </a:rPr>
                        <a:t>пробіотиками</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з встановленою ефективністю лікування інших захворювань</a:t>
                      </a:r>
                      <a:endParaRPr lang="uk-UA" sz="1700" dirty="0">
                        <a:effectLst/>
                        <a:latin typeface="Times New Roman" pitchFamily="18" charset="0"/>
                        <a:ea typeface="Times New Roman"/>
                        <a:cs typeface="Times New Roman" pitchFamily="18" charset="0"/>
                      </a:endParaRPr>
                    </a:p>
                  </a:txBody>
                  <a:tcPr marL="48655" marR="48655" marT="0" marB="0"/>
                </a:tc>
              </a:tr>
            </a:tbl>
          </a:graphicData>
        </a:graphic>
      </p:graphicFrame>
    </p:spTree>
    <p:extLst>
      <p:ext uri="{BB962C8B-B14F-4D97-AF65-F5344CB8AC3E}">
        <p14:creationId xmlns:p14="http://schemas.microsoft.com/office/powerpoint/2010/main" val="3041770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478349"/>
            <a:ext cx="3435861" cy="2379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232449"/>
            <a:ext cx="3384376" cy="2613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899592" y="692696"/>
            <a:ext cx="7776864" cy="3785652"/>
          </a:xfrm>
          <a:prstGeom prst="rect">
            <a:avLst/>
          </a:prstGeom>
        </p:spPr>
        <p:txBody>
          <a:bodyPr wrap="square">
            <a:spAutoFit/>
          </a:bodyPr>
          <a:lstStyle/>
          <a:p>
            <a:pPr algn="ctr"/>
            <a:r>
              <a:rPr lang="uk-UA" sz="6000" dirty="0" smtClean="0">
                <a:latin typeface="Times New Roman" pitchFamily="18" charset="0"/>
                <a:cs typeface="Times New Roman" pitchFamily="18" charset="0"/>
              </a:rPr>
              <a:t>2. Основні </a:t>
            </a:r>
            <a:r>
              <a:rPr lang="uk-UA" sz="6000" dirty="0">
                <a:latin typeface="Times New Roman" pitchFamily="18" charset="0"/>
                <a:cs typeface="Times New Roman" pitchFamily="18" charset="0"/>
              </a:rPr>
              <a:t>критерії оцінки ефективності та безпечності </a:t>
            </a:r>
            <a:r>
              <a:rPr lang="uk-UA" sz="6000" dirty="0" err="1">
                <a:latin typeface="Times New Roman" pitchFamily="18" charset="0"/>
                <a:cs typeface="Times New Roman" pitchFamily="18" charset="0"/>
              </a:rPr>
              <a:t>пробіотиків</a:t>
            </a:r>
            <a:endParaRPr lang="uk-UA" sz="6000" dirty="0">
              <a:latin typeface="Times New Roman" pitchFamily="18" charset="0"/>
              <a:cs typeface="Times New Roman" pitchFamily="18" charset="0"/>
            </a:endParaRP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222889"/>
            <a:ext cx="3059832" cy="262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4549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0"/>
            <a:ext cx="6624736" cy="1077218"/>
          </a:xfrm>
          <a:prstGeom prst="rect">
            <a:avLst/>
          </a:prstGeom>
        </p:spPr>
        <p:txBody>
          <a:bodyPr wrap="square">
            <a:spAutoFit/>
          </a:bodyPr>
          <a:lstStyle/>
          <a:p>
            <a:pPr algn="ctr"/>
            <a:r>
              <a:rPr lang="uk-UA" sz="3200" b="1" i="1" dirty="0"/>
              <a:t>Вимоги до </a:t>
            </a:r>
            <a:r>
              <a:rPr lang="uk-UA" sz="3200" b="1" i="1" dirty="0" err="1"/>
              <a:t>пробіотичних</a:t>
            </a:r>
            <a:r>
              <a:rPr lang="uk-UA" sz="3200" b="1" i="1" dirty="0"/>
              <a:t> штамів мікроорганізмів</a:t>
            </a:r>
            <a:endParaRPr lang="uk-UA" sz="3200" dirty="0"/>
          </a:p>
        </p:txBody>
      </p:sp>
      <p:sp>
        <p:nvSpPr>
          <p:cNvPr id="3" name="Прямоугольник 2"/>
          <p:cNvSpPr/>
          <p:nvPr/>
        </p:nvSpPr>
        <p:spPr>
          <a:xfrm>
            <a:off x="71500" y="908720"/>
            <a:ext cx="8964996" cy="6124754"/>
          </a:xfrm>
          <a:prstGeom prst="rect">
            <a:avLst/>
          </a:prstGeom>
        </p:spPr>
        <p:txBody>
          <a:bodyPr wrap="square">
            <a:spAutoFit/>
          </a:bodyPr>
          <a:lstStyle/>
          <a:p>
            <a:pPr algn="just"/>
            <a:r>
              <a:rPr lang="uk-UA" sz="2800" dirty="0" smtClean="0">
                <a:latin typeface="Times New Roman" pitchFamily="18" charset="0"/>
                <a:cs typeface="Times New Roman" pitchFamily="18" charset="0"/>
              </a:rPr>
              <a:t>- штами повинні </a:t>
            </a:r>
            <a:r>
              <a:rPr lang="uk-UA" sz="2800" dirty="0">
                <a:latin typeface="Times New Roman" pitchFamily="18" charset="0"/>
                <a:cs typeface="Times New Roman" pitchFamily="18" charset="0"/>
              </a:rPr>
              <a:t>бути виділені від здорових людей або видів тварин, для яких вони будуть призначені;</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чітке фізіолого-біохімічне та генетичне маркування (повинні мати паспорт) як для виключення фальсифікації, так і для періодичного контролю ідентичності вихідних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штамів та виробничих культур у процесі їх культивування;</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спричиняти позитивний вплив на організм хазяїна, підтверджений лабораторними дослідженнями і клінічними спостереженнями;</a:t>
            </a:r>
          </a:p>
          <a:p>
            <a:pPr algn="just"/>
            <a:r>
              <a:rPr lang="uk-UA" sz="2800" dirty="0" smtClean="0">
                <a:latin typeface="Times New Roman" pitchFamily="18" charset="0"/>
                <a:cs typeface="Times New Roman" pitchFamily="18" charset="0"/>
              </a:rPr>
              <a:t>- у </a:t>
            </a:r>
            <a:r>
              <a:rPr lang="uk-UA" sz="2800" dirty="0">
                <a:latin typeface="Times New Roman" pitchFamily="18" charset="0"/>
                <a:cs typeface="Times New Roman" pitchFamily="18" charset="0"/>
              </a:rPr>
              <a:t>разі введення у великих кількостях повинні характеризуватися мінімальною здатністю до </a:t>
            </a:r>
            <a:r>
              <a:rPr lang="uk-UA" sz="2800" dirty="0" err="1">
                <a:latin typeface="Times New Roman" pitchFamily="18" charset="0"/>
                <a:cs typeface="Times New Roman" pitchFamily="18" charset="0"/>
              </a:rPr>
              <a:t>транслокації</a:t>
            </a:r>
            <a:r>
              <a:rPr lang="uk-UA" sz="2800" dirty="0">
                <a:latin typeface="Times New Roman" pitchFamily="18" charset="0"/>
                <a:cs typeface="Times New Roman" pitchFamily="18" charset="0"/>
              </a:rPr>
              <a:t> з просвіту травного тракту у внутрішнє середовище макроорганізму; </a:t>
            </a:r>
          </a:p>
        </p:txBody>
      </p:sp>
    </p:spTree>
    <p:extLst>
      <p:ext uri="{BB962C8B-B14F-4D97-AF65-F5344CB8AC3E}">
        <p14:creationId xmlns:p14="http://schemas.microsoft.com/office/powerpoint/2010/main" val="2863526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097342266"/>
              </p:ext>
            </p:extLst>
          </p:nvPr>
        </p:nvGraphicFramePr>
        <p:xfrm>
          <a:off x="107504" y="116631"/>
          <a:ext cx="8856984" cy="5666904"/>
        </p:xfrm>
        <a:graphic>
          <a:graphicData uri="http://schemas.openxmlformats.org/drawingml/2006/table">
            <a:tbl>
              <a:tblPr bandRow="1">
                <a:tableStyleId>{35758FB7-9AC5-4552-8A53-C91805E547FA}</a:tableStyleId>
              </a:tblPr>
              <a:tblGrid>
                <a:gridCol w="4428492"/>
                <a:gridCol w="4428492"/>
              </a:tblGrid>
              <a:tr h="2520281">
                <a:tc>
                  <a:txBody>
                    <a:bodyPr/>
                    <a:lstStyle/>
                    <a:p>
                      <a:pPr>
                        <a:lnSpc>
                          <a:spcPct val="150000"/>
                        </a:lnSpc>
                        <a:spcAft>
                          <a:spcPts val="0"/>
                        </a:spcAft>
                      </a:pPr>
                      <a:r>
                        <a:rPr lang="uk-UA" sz="2800" dirty="0">
                          <a:effectLst/>
                        </a:rPr>
                        <a:t>3. </a:t>
                      </a:r>
                      <a:r>
                        <a:rPr lang="uk-UA" sz="2800" dirty="0" err="1">
                          <a:effectLst/>
                        </a:rPr>
                        <a:t>Пребіотики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Речовини, що сприяють селективному збільшенню популяції фізіологічної мікрофлори у кишечнику</a:t>
                      </a:r>
                      <a:endParaRPr lang="uk-UA" sz="1600" dirty="0">
                        <a:effectLst/>
                        <a:latin typeface="+mn-lt"/>
                        <a:ea typeface="Times New Roman"/>
                        <a:cs typeface="Times New Roman"/>
                      </a:endParaRPr>
                    </a:p>
                  </a:txBody>
                  <a:tcPr marL="21130" marR="21130" marT="0" marB="0"/>
                </a:tc>
              </a:tr>
              <a:tr h="1258649">
                <a:tc>
                  <a:txBody>
                    <a:bodyPr/>
                    <a:lstStyle/>
                    <a:p>
                      <a:pPr>
                        <a:lnSpc>
                          <a:spcPct val="150000"/>
                        </a:lnSpc>
                        <a:spcAft>
                          <a:spcPts val="0"/>
                        </a:spcAft>
                      </a:pPr>
                      <a:r>
                        <a:rPr lang="uk-UA" sz="2800" dirty="0">
                          <a:effectLst/>
                        </a:rPr>
                        <a:t>4. </a:t>
                      </a:r>
                      <a:r>
                        <a:rPr lang="uk-UA" sz="2800" dirty="0" err="1">
                          <a:effectLst/>
                        </a:rPr>
                        <a:t>Симбіотики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Комплекс </a:t>
                      </a:r>
                      <a:r>
                        <a:rPr lang="uk-UA" sz="2800" dirty="0" err="1">
                          <a:effectLst/>
                        </a:rPr>
                        <a:t>пробіотика</a:t>
                      </a:r>
                      <a:r>
                        <a:rPr lang="uk-UA" sz="2800" dirty="0">
                          <a:effectLst/>
                        </a:rPr>
                        <a:t> та </a:t>
                      </a:r>
                      <a:r>
                        <a:rPr lang="uk-UA" sz="2800" dirty="0" err="1">
                          <a:effectLst/>
                        </a:rPr>
                        <a:t>пребіотика</a:t>
                      </a:r>
                      <a:endParaRPr lang="uk-UA" sz="1600" dirty="0">
                        <a:effectLst/>
                        <a:latin typeface="+mn-lt"/>
                        <a:ea typeface="Times New Roman"/>
                        <a:cs typeface="Times New Roman"/>
                      </a:endParaRPr>
                    </a:p>
                  </a:txBody>
                  <a:tcPr marL="21130" marR="21130" marT="0" marB="0"/>
                </a:tc>
              </a:tr>
              <a:tr h="1887974">
                <a:tc>
                  <a:txBody>
                    <a:bodyPr/>
                    <a:lstStyle/>
                    <a:p>
                      <a:pPr>
                        <a:lnSpc>
                          <a:spcPct val="150000"/>
                        </a:lnSpc>
                        <a:spcAft>
                          <a:spcPts val="0"/>
                        </a:spcAft>
                      </a:pPr>
                      <a:r>
                        <a:rPr lang="uk-UA" sz="2800">
                          <a:effectLst/>
                        </a:rPr>
                        <a:t>5. Препарати метаболітного типу</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Фізіологічно активні метаболіти </a:t>
                      </a:r>
                      <a:r>
                        <a:rPr lang="uk-UA" sz="2800" dirty="0" err="1">
                          <a:effectLst/>
                        </a:rPr>
                        <a:t>пробіотичної</a:t>
                      </a:r>
                      <a:r>
                        <a:rPr lang="uk-UA" sz="2800" dirty="0">
                          <a:effectLst/>
                        </a:rPr>
                        <a:t> мікрофлори</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19195961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49" y="3382"/>
            <a:ext cx="9144000" cy="6555641"/>
          </a:xfrm>
          <a:prstGeom prst="rect">
            <a:avLst/>
          </a:prstGeom>
        </p:spPr>
        <p:txBody>
          <a:bodyPr wrap="square">
            <a:spAutoFit/>
          </a:bodyPr>
          <a:lstStyle/>
          <a:p>
            <a:pPr algn="just"/>
            <a:r>
              <a:rPr lang="uk-UA" sz="2800" dirty="0" smtClean="0">
                <a:latin typeface="Times New Roman" pitchFamily="18" charset="0"/>
                <a:cs typeface="Times New Roman" pitchFamily="18" charset="0"/>
              </a:rPr>
              <a:t>- за </a:t>
            </a:r>
            <a:r>
              <a:rPr lang="uk-UA" sz="2800" dirty="0">
                <a:latin typeface="Times New Roman" pitchFamily="18" charset="0"/>
                <a:cs typeface="Times New Roman" pitchFamily="18" charset="0"/>
              </a:rPr>
              <a:t>тривалого використання не повинні викликати побічних ефектів;</a:t>
            </a:r>
          </a:p>
          <a:p>
            <a:pPr algn="just"/>
            <a:r>
              <a:rPr lang="uk-UA" sz="2800" dirty="0" smtClean="0">
                <a:latin typeface="Times New Roman" pitchFamily="18" charset="0"/>
                <a:cs typeface="Times New Roman" pitchFamily="18" charset="0"/>
              </a:rPr>
              <a:t>- не </a:t>
            </a:r>
            <a:r>
              <a:rPr lang="uk-UA" sz="2800" dirty="0">
                <a:latin typeface="Times New Roman" pitchFamily="18" charset="0"/>
                <a:cs typeface="Times New Roman" pitchFamily="18" charset="0"/>
              </a:rPr>
              <a:t>повинні пригнічувати нормальний </a:t>
            </a:r>
            <a:r>
              <a:rPr lang="uk-UA" sz="2800" dirty="0" err="1">
                <a:latin typeface="Times New Roman" pitchFamily="18" charset="0"/>
                <a:cs typeface="Times New Roman" pitchFamily="18" charset="0"/>
              </a:rPr>
              <a:t>мікробіоценоз</a:t>
            </a:r>
            <a:r>
              <a:rPr lang="uk-UA" sz="2800" dirty="0">
                <a:latin typeface="Times New Roman" pitchFamily="18" charset="0"/>
                <a:cs typeface="Times New Roman" pitchFamily="18" charset="0"/>
              </a:rPr>
              <a:t>;</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бути нешкідливими для людей, включаючи імунологічну безпеку;</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колонізаційний потенціал (бути стійкими до природних інгібіторів травного тракту (низьких значень </a:t>
            </a:r>
            <a:r>
              <a:rPr lang="uk-UA" sz="2800" dirty="0" err="1">
                <a:latin typeface="Times New Roman" pitchFamily="18" charset="0"/>
                <a:cs typeface="Times New Roman" pitchFamily="18" charset="0"/>
              </a:rPr>
              <a:t>рН</a:t>
            </a:r>
            <a:r>
              <a:rPr lang="uk-UA" sz="2800" dirty="0">
                <a:latin typeface="Times New Roman" pitchFamily="18" charset="0"/>
                <a:cs typeface="Times New Roman" pitchFamily="18" charset="0"/>
              </a:rPr>
              <a:t>, жовчних кислот, ферментів травлення, антимікробних </a:t>
            </a:r>
            <a:r>
              <a:rPr lang="uk-UA" sz="2800" dirty="0" err="1">
                <a:latin typeface="Times New Roman" pitchFamily="18" charset="0"/>
                <a:cs typeface="Times New Roman" pitchFamily="18" charset="0"/>
              </a:rPr>
              <a:t>субстанцій</a:t>
            </a:r>
            <a:r>
              <a:rPr lang="uk-UA" sz="2800" dirty="0">
                <a:latin typeface="Times New Roman" pitchFamily="18" charset="0"/>
                <a:cs typeface="Times New Roman" pitchFamily="18" charset="0"/>
              </a:rPr>
              <a:t>, синтезованих </a:t>
            </a:r>
            <a:r>
              <a:rPr lang="uk-UA" sz="2800" dirty="0" err="1">
                <a:latin typeface="Times New Roman" pitchFamily="18" charset="0"/>
                <a:cs typeface="Times New Roman" pitchFamily="18" charset="0"/>
              </a:rPr>
              <a:t>індігенною</a:t>
            </a:r>
            <a:r>
              <a:rPr lang="uk-UA" sz="2800" dirty="0">
                <a:latin typeface="Times New Roman" pitchFamily="18" charset="0"/>
                <a:cs typeface="Times New Roman" pitchFamily="18" charset="0"/>
              </a:rPr>
              <a:t> мікрофлорою); добре </a:t>
            </a:r>
            <a:r>
              <a:rPr lang="uk-UA" sz="2800" dirty="0" err="1">
                <a:latin typeface="Times New Roman" pitchFamily="18" charset="0"/>
                <a:cs typeface="Times New Roman" pitchFamily="18" charset="0"/>
              </a:rPr>
              <a:t>адгезуватися</a:t>
            </a:r>
            <a:r>
              <a:rPr lang="uk-UA" sz="2800" dirty="0">
                <a:latin typeface="Times New Roman" pitchFamily="18" charset="0"/>
                <a:cs typeface="Times New Roman" pitchFamily="18" charset="0"/>
              </a:rPr>
              <a:t> до епітелію відповідних слизових оболонок);</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природну стійкість щодо сучасних антибактеріальних препаратів;</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стабільні характеристик як у клінічному, так і у технологічному плані</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3634761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72" y="0"/>
            <a:ext cx="8972159" cy="3108543"/>
          </a:xfrm>
          <a:prstGeom prst="rect">
            <a:avLst/>
          </a:prstGeom>
        </p:spPr>
        <p:txBody>
          <a:bodyPr wrap="square">
            <a:spAutoFit/>
          </a:bodyPr>
          <a:lstStyle/>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високу швидкість росту та розмноження в умовах, близьких до умов шлунково-кишкового тракту;</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потрапляти у організм людини в активній формі, минаючи тривалі етапи </a:t>
            </a:r>
            <a:r>
              <a:rPr lang="uk-UA" sz="2800" dirty="0" err="1">
                <a:latin typeface="Times New Roman" pitchFamily="18" charset="0"/>
                <a:cs typeface="Times New Roman" pitchFamily="18" charset="0"/>
              </a:rPr>
              <a:t>реактивації</a:t>
            </a:r>
            <a:r>
              <a:rPr lang="uk-UA" sz="2800" dirty="0">
                <a:latin typeface="Times New Roman" pitchFamily="18" charset="0"/>
                <a:cs typeface="Times New Roman" pitchFamily="18" charset="0"/>
              </a:rPr>
              <a:t> клітин, що дасть їм змогу одразу проявляти свою біологічну активність, успішно конкуруючи з потенційними </a:t>
            </a:r>
            <a:r>
              <a:rPr lang="uk-UA" sz="2800" dirty="0" err="1">
                <a:latin typeface="Times New Roman" pitchFamily="18" charset="0"/>
                <a:cs typeface="Times New Roman" pitchFamily="18" charset="0"/>
              </a:rPr>
              <a:t>патогенами</a:t>
            </a:r>
            <a:r>
              <a:rPr lang="uk-UA" sz="2800" dirty="0">
                <a:latin typeface="Times New Roman" pitchFamily="18" charset="0"/>
                <a:cs typeface="Times New Roman" pitchFamily="18" charset="0"/>
              </a:rPr>
              <a:t>.</a:t>
            </a:r>
          </a:p>
        </p:txBody>
      </p:sp>
      <p:sp>
        <p:nvSpPr>
          <p:cNvPr id="3" name="Прямоугольник 2"/>
          <p:cNvSpPr/>
          <p:nvPr/>
        </p:nvSpPr>
        <p:spPr>
          <a:xfrm>
            <a:off x="157927" y="3140266"/>
            <a:ext cx="8640959" cy="1384995"/>
          </a:xfrm>
          <a:prstGeom prst="rect">
            <a:avLst/>
          </a:prstGeom>
        </p:spPr>
        <p:txBody>
          <a:bodyPr wrap="square">
            <a:spAutoFit/>
          </a:bodyPr>
          <a:lstStyle/>
          <a:p>
            <a:pPr algn="just"/>
            <a:r>
              <a:rPr lang="uk-UA" sz="2800" dirty="0" smtClean="0">
                <a:latin typeface="Times New Roman" pitchFamily="18" charset="0"/>
                <a:cs typeface="Times New Roman" pitchFamily="18" charset="0"/>
              </a:rPr>
              <a:t>	Таксономічний </a:t>
            </a:r>
            <a:r>
              <a:rPr lang="uk-UA" sz="2800" dirty="0">
                <a:latin typeface="Times New Roman" pitchFamily="18" charset="0"/>
                <a:cs typeface="Times New Roman" pitchFamily="18" charset="0"/>
              </a:rPr>
              <a:t>спектр мікроорганізмів, що пропонуються для бактеріальної терапії, збільшується з кожним роком.</a:t>
            </a:r>
          </a:p>
        </p:txBody>
      </p:sp>
    </p:spTree>
    <p:extLst>
      <p:ext uri="{BB962C8B-B14F-4D97-AF65-F5344CB8AC3E}">
        <p14:creationId xmlns:p14="http://schemas.microsoft.com/office/powerpoint/2010/main" val="42662590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726457128"/>
              </p:ext>
            </p:extLst>
          </p:nvPr>
        </p:nvGraphicFramePr>
        <p:xfrm>
          <a:off x="-1" y="0"/>
          <a:ext cx="9144001" cy="6760819"/>
        </p:xfrm>
        <a:graphic>
          <a:graphicData uri="http://schemas.openxmlformats.org/drawingml/2006/table">
            <a:tbl>
              <a:tblPr firstRow="1" bandRow="1">
                <a:tableStyleId>{3C2FFA5D-87B4-456A-9821-1D502468CF0F}</a:tableStyleId>
              </a:tblPr>
              <a:tblGrid>
                <a:gridCol w="2005697"/>
                <a:gridCol w="7138304"/>
              </a:tblGrid>
              <a:tr h="332656">
                <a:tc>
                  <a:txBody>
                    <a:bodyPr/>
                    <a:lstStyle/>
                    <a:p>
                      <a:pPr algn="ctr">
                        <a:lnSpc>
                          <a:spcPct val="100000"/>
                        </a:lnSpc>
                        <a:spcAft>
                          <a:spcPts val="0"/>
                        </a:spcAft>
                      </a:pPr>
                      <a:r>
                        <a:rPr lang="uk-UA" sz="2200" dirty="0">
                          <a:effectLst/>
                        </a:rPr>
                        <a:t>Рід</a:t>
                      </a:r>
                      <a:endParaRPr lang="uk-UA" sz="2200" dirty="0">
                        <a:effectLst/>
                        <a:latin typeface="Times New Roman" pitchFamily="18" charset="0"/>
                        <a:ea typeface="Times New Roman"/>
                        <a:cs typeface="Times New Roman" pitchFamily="18" charset="0"/>
                      </a:endParaRPr>
                    </a:p>
                  </a:txBody>
                  <a:tcPr marL="14967" marR="14967" marT="0" marB="0"/>
                </a:tc>
                <a:tc>
                  <a:txBody>
                    <a:bodyPr/>
                    <a:lstStyle/>
                    <a:p>
                      <a:pPr algn="ctr">
                        <a:lnSpc>
                          <a:spcPct val="100000"/>
                        </a:lnSpc>
                        <a:spcAft>
                          <a:spcPts val="0"/>
                        </a:spcAft>
                      </a:pPr>
                      <a:r>
                        <a:rPr lang="uk-UA" sz="2200" cap="small" dirty="0">
                          <a:effectLst/>
                        </a:rPr>
                        <a:t>Види</a:t>
                      </a:r>
                      <a:endParaRPr lang="uk-UA" sz="2200" dirty="0">
                        <a:effectLst/>
                        <a:latin typeface="Times New Roman" pitchFamily="18" charset="0"/>
                        <a:ea typeface="Times New Roman"/>
                        <a:cs typeface="Times New Roman" pitchFamily="18" charset="0"/>
                      </a:endParaRPr>
                    </a:p>
                  </a:txBody>
                  <a:tcPr marL="14967" marR="14967" marT="0" marB="0"/>
                </a:tc>
              </a:tr>
              <a:tr h="451520">
                <a:tc>
                  <a:txBody>
                    <a:bodyPr/>
                    <a:lstStyle/>
                    <a:p>
                      <a:pPr algn="just">
                        <a:lnSpc>
                          <a:spcPts val="2800"/>
                        </a:lnSpc>
                        <a:spcAft>
                          <a:spcPts val="0"/>
                        </a:spcAft>
                      </a:pPr>
                      <a:r>
                        <a:rPr lang="uk-UA" sz="2000" b="1" dirty="0" err="1" smtClean="0">
                          <a:effectLst/>
                        </a:rPr>
                        <a:t>Bifidobacterium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B.bifidum</a:t>
                      </a:r>
                      <a:r>
                        <a:rPr lang="uk-UA" sz="2000" dirty="0">
                          <a:effectLst/>
                        </a:rPr>
                        <a:t>, </a:t>
                      </a:r>
                      <a:r>
                        <a:rPr lang="uk-UA" sz="2000" dirty="0" err="1" smtClean="0">
                          <a:effectLst/>
                        </a:rPr>
                        <a:t>B.longum</a:t>
                      </a:r>
                      <a:r>
                        <a:rPr lang="uk-UA" sz="2000" dirty="0">
                          <a:effectLst/>
                        </a:rPr>
                        <a:t>, </a:t>
                      </a:r>
                      <a:r>
                        <a:rPr lang="uk-UA" sz="2000" dirty="0" err="1" smtClean="0">
                          <a:effectLst/>
                        </a:rPr>
                        <a:t>B.adolescentis</a:t>
                      </a:r>
                      <a:r>
                        <a:rPr lang="uk-UA" sz="2000" dirty="0">
                          <a:effectLst/>
                        </a:rPr>
                        <a:t>, </a:t>
                      </a:r>
                      <a:r>
                        <a:rPr lang="uk-UA" sz="2000" dirty="0" smtClean="0">
                          <a:effectLst/>
                        </a:rPr>
                        <a:t>B. </a:t>
                      </a:r>
                      <a:r>
                        <a:rPr lang="uk-UA" sz="2000" dirty="0" err="1">
                          <a:effectLst/>
                        </a:rPr>
                        <a:t>breve</a:t>
                      </a:r>
                      <a:r>
                        <a:rPr lang="uk-UA" sz="2000" dirty="0">
                          <a:effectLst/>
                        </a:rPr>
                        <a:t>, </a:t>
                      </a:r>
                      <a:r>
                        <a:rPr lang="uk-UA" sz="2000" dirty="0" err="1" smtClean="0">
                          <a:effectLst/>
                        </a:rPr>
                        <a:t>B.infantis</a:t>
                      </a:r>
                      <a:r>
                        <a:rPr lang="uk-UA" sz="2000" dirty="0">
                          <a:effectLst/>
                        </a:rPr>
                        <a:t>,  </a:t>
                      </a:r>
                      <a:r>
                        <a:rPr lang="uk-UA" sz="2000" dirty="0" smtClean="0">
                          <a:effectLst/>
                        </a:rPr>
                        <a:t>B. </a:t>
                      </a:r>
                      <a:r>
                        <a:rPr lang="uk-UA" sz="2000" dirty="0" err="1">
                          <a:effectLst/>
                        </a:rPr>
                        <a:t>animalis</a:t>
                      </a:r>
                      <a:r>
                        <a:rPr lang="uk-UA" sz="2000" dirty="0">
                          <a:effectLst/>
                        </a:rPr>
                        <a:t> </a:t>
                      </a:r>
                      <a:r>
                        <a:rPr lang="uk-UA" sz="2000" dirty="0" err="1">
                          <a:effectLst/>
                        </a:rPr>
                        <a:t>ssp</a:t>
                      </a:r>
                      <a:r>
                        <a:rPr lang="uk-UA" sz="2000" dirty="0">
                          <a:effectLst/>
                        </a:rPr>
                        <a:t>. </a:t>
                      </a:r>
                      <a:r>
                        <a:rPr lang="uk-UA" sz="2000" dirty="0" err="1">
                          <a:effectLst/>
                        </a:rPr>
                        <a:t>lactis</a:t>
                      </a:r>
                      <a:endParaRPr lang="uk-UA" sz="2000" dirty="0">
                        <a:effectLst/>
                        <a:latin typeface="Times New Roman" pitchFamily="18" charset="0"/>
                        <a:ea typeface="Times New Roman"/>
                        <a:cs typeface="Times New Roman" pitchFamily="18" charset="0"/>
                      </a:endParaRPr>
                    </a:p>
                  </a:txBody>
                  <a:tcPr marL="14967" marR="14967" marT="0" marB="0"/>
                </a:tc>
              </a:tr>
              <a:tr h="605855">
                <a:tc>
                  <a:txBody>
                    <a:bodyPr/>
                    <a:lstStyle/>
                    <a:p>
                      <a:pPr algn="just">
                        <a:lnSpc>
                          <a:spcPts val="2800"/>
                        </a:lnSpc>
                        <a:spcAft>
                          <a:spcPts val="0"/>
                        </a:spcAft>
                      </a:pPr>
                      <a:r>
                        <a:rPr lang="uk-UA" sz="2000" b="1" dirty="0" err="1">
                          <a:effectLst/>
                        </a:rPr>
                        <a:t>Lactobacillus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L.acidophilus</a:t>
                      </a:r>
                      <a:r>
                        <a:rPr lang="uk-UA" sz="2000" dirty="0">
                          <a:effectLst/>
                        </a:rPr>
                        <a:t>, </a:t>
                      </a:r>
                      <a:r>
                        <a:rPr lang="uk-UA" sz="2000" dirty="0" err="1" smtClean="0">
                          <a:effectLst/>
                        </a:rPr>
                        <a:t>L.delbruecki</a:t>
                      </a:r>
                      <a:r>
                        <a:rPr lang="uk-UA" sz="2000" dirty="0" smtClean="0">
                          <a:effectLst/>
                        </a:rPr>
                        <a:t> </a:t>
                      </a:r>
                      <a:r>
                        <a:rPr lang="uk-UA" sz="2000" dirty="0" err="1">
                          <a:effectLst/>
                        </a:rPr>
                        <a:t>ssp</a:t>
                      </a:r>
                      <a:r>
                        <a:rPr lang="uk-UA" sz="2000" dirty="0">
                          <a:effectLst/>
                        </a:rPr>
                        <a:t>. </a:t>
                      </a:r>
                      <a:r>
                        <a:rPr lang="uk-UA" sz="2000" dirty="0" err="1">
                          <a:effectLst/>
                        </a:rPr>
                        <a:t>bulgaricus</a:t>
                      </a:r>
                      <a:r>
                        <a:rPr lang="uk-UA" sz="2000" dirty="0">
                          <a:effectLst/>
                        </a:rPr>
                        <a:t>, </a:t>
                      </a:r>
                      <a:r>
                        <a:rPr lang="uk-UA" sz="2000" dirty="0" err="1" smtClean="0">
                          <a:effectLst/>
                        </a:rPr>
                        <a:t>L.helveticus</a:t>
                      </a:r>
                      <a:r>
                        <a:rPr lang="uk-UA" sz="2000" dirty="0">
                          <a:effectLst/>
                        </a:rPr>
                        <a:t>, </a:t>
                      </a:r>
                      <a:r>
                        <a:rPr lang="uk-UA" sz="2000" dirty="0" err="1" smtClean="0">
                          <a:effectLst/>
                        </a:rPr>
                        <a:t>L.casei</a:t>
                      </a:r>
                      <a:r>
                        <a:rPr lang="uk-UA" sz="2000" dirty="0">
                          <a:effectLst/>
                        </a:rPr>
                        <a:t>, </a:t>
                      </a:r>
                      <a:r>
                        <a:rPr lang="uk-UA" sz="2000" dirty="0" err="1" smtClean="0">
                          <a:effectLst/>
                        </a:rPr>
                        <a:t>L.plantarum</a:t>
                      </a:r>
                      <a:r>
                        <a:rPr lang="uk-UA" sz="2000" dirty="0">
                          <a:effectLst/>
                        </a:rPr>
                        <a:t>, </a:t>
                      </a:r>
                      <a:r>
                        <a:rPr lang="uk-UA" sz="2000" dirty="0" err="1" smtClean="0">
                          <a:effectLst/>
                        </a:rPr>
                        <a:t>L.fermentum</a:t>
                      </a:r>
                      <a:r>
                        <a:rPr lang="uk-UA" sz="2000" dirty="0">
                          <a:effectLst/>
                        </a:rPr>
                        <a:t>, </a:t>
                      </a:r>
                      <a:r>
                        <a:rPr lang="uk-UA" sz="2000" dirty="0" err="1" smtClean="0">
                          <a:effectLst/>
                        </a:rPr>
                        <a:t>L.rhamnosus</a:t>
                      </a:r>
                      <a:r>
                        <a:rPr lang="uk-UA" sz="2000" dirty="0">
                          <a:effectLst/>
                        </a:rPr>
                        <a:t>, </a:t>
                      </a:r>
                      <a:r>
                        <a:rPr lang="uk-UA" sz="2000" dirty="0" smtClean="0">
                          <a:effectLst/>
                        </a:rPr>
                        <a:t>L. </a:t>
                      </a:r>
                      <a:r>
                        <a:rPr lang="uk-UA" sz="2000" dirty="0" err="1">
                          <a:effectLst/>
                        </a:rPr>
                        <a:t>salivarius</a:t>
                      </a:r>
                      <a:r>
                        <a:rPr lang="uk-UA" sz="2000" dirty="0">
                          <a:effectLst/>
                        </a:rPr>
                        <a:t>, </a:t>
                      </a:r>
                      <a:r>
                        <a:rPr lang="uk-UA" sz="2000" dirty="0" err="1" smtClean="0">
                          <a:effectLst/>
                        </a:rPr>
                        <a:t>L.brevis</a:t>
                      </a:r>
                      <a:r>
                        <a:rPr lang="uk-UA" sz="2000" dirty="0">
                          <a:effectLst/>
                        </a:rPr>
                        <a:t>, </a:t>
                      </a:r>
                      <a:r>
                        <a:rPr lang="uk-UA" sz="2000" dirty="0" err="1" smtClean="0">
                          <a:effectLst/>
                        </a:rPr>
                        <a:t>L.buchneri</a:t>
                      </a:r>
                      <a:r>
                        <a:rPr lang="uk-UA" sz="2000" dirty="0">
                          <a:effectLst/>
                        </a:rPr>
                        <a:t>, </a:t>
                      </a:r>
                      <a:r>
                        <a:rPr lang="uk-UA" sz="2000" dirty="0" err="1" smtClean="0">
                          <a:effectLst/>
                        </a:rPr>
                        <a:t>L.lactis</a:t>
                      </a:r>
                      <a:r>
                        <a:rPr lang="uk-UA" sz="2000" dirty="0">
                          <a:effectLst/>
                        </a:rPr>
                        <a:t>, </a:t>
                      </a:r>
                      <a:r>
                        <a:rPr lang="uk-UA" sz="2000" dirty="0" smtClean="0">
                          <a:effectLst/>
                        </a:rPr>
                        <a:t>L. </a:t>
                      </a:r>
                      <a:r>
                        <a:rPr lang="uk-UA" sz="2000" dirty="0" err="1">
                          <a:effectLst/>
                        </a:rPr>
                        <a:t>gasseri</a:t>
                      </a:r>
                      <a:endParaRPr lang="uk-UA" sz="2000" dirty="0">
                        <a:effectLst/>
                        <a:latin typeface="Times New Roman" pitchFamily="18" charset="0"/>
                        <a:ea typeface="Times New Roman"/>
                        <a:cs typeface="Times New Roman" pitchFamily="18" charset="0"/>
                      </a:endParaRPr>
                    </a:p>
                  </a:txBody>
                  <a:tcPr marL="14967" marR="14967" marT="0" marB="0"/>
                </a:tc>
              </a:tr>
              <a:tr h="377164">
                <a:tc>
                  <a:txBody>
                    <a:bodyPr/>
                    <a:lstStyle/>
                    <a:p>
                      <a:pPr algn="just">
                        <a:lnSpc>
                          <a:spcPts val="2800"/>
                        </a:lnSpc>
                        <a:spcAft>
                          <a:spcPts val="0"/>
                        </a:spcAft>
                      </a:pPr>
                      <a:r>
                        <a:rPr lang="uk-UA" sz="2000" b="1" dirty="0" err="1">
                          <a:effectLst/>
                        </a:rPr>
                        <a:t>Propionibacterium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P.freudenreichii</a:t>
                      </a:r>
                      <a:r>
                        <a:rPr lang="uk-UA" sz="2000" dirty="0" smtClean="0">
                          <a:effectLst/>
                        </a:rPr>
                        <a:t> </a:t>
                      </a:r>
                      <a:r>
                        <a:rPr lang="uk-UA" sz="2000" dirty="0" err="1">
                          <a:effectLst/>
                        </a:rPr>
                        <a:t>ssp</a:t>
                      </a:r>
                      <a:r>
                        <a:rPr lang="uk-UA" sz="2000" dirty="0">
                          <a:effectLst/>
                        </a:rPr>
                        <a:t>. </a:t>
                      </a:r>
                      <a:r>
                        <a:rPr lang="uk-UA" sz="2000" dirty="0" err="1">
                          <a:effectLst/>
                        </a:rPr>
                        <a:t>shermanii</a:t>
                      </a:r>
                      <a:r>
                        <a:rPr lang="uk-UA" sz="2000" dirty="0">
                          <a:effectLst/>
                        </a:rPr>
                        <a:t>, </a:t>
                      </a:r>
                      <a:r>
                        <a:rPr lang="uk-UA" sz="2000" dirty="0" err="1" smtClean="0">
                          <a:effectLst/>
                        </a:rPr>
                        <a:t>P.acidipropionici</a:t>
                      </a:r>
                      <a:r>
                        <a:rPr lang="uk-UA" sz="2000" dirty="0">
                          <a:effectLst/>
                        </a:rPr>
                        <a:t>, </a:t>
                      </a:r>
                      <a:r>
                        <a:rPr lang="uk-UA" sz="2000" dirty="0" smtClean="0">
                          <a:effectLst/>
                        </a:rPr>
                        <a:t>P. </a:t>
                      </a:r>
                      <a:r>
                        <a:rPr lang="uk-UA" sz="2000" dirty="0" err="1">
                          <a:effectLst/>
                        </a:rPr>
                        <a:t>acnes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Lactococcus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Lactococcus</a:t>
                      </a:r>
                      <a:r>
                        <a:rPr lang="uk-UA" sz="2000" dirty="0">
                          <a:effectLst/>
                        </a:rPr>
                        <a:t> </a:t>
                      </a:r>
                      <a:r>
                        <a:rPr lang="uk-UA" sz="2000" dirty="0" err="1">
                          <a:effectLst/>
                        </a:rPr>
                        <a:t>lactis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Streptococcus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Streptococcus</a:t>
                      </a:r>
                      <a:r>
                        <a:rPr lang="uk-UA" sz="2000" dirty="0">
                          <a:effectLst/>
                        </a:rPr>
                        <a:t> </a:t>
                      </a:r>
                      <a:r>
                        <a:rPr lang="uk-UA" sz="2000" dirty="0" err="1">
                          <a:effectLst/>
                        </a:rPr>
                        <a:t>salivarius</a:t>
                      </a:r>
                      <a:r>
                        <a:rPr lang="uk-UA" sz="2000" dirty="0">
                          <a:effectLst/>
                        </a:rPr>
                        <a:t> </a:t>
                      </a:r>
                      <a:r>
                        <a:rPr lang="uk-UA" sz="2000" dirty="0" err="1">
                          <a:effectLst/>
                        </a:rPr>
                        <a:t>ssp</a:t>
                      </a:r>
                      <a:r>
                        <a:rPr lang="uk-UA" sz="2000" dirty="0">
                          <a:effectLst/>
                        </a:rPr>
                        <a:t>. </a:t>
                      </a:r>
                      <a:r>
                        <a:rPr lang="uk-UA" sz="2000" dirty="0" err="1">
                          <a:effectLst/>
                        </a:rPr>
                        <a:t>thermophilus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Leuconostoc</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L. </a:t>
                      </a:r>
                      <a:r>
                        <a:rPr lang="uk-UA" sz="2000" dirty="0" err="1">
                          <a:effectLst/>
                        </a:rPr>
                        <a:t>mesenteroides</a:t>
                      </a:r>
                      <a:r>
                        <a:rPr lang="uk-UA" sz="2000" dirty="0">
                          <a:effectLst/>
                        </a:rPr>
                        <a:t>, </a:t>
                      </a:r>
                      <a:r>
                        <a:rPr lang="uk-UA" sz="2000" dirty="0" smtClean="0">
                          <a:effectLst/>
                        </a:rPr>
                        <a:t>L.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Pediococcus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P. </a:t>
                      </a:r>
                      <a:r>
                        <a:rPr lang="uk-UA" sz="2000" dirty="0" err="1">
                          <a:effectLst/>
                        </a:rPr>
                        <a:t>acidilactici</a:t>
                      </a:r>
                      <a:r>
                        <a:rPr lang="uk-UA" sz="2000" dirty="0">
                          <a:effectLst/>
                        </a:rPr>
                        <a:t>, </a:t>
                      </a:r>
                      <a:r>
                        <a:rPr lang="uk-UA" sz="2000" dirty="0" err="1">
                          <a:effectLst/>
                        </a:rPr>
                        <a:t>Pediococcus</a:t>
                      </a:r>
                      <a:r>
                        <a:rPr lang="uk-UA" sz="2000" dirty="0">
                          <a:effectLst/>
                        </a:rPr>
                        <a:t>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Enterococcus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E. </a:t>
                      </a:r>
                      <a:r>
                        <a:rPr lang="uk-UA" sz="2000" dirty="0" err="1">
                          <a:effectLst/>
                        </a:rPr>
                        <a:t>faecium</a:t>
                      </a:r>
                      <a:r>
                        <a:rPr lang="uk-UA" sz="2000" dirty="0">
                          <a:effectLst/>
                        </a:rPr>
                        <a:t>, </a:t>
                      </a:r>
                      <a:r>
                        <a:rPr lang="uk-UA" sz="2000" dirty="0" smtClean="0">
                          <a:effectLst/>
                        </a:rPr>
                        <a:t>E. </a:t>
                      </a:r>
                      <a:r>
                        <a:rPr lang="uk-UA" sz="2000" dirty="0" err="1">
                          <a:effectLst/>
                        </a:rPr>
                        <a:t>faecalis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Sporolactobacillus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Sporolactobacillus</a:t>
                      </a:r>
                      <a:r>
                        <a:rPr lang="uk-UA" sz="2000" dirty="0">
                          <a:effectLst/>
                        </a:rPr>
                        <a:t> </a:t>
                      </a:r>
                      <a:r>
                        <a:rPr lang="uk-UA" sz="2000" dirty="0" err="1">
                          <a:effectLst/>
                        </a:rPr>
                        <a:t>inulinus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Aerococcus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Aerococcus</a:t>
                      </a:r>
                      <a:r>
                        <a:rPr lang="uk-UA" sz="2000" dirty="0">
                          <a:effectLst/>
                        </a:rPr>
                        <a:t> </a:t>
                      </a:r>
                      <a:r>
                        <a:rPr lang="uk-UA" sz="2000" dirty="0" err="1">
                          <a:effectLst/>
                        </a:rPr>
                        <a:t>viridans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B.subtilis</a:t>
                      </a:r>
                      <a:r>
                        <a:rPr lang="uk-UA" sz="2000" dirty="0">
                          <a:effectLst/>
                        </a:rPr>
                        <a:t>, </a:t>
                      </a:r>
                      <a:r>
                        <a:rPr lang="uk-UA" sz="2000" dirty="0" smtClean="0">
                          <a:effectLst/>
                        </a:rPr>
                        <a:t>B. </a:t>
                      </a:r>
                      <a:r>
                        <a:rPr lang="uk-UA" sz="2000" dirty="0" err="1">
                          <a:effectLst/>
                        </a:rPr>
                        <a:t>cereus</a:t>
                      </a:r>
                      <a:r>
                        <a:rPr lang="uk-UA" sz="2000" dirty="0">
                          <a:effectLst/>
                        </a:rPr>
                        <a:t>, </a:t>
                      </a:r>
                      <a:r>
                        <a:rPr lang="uk-UA" sz="2000" dirty="0" err="1" smtClean="0">
                          <a:effectLst/>
                        </a:rPr>
                        <a:t>B.licheniformis</a:t>
                      </a:r>
                      <a:r>
                        <a:rPr lang="uk-UA" sz="2000" dirty="0">
                          <a:effectLst/>
                        </a:rPr>
                        <a:t>, </a:t>
                      </a:r>
                      <a:r>
                        <a:rPr lang="uk-UA" sz="2000" dirty="0" smtClean="0">
                          <a:effectLst/>
                        </a:rPr>
                        <a:t>B. </a:t>
                      </a:r>
                      <a:r>
                        <a:rPr lang="uk-UA" sz="2000" dirty="0" err="1" smtClean="0">
                          <a:effectLst/>
                        </a:rPr>
                        <a:t>clausii</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Escherichia</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Escherichia</a:t>
                      </a:r>
                      <a:r>
                        <a:rPr lang="uk-UA" sz="2000" dirty="0">
                          <a:effectLst/>
                        </a:rPr>
                        <a:t> </a:t>
                      </a:r>
                      <a:r>
                        <a:rPr lang="uk-UA" sz="2000" dirty="0" err="1">
                          <a:effectLst/>
                        </a:rPr>
                        <a:t>coli</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Clostridium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Clostridium</a:t>
                      </a:r>
                      <a:r>
                        <a:rPr lang="uk-UA" sz="2000" dirty="0">
                          <a:effectLst/>
                        </a:rPr>
                        <a:t> </a:t>
                      </a:r>
                      <a:r>
                        <a:rPr lang="uk-UA" sz="2000" dirty="0" err="1">
                          <a:effectLst/>
                        </a:rPr>
                        <a:t>butiricum</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Eubacterium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Eubacterium</a:t>
                      </a:r>
                      <a:r>
                        <a:rPr lang="uk-UA" sz="2000" dirty="0">
                          <a:effectLst/>
                        </a:rPr>
                        <a:t>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Saccharomyces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Saccharomyces</a:t>
                      </a:r>
                      <a:r>
                        <a:rPr lang="uk-UA" sz="2000" dirty="0">
                          <a:effectLst/>
                        </a:rPr>
                        <a:t> </a:t>
                      </a:r>
                      <a:r>
                        <a:rPr lang="uk-UA" sz="2000" dirty="0" err="1">
                          <a:effectLst/>
                        </a:rPr>
                        <a:t>boulardii</a:t>
                      </a:r>
                      <a:r>
                        <a:rPr lang="uk-UA" sz="2000" dirty="0">
                          <a:effectLst/>
                        </a:rPr>
                        <a:t>, </a:t>
                      </a:r>
                      <a:r>
                        <a:rPr lang="uk-UA" sz="2000" dirty="0" err="1">
                          <a:effectLst/>
                        </a:rPr>
                        <a:t>Saccharomyces</a:t>
                      </a:r>
                      <a:r>
                        <a:rPr lang="uk-UA" sz="2000" dirty="0">
                          <a:effectLst/>
                        </a:rPr>
                        <a:t> </a:t>
                      </a:r>
                      <a:r>
                        <a:rPr lang="uk-UA" sz="2000" dirty="0" err="1">
                          <a:effectLst/>
                        </a:rPr>
                        <a:t>cerevisiae</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Acetobacter</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A. </a:t>
                      </a:r>
                      <a:r>
                        <a:rPr lang="uk-UA" sz="2000" dirty="0" err="1">
                          <a:effectLst/>
                        </a:rPr>
                        <a:t>aceti</a:t>
                      </a:r>
                      <a:r>
                        <a:rPr lang="uk-UA" sz="2000" dirty="0">
                          <a:effectLst/>
                        </a:rPr>
                        <a:t>, </a:t>
                      </a:r>
                      <a:r>
                        <a:rPr lang="uk-UA" sz="2000" dirty="0" smtClean="0">
                          <a:effectLst/>
                        </a:rPr>
                        <a:t>A. </a:t>
                      </a:r>
                      <a:r>
                        <a:rPr lang="uk-UA" sz="2000" dirty="0" err="1">
                          <a:effectLst/>
                        </a:rPr>
                        <a:t>pasteurianus</a:t>
                      </a:r>
                      <a:endParaRPr lang="uk-UA" sz="2000" dirty="0">
                        <a:effectLst/>
                        <a:latin typeface="Times New Roman" pitchFamily="18" charset="0"/>
                        <a:ea typeface="Times New Roman"/>
                        <a:cs typeface="Times New Roman" pitchFamily="18" charset="0"/>
                      </a:endParaRPr>
                    </a:p>
                  </a:txBody>
                  <a:tcPr marL="14967" marR="14967" marT="0" marB="0"/>
                </a:tc>
              </a:tr>
            </a:tbl>
          </a:graphicData>
        </a:graphic>
      </p:graphicFrame>
    </p:spTree>
    <p:extLst>
      <p:ext uri="{BB962C8B-B14F-4D97-AF65-F5344CB8AC3E}">
        <p14:creationId xmlns:p14="http://schemas.microsoft.com/office/powerpoint/2010/main" val="19391069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Объект 2"/>
          <p:cNvGraphicFramePr>
            <a:graphicFrameLocks noChangeAspect="1"/>
          </p:cNvGraphicFramePr>
          <p:nvPr>
            <p:extLst>
              <p:ext uri="{D42A27DB-BD31-4B8C-83A1-F6EECF244321}">
                <p14:modId xmlns:p14="http://schemas.microsoft.com/office/powerpoint/2010/main" val="3676754429"/>
              </p:ext>
            </p:extLst>
          </p:nvPr>
        </p:nvGraphicFramePr>
        <p:xfrm>
          <a:off x="107504" y="0"/>
          <a:ext cx="8856984" cy="6858000"/>
        </p:xfrm>
        <a:graphic>
          <a:graphicData uri="http://schemas.openxmlformats.org/presentationml/2006/ole">
            <mc:AlternateContent xmlns:mc="http://schemas.openxmlformats.org/markup-compatibility/2006">
              <mc:Choice xmlns:v="urn:schemas-microsoft-com:vml" Requires="v">
                <p:oleObj spid="_x0000_s1027" r:id="rId3" imgW="5729760" imgH="6660720" progId="CorelDRAW.Graphic.13">
                  <p:embed/>
                </p:oleObj>
              </mc:Choice>
              <mc:Fallback>
                <p:oleObj r:id="rId3" imgW="5729760" imgH="6660720" progId="CorelDRAW.Graphic.1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0"/>
                        <a:ext cx="8856984" cy="6858000"/>
                      </a:xfrm>
                      <a:prstGeom prst="rect">
                        <a:avLst/>
                      </a:prstGeom>
                      <a:noFill/>
                    </p:spPr>
                  </p:pic>
                </p:oleObj>
              </mc:Fallback>
            </mc:AlternateContent>
          </a:graphicData>
        </a:graphic>
      </p:graphicFrame>
    </p:spTree>
    <p:extLst>
      <p:ext uri="{BB962C8B-B14F-4D97-AF65-F5344CB8AC3E}">
        <p14:creationId xmlns:p14="http://schemas.microsoft.com/office/powerpoint/2010/main" val="834973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417"/>
            <a:ext cx="8136904" cy="1077218"/>
          </a:xfrm>
          <a:prstGeom prst="rect">
            <a:avLst/>
          </a:prstGeom>
        </p:spPr>
        <p:txBody>
          <a:bodyPr wrap="square">
            <a:spAutoFit/>
          </a:bodyPr>
          <a:lstStyle/>
          <a:p>
            <a:pPr algn="ctr"/>
            <a:r>
              <a:rPr lang="uk-UA" sz="3200" b="1" i="1" dirty="0"/>
              <a:t>Основні напрямки вдосконалення </a:t>
            </a:r>
            <a:r>
              <a:rPr lang="uk-UA" sz="3200" b="1" i="1" dirty="0" err="1"/>
              <a:t>пробіотиків</a:t>
            </a:r>
            <a:endParaRPr lang="uk-UA" sz="3200" dirty="0"/>
          </a:p>
        </p:txBody>
      </p:sp>
      <p:sp>
        <p:nvSpPr>
          <p:cNvPr id="3" name="Прямоугольник 2"/>
          <p:cNvSpPr/>
          <p:nvPr/>
        </p:nvSpPr>
        <p:spPr>
          <a:xfrm>
            <a:off x="0" y="1079635"/>
            <a:ext cx="9144000" cy="5632311"/>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дослідженні </a:t>
            </a:r>
            <a:r>
              <a:rPr lang="uk-UA" sz="3000" dirty="0">
                <a:latin typeface="Times New Roman" pitchFamily="18" charset="0"/>
                <a:cs typeface="Times New Roman" pitchFamily="18" charset="0"/>
              </a:rPr>
              <a:t>фізіології перспективних виробничих штамів з метою підбору поживних середовищ для їх культивування;</a:t>
            </a:r>
          </a:p>
          <a:p>
            <a:pPr algn="just"/>
            <a:r>
              <a:rPr lang="uk-UA" sz="3000" dirty="0" smtClean="0">
                <a:latin typeface="Times New Roman" pitchFamily="18" charset="0"/>
                <a:cs typeface="Times New Roman" pitchFamily="18" charset="0"/>
              </a:rPr>
              <a:t>- визначенні </a:t>
            </a:r>
            <a:r>
              <a:rPr lang="uk-UA" sz="3000" dirty="0">
                <a:latin typeface="Times New Roman" pitchFamily="18" charset="0"/>
                <a:cs typeface="Times New Roman" pitchFamily="18" charset="0"/>
              </a:rPr>
              <a:t>процесів сорбції </a:t>
            </a:r>
            <a:r>
              <a:rPr lang="uk-UA" sz="3000" dirty="0" err="1">
                <a:latin typeface="Times New Roman" pitchFamily="18" charset="0"/>
                <a:cs typeface="Times New Roman" pitchFamily="18" charset="0"/>
              </a:rPr>
              <a:t>пробіотичних</a:t>
            </a:r>
            <a:r>
              <a:rPr lang="uk-UA" sz="3000" dirty="0">
                <a:latin typeface="Times New Roman" pitchFamily="18" charset="0"/>
                <a:cs typeface="Times New Roman" pitchFamily="18" charset="0"/>
              </a:rPr>
              <a:t> бактерій як загально біологічного процесу;</a:t>
            </a:r>
          </a:p>
          <a:p>
            <a:pPr algn="just"/>
            <a:r>
              <a:rPr lang="uk-UA" sz="3000" dirty="0" smtClean="0">
                <a:latin typeface="Times New Roman" pitchFamily="18" charset="0"/>
                <a:cs typeface="Times New Roman" pitchFamily="18" charset="0"/>
              </a:rPr>
              <a:t>- вивченні </a:t>
            </a:r>
            <a:r>
              <a:rPr lang="uk-UA" sz="3000" dirty="0">
                <a:latin typeface="Times New Roman" pitchFamily="18" charset="0"/>
                <a:cs typeface="Times New Roman" pitchFamily="18" charset="0"/>
              </a:rPr>
              <a:t>ролі продуктів метаболізму та біологічно активних речовин мікробної клітини для визначення природи </a:t>
            </a:r>
            <a:r>
              <a:rPr lang="uk-UA" sz="3000" dirty="0" err="1">
                <a:latin typeface="Times New Roman" pitchFamily="18" charset="0"/>
                <a:cs typeface="Times New Roman" pitchFamily="18" charset="0"/>
              </a:rPr>
              <a:t>адгезинів</a:t>
            </a:r>
            <a:r>
              <a:rPr lang="uk-UA" sz="3000" dirty="0">
                <a:latin typeface="Times New Roman" pitchFamily="18" charset="0"/>
                <a:cs typeface="Times New Roman" pitchFamily="18" charset="0"/>
              </a:rPr>
              <a:t> і механізму антагоністичної активності</a:t>
            </a:r>
            <a:r>
              <a:rPr lang="uk-UA" sz="3000" dirty="0" smtClean="0">
                <a:latin typeface="Times New Roman" pitchFamily="18" charset="0"/>
                <a:cs typeface="Times New Roman" pitchFamily="18" charset="0"/>
              </a:rPr>
              <a:t>;</a:t>
            </a:r>
          </a:p>
          <a:p>
            <a:pPr algn="just"/>
            <a:r>
              <a:rPr lang="uk-UA" sz="3000" dirty="0" smtClean="0">
                <a:latin typeface="Times New Roman" pitchFamily="18" charset="0"/>
                <a:cs typeface="Times New Roman" pitchFamily="18" charset="0"/>
              </a:rPr>
              <a:t>- розробці </a:t>
            </a:r>
            <a:r>
              <a:rPr lang="uk-UA" sz="3000" dirty="0">
                <a:latin typeface="Times New Roman" pitchFamily="18" charset="0"/>
                <a:cs typeface="Times New Roman" pitchFamily="18" charset="0"/>
              </a:rPr>
              <a:t>технології виготовлення комплексних препаратів на основі консорціумів бактерій з широким спектром антагоністичної активності</a:t>
            </a:r>
            <a:r>
              <a:rPr lang="uk-UA" sz="3000" dirty="0" smtClean="0">
                <a:latin typeface="Times New Roman" pitchFamily="18" charset="0"/>
                <a:cs typeface="Times New Roman" pitchFamily="18" charset="0"/>
              </a:rPr>
              <a:t>;</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23012795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061"/>
            <a:ext cx="9036496" cy="5447645"/>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дослідженні </a:t>
            </a:r>
            <a:r>
              <a:rPr lang="uk-UA" sz="3000" dirty="0" err="1">
                <a:latin typeface="Times New Roman" pitchFamily="18" charset="0"/>
                <a:cs typeface="Times New Roman" pitchFamily="18" charset="0"/>
              </a:rPr>
              <a:t>синергічної</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інгібіторної</a:t>
            </a:r>
            <a:r>
              <a:rPr lang="uk-UA" sz="3000" dirty="0">
                <a:latin typeface="Times New Roman" pitchFamily="18" charset="0"/>
                <a:cs typeface="Times New Roman" pitchFamily="18" charset="0"/>
              </a:rPr>
              <a:t> дії різних видів та штамів </a:t>
            </a:r>
            <a:r>
              <a:rPr lang="uk-UA" sz="3000" dirty="0" err="1">
                <a:latin typeface="Times New Roman" pitchFamily="18" charset="0"/>
                <a:cs typeface="Times New Roman" pitchFamily="18" charset="0"/>
              </a:rPr>
              <a:t>пробіотичних</a:t>
            </a:r>
            <a:r>
              <a:rPr lang="uk-UA" sz="3000" dirty="0">
                <a:latin typeface="Times New Roman" pitchFamily="18" charset="0"/>
                <a:cs typeface="Times New Roman" pitchFamily="18" charset="0"/>
              </a:rPr>
              <a:t> бактерій;</a:t>
            </a:r>
          </a:p>
          <a:p>
            <a:pPr algn="just"/>
            <a:r>
              <a:rPr lang="uk-UA" sz="3000" dirty="0" smtClean="0">
                <a:latin typeface="Times New Roman" pitchFamily="18" charset="0"/>
                <a:cs typeface="Times New Roman" pitchFamily="18" charset="0"/>
              </a:rPr>
              <a:t>- розробці </a:t>
            </a:r>
            <a:r>
              <a:rPr lang="uk-UA" sz="3000" dirty="0">
                <a:latin typeface="Times New Roman" pitchFamily="18" charset="0"/>
                <a:cs typeface="Times New Roman" pitchFamily="18" charset="0"/>
              </a:rPr>
              <a:t>оптимальної форми випуску препаратів (порошок, таблетки із захисним покриттям, капсули, гранули, </a:t>
            </a:r>
            <a:r>
              <a:rPr lang="uk-UA" sz="3000" dirty="0" err="1">
                <a:latin typeface="Times New Roman" pitchFamily="18" charset="0"/>
                <a:cs typeface="Times New Roman" pitchFamily="18" charset="0"/>
              </a:rPr>
              <a:t>суппозиторії</a:t>
            </a:r>
            <a:r>
              <a:rPr lang="uk-UA" sz="3000" dirty="0">
                <a:latin typeface="Times New Roman" pitchFamily="18" charset="0"/>
                <a:cs typeface="Times New Roman" pitchFamily="18" charset="0"/>
              </a:rPr>
              <a:t>, мазі, гелі тощо), яка б забезпечувала збереження біологічних властивостей </a:t>
            </a:r>
            <a:r>
              <a:rPr lang="uk-UA" sz="3000" dirty="0" err="1">
                <a:latin typeface="Times New Roman" pitchFamily="18" charset="0"/>
                <a:cs typeface="Times New Roman" pitchFamily="18" charset="0"/>
              </a:rPr>
              <a:t>пробіотиків</a:t>
            </a:r>
            <a:r>
              <a:rPr lang="uk-UA" sz="3000" dirty="0">
                <a:latin typeface="Times New Roman" pitchFamily="18" charset="0"/>
                <a:cs typeface="Times New Roman" pitchFamily="18" charset="0"/>
              </a:rPr>
              <a:t> та простоту і зручність їх застосування;</a:t>
            </a:r>
          </a:p>
          <a:p>
            <a:pPr algn="just"/>
            <a:r>
              <a:rPr lang="uk-UA" sz="3000" dirty="0" smtClean="0">
                <a:latin typeface="Times New Roman" pitchFamily="18" charset="0"/>
                <a:cs typeface="Times New Roman" pitchFamily="18" charset="0"/>
              </a:rPr>
              <a:t>- вдосконаленні </a:t>
            </a:r>
            <a:r>
              <a:rPr lang="uk-UA" sz="3000" dirty="0">
                <a:latin typeface="Times New Roman" pitchFamily="18" charset="0"/>
                <a:cs typeface="Times New Roman" pitchFamily="18" charset="0"/>
              </a:rPr>
              <a:t>методів контролю антагоністичної активності препаратів, що містять життєздатні мікробні клітини та розробці методів визначення вмісту живих мікроорганізмів.</a:t>
            </a:r>
          </a:p>
          <a:p>
            <a:pPr algn="just"/>
            <a:endParaRPr lang="uk-UA" dirty="0"/>
          </a:p>
        </p:txBody>
      </p:sp>
      <p:sp>
        <p:nvSpPr>
          <p:cNvPr id="3" name="Прямоугольник 2"/>
          <p:cNvSpPr/>
          <p:nvPr/>
        </p:nvSpPr>
        <p:spPr>
          <a:xfrm>
            <a:off x="0" y="5157192"/>
            <a:ext cx="9036496" cy="1384995"/>
          </a:xfrm>
          <a:prstGeom prst="rect">
            <a:avLst/>
          </a:prstGeom>
        </p:spPr>
        <p:txBody>
          <a:bodyPr wrap="square">
            <a:spAutoFit/>
          </a:bodyPr>
          <a:lstStyle/>
          <a:p>
            <a:pPr algn="just"/>
            <a:r>
              <a:rPr lang="ru-RU" sz="2800" dirty="0" smtClean="0">
                <a:latin typeface="Times New Roman" pitchFamily="18" charset="0"/>
                <a:cs typeface="Times New Roman" pitchFamily="18" charset="0"/>
              </a:rPr>
              <a:t>	На </a:t>
            </a:r>
            <a:r>
              <a:rPr lang="ru-RU" sz="2800" dirty="0" err="1">
                <a:latin typeface="Times New Roman" pitchFamily="18" charset="0"/>
                <a:cs typeface="Times New Roman" pitchFamily="18" charset="0"/>
              </a:rPr>
              <a:t>даний</a:t>
            </a:r>
            <a:r>
              <a:rPr lang="ru-RU" sz="2800" dirty="0">
                <a:latin typeface="Times New Roman" pitchFamily="18" charset="0"/>
                <a:cs typeface="Times New Roman" pitchFamily="18" charset="0"/>
              </a:rPr>
              <a:t> час </a:t>
            </a:r>
            <a:r>
              <a:rPr lang="ru-RU" sz="2800" dirty="0" err="1">
                <a:latin typeface="Times New Roman" pitchFamily="18" charset="0"/>
                <a:cs typeface="Times New Roman" pitchFamily="18" charset="0"/>
              </a:rPr>
              <a:t>важливим</a:t>
            </a:r>
            <a:r>
              <a:rPr lang="ru-RU" sz="2800" dirty="0">
                <a:latin typeface="Times New Roman" pitchFamily="18" charset="0"/>
                <a:cs typeface="Times New Roman" pitchFamily="18" charset="0"/>
              </a:rPr>
              <a:t> є </a:t>
            </a:r>
            <a:r>
              <a:rPr lang="ru-RU" sz="2800" dirty="0" err="1">
                <a:latin typeface="Times New Roman" pitchFamily="18" charset="0"/>
                <a:cs typeface="Times New Roman" pitchFamily="18" charset="0"/>
              </a:rPr>
              <a:t>завдання</a:t>
            </a:r>
            <a:r>
              <a:rPr lang="ru-RU" sz="2800" dirty="0">
                <a:latin typeface="Times New Roman" pitchFamily="18" charset="0"/>
                <a:cs typeface="Times New Roman" pitchFamily="18" charset="0"/>
              </a:rPr>
              <a:t> з </a:t>
            </a:r>
            <a:r>
              <a:rPr lang="ru-RU" sz="2800" dirty="0" err="1">
                <a:latin typeface="Times New Roman" pitchFamily="18" charset="0"/>
                <a:cs typeface="Times New Roman" pitchFamily="18" charset="0"/>
              </a:rPr>
              <a:t>розробки</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препаратів</a:t>
            </a:r>
            <a:r>
              <a:rPr lang="ru-RU" sz="2800" dirty="0">
                <a:latin typeface="Times New Roman" pitchFamily="18" charset="0"/>
                <a:cs typeface="Times New Roman" pitchFamily="18" charset="0"/>
              </a:rPr>
              <a:t> для </a:t>
            </a:r>
            <a:r>
              <a:rPr lang="ru-RU" sz="2800" dirty="0" err="1">
                <a:latin typeface="Times New Roman" pitchFamily="18" charset="0"/>
                <a:cs typeface="Times New Roman" pitchFamily="18" charset="0"/>
              </a:rPr>
              <a:t>корекції</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мікрофлори</a:t>
            </a:r>
            <a:r>
              <a:rPr lang="ru-RU" sz="2800" dirty="0">
                <a:latin typeface="Times New Roman" pitchFamily="18" charset="0"/>
                <a:cs typeface="Times New Roman" pitchFamily="18" charset="0"/>
              </a:rPr>
              <a:t> не </a:t>
            </a:r>
            <a:r>
              <a:rPr lang="ru-RU" sz="2800" dirty="0" err="1">
                <a:latin typeface="Times New Roman" pitchFamily="18" charset="0"/>
                <a:cs typeface="Times New Roman" pitchFamily="18" charset="0"/>
              </a:rPr>
              <a:t>лише</a:t>
            </a:r>
            <a:r>
              <a:rPr lang="ru-RU" sz="2800" dirty="0">
                <a:latin typeface="Times New Roman" pitchFamily="18" charset="0"/>
                <a:cs typeface="Times New Roman" pitchFamily="18" charset="0"/>
              </a:rPr>
              <a:t> кишечнику, а й </a:t>
            </a:r>
            <a:r>
              <a:rPr lang="ru-RU" sz="2800" dirty="0" err="1">
                <a:latin typeface="Times New Roman" pitchFamily="18" charset="0"/>
                <a:cs typeface="Times New Roman" pitchFamily="18" charset="0"/>
              </a:rPr>
              <a:t>інших</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відкритих</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порожнин</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організму</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людини</a:t>
            </a:r>
            <a:r>
              <a:rPr lang="ru-RU" sz="2800" dirty="0">
                <a:latin typeface="Times New Roman" pitchFamily="18" charset="0"/>
                <a:cs typeface="Times New Roman" pitchFamily="18" charset="0"/>
              </a:rPr>
              <a:t>. </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1309249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986528"/>
          </a:xfrm>
          <a:prstGeom prst="rect">
            <a:avLst/>
          </a:prstGeom>
        </p:spPr>
        <p:txBody>
          <a:bodyPr wrap="square">
            <a:spAutoFit/>
          </a:bodyPr>
          <a:lstStyle/>
          <a:p>
            <a:pPr algn="ctr"/>
            <a:r>
              <a:rPr lang="uk-UA" sz="2800" b="1" dirty="0">
                <a:latin typeface="Times New Roman" pitchFamily="18" charset="0"/>
                <a:cs typeface="Times New Roman" pitchFamily="18" charset="0"/>
              </a:rPr>
              <a:t>Серед науково-практичних напрямків, пов’язаних з мікробною екологією, перспективними для розробки та реалізації є:</a:t>
            </a:r>
            <a:endParaRPr lang="uk-UA" sz="2800" dirty="0">
              <a:latin typeface="Times New Roman" pitchFamily="18" charset="0"/>
              <a:cs typeface="Times New Roman" pitchFamily="18" charset="0"/>
            </a:endParaRPr>
          </a:p>
          <a:p>
            <a:pPr algn="just"/>
            <a:r>
              <a:rPr lang="uk-UA" sz="2800" dirty="0" smtClean="0">
                <a:latin typeface="Times New Roman" pitchFamily="18" charset="0"/>
                <a:cs typeface="Times New Roman" pitchFamily="18" charset="0"/>
              </a:rPr>
              <a:t>- розробка </a:t>
            </a:r>
            <a:r>
              <a:rPr lang="uk-UA" sz="2800" dirty="0">
                <a:latin typeface="Times New Roman" pitchFamily="18" charset="0"/>
                <a:cs typeface="Times New Roman" pitchFamily="18" charset="0"/>
              </a:rPr>
              <a:t>експресних молекулярних методів дослідження складу та активності </a:t>
            </a:r>
            <a:r>
              <a:rPr lang="uk-UA" sz="2800" dirty="0" err="1">
                <a:latin typeface="Times New Roman" pitchFamily="18" charset="0"/>
                <a:cs typeface="Times New Roman" pitchFamily="18" charset="0"/>
              </a:rPr>
              <a:t>мікробіоценозів</a:t>
            </a:r>
            <a:r>
              <a:rPr lang="uk-UA" sz="2800" dirty="0">
                <a:latin typeface="Times New Roman" pitchFamily="18" charset="0"/>
                <a:cs typeface="Times New Roman" pitchFamily="18" charset="0"/>
              </a:rPr>
              <a:t> людини та тварин;</a:t>
            </a:r>
          </a:p>
          <a:p>
            <a:pPr algn="just"/>
            <a:r>
              <a:rPr lang="uk-UA" sz="2800" dirty="0">
                <a:latin typeface="Times New Roman" pitchFamily="18" charset="0"/>
                <a:cs typeface="Times New Roman" pitchFamily="18" charset="0"/>
              </a:rPr>
              <a:t>пошук нових </a:t>
            </a:r>
            <a:r>
              <a:rPr lang="uk-UA" sz="2800" dirty="0" err="1">
                <a:latin typeface="Times New Roman" pitchFamily="18" charset="0"/>
                <a:cs typeface="Times New Roman" pitchFamily="18" charset="0"/>
              </a:rPr>
              <a:t>пребіотичних</a:t>
            </a:r>
            <a:r>
              <a:rPr lang="uk-UA" sz="2800" dirty="0">
                <a:latin typeface="Times New Roman" pitchFamily="18" charset="0"/>
                <a:cs typeface="Times New Roman" pitchFamily="18" charset="0"/>
              </a:rPr>
              <a:t> функціональних </a:t>
            </a:r>
            <a:r>
              <a:rPr lang="uk-UA" sz="2800" dirty="0" err="1">
                <a:latin typeface="Times New Roman" pitchFamily="18" charset="0"/>
                <a:cs typeface="Times New Roman" pitchFamily="18" charset="0"/>
              </a:rPr>
              <a:t>субстанцій</a:t>
            </a:r>
            <a:r>
              <a:rPr lang="uk-UA" sz="2800" dirty="0">
                <a:latin typeface="Times New Roman" pitchFamily="18" charset="0"/>
                <a:cs typeface="Times New Roman" pitchFamily="18" charset="0"/>
              </a:rPr>
              <a:t>;</a:t>
            </a:r>
          </a:p>
          <a:p>
            <a:pPr algn="just"/>
            <a:r>
              <a:rPr lang="uk-UA" sz="2800" dirty="0" smtClean="0">
                <a:latin typeface="Times New Roman" pitchFamily="18" charset="0"/>
                <a:cs typeface="Times New Roman" pitchFamily="18" charset="0"/>
              </a:rPr>
              <a:t>- дослідження </a:t>
            </a:r>
            <a:r>
              <a:rPr lang="uk-UA" sz="2800" dirty="0">
                <a:latin typeface="Times New Roman" pitchFamily="18" charset="0"/>
                <a:cs typeface="Times New Roman" pitchFamily="18" charset="0"/>
              </a:rPr>
              <a:t>та деталізація молекулярних, біохімічних та інших механізмів ефективності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та </a:t>
            </a:r>
            <a:r>
              <a:rPr lang="uk-UA" sz="2800" dirty="0" err="1">
                <a:latin typeface="Times New Roman" pitchFamily="18" charset="0"/>
                <a:cs typeface="Times New Roman" pitchFamily="18" charset="0"/>
              </a:rPr>
              <a:t>синбіотиків</a:t>
            </a:r>
            <a:r>
              <a:rPr lang="uk-UA" sz="2800" dirty="0">
                <a:latin typeface="Times New Roman" pitchFamily="18" charset="0"/>
                <a:cs typeface="Times New Roman" pitchFamily="18" charset="0"/>
              </a:rPr>
              <a:t> у профілактиці, лікуванні та збільшенні термінів ремісії за різних захворювань, асоційованих з дисбалансом мікробної екології травного тракту;</a:t>
            </a:r>
          </a:p>
          <a:p>
            <a:pPr algn="just"/>
            <a:r>
              <a:rPr lang="uk-UA" sz="2800" dirty="0" smtClean="0">
                <a:latin typeface="Times New Roman" pitchFamily="18" charset="0"/>
                <a:cs typeface="Times New Roman" pitchFamily="18" charset="0"/>
              </a:rPr>
              <a:t>- поглиблена </a:t>
            </a:r>
            <a:r>
              <a:rPr lang="uk-UA" sz="2800" dirty="0">
                <a:latin typeface="Times New Roman" pitchFamily="18" charset="0"/>
                <a:cs typeface="Times New Roman" pitchFamily="18" charset="0"/>
              </a:rPr>
              <a:t>оцінка нешкідливості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препаратів та </a:t>
            </a:r>
            <a:r>
              <a:rPr lang="uk-UA" sz="2800" dirty="0" smtClean="0">
                <a:latin typeface="Times New Roman" pitchFamily="18" charset="0"/>
                <a:cs typeface="Times New Roman" pitchFamily="18" charset="0"/>
              </a:rPr>
              <a:t>ФХП;</a:t>
            </a:r>
            <a:endParaRPr lang="uk-UA" sz="2800" dirty="0">
              <a:latin typeface="Times New Roman" pitchFamily="18" charset="0"/>
              <a:cs typeface="Times New Roman" pitchFamily="18" charset="0"/>
            </a:endParaRPr>
          </a:p>
          <a:p>
            <a:pPr algn="just"/>
            <a:r>
              <a:rPr lang="uk-UA" sz="2800" dirty="0" smtClean="0">
                <a:latin typeface="Times New Roman" pitchFamily="18" charset="0"/>
                <a:cs typeface="Times New Roman" pitchFamily="18" charset="0"/>
              </a:rPr>
              <a:t>- дослідження </a:t>
            </a:r>
            <a:r>
              <a:rPr lang="uk-UA" sz="2800" dirty="0">
                <a:latin typeface="Times New Roman" pitchFamily="18" charset="0"/>
                <a:cs typeface="Times New Roman" pitchFamily="18" charset="0"/>
              </a:rPr>
              <a:t>можливості використання представників </a:t>
            </a:r>
            <a:r>
              <a:rPr lang="uk-UA" sz="2800" dirty="0" err="1" smtClean="0">
                <a:latin typeface="Times New Roman" pitchFamily="18" charset="0"/>
                <a:cs typeface="Times New Roman" pitchFamily="18" charset="0"/>
              </a:rPr>
              <a:t>нормофлори</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як носіїв для конструювання різного роду бактеріальних та вірусних вакцин</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14373248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232" y="813579"/>
            <a:ext cx="2297928" cy="3733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4509119"/>
            <a:ext cx="2808312" cy="234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2693"/>
            <a:ext cx="9144000" cy="2677656"/>
          </a:xfrm>
          <a:prstGeom prst="rect">
            <a:avLst/>
          </a:prstGeom>
        </p:spPr>
        <p:txBody>
          <a:bodyPr wrap="square">
            <a:spAutoFit/>
          </a:bodyPr>
          <a:lstStyle/>
          <a:p>
            <a:pPr algn="just"/>
            <a:r>
              <a:rPr lang="uk-UA" sz="2800" dirty="0" smtClean="0">
                <a:latin typeface="Times New Roman" pitchFamily="18" charset="0"/>
                <a:cs typeface="Times New Roman" pitchFamily="18" charset="0"/>
              </a:rPr>
              <a:t>- створення </a:t>
            </a:r>
            <a:r>
              <a:rPr lang="uk-UA" sz="2800" dirty="0">
                <a:latin typeface="Times New Roman" pitchFamily="18" charset="0"/>
                <a:cs typeface="Times New Roman" pitchFamily="18" charset="0"/>
              </a:rPr>
              <a:t>сучасних біотехнологічних підприємств з виготовлення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синбіотиків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стартерних</a:t>
            </a:r>
            <a:r>
              <a:rPr lang="uk-UA" sz="2800" dirty="0">
                <a:latin typeface="Times New Roman" pitchFamily="18" charset="0"/>
                <a:cs typeface="Times New Roman" pitchFamily="18" charset="0"/>
              </a:rPr>
              <a:t> заквасок прямого внесення, антибіотиків, </a:t>
            </a:r>
            <a:r>
              <a:rPr lang="uk-UA" sz="2800" dirty="0" err="1">
                <a:latin typeface="Times New Roman" pitchFamily="18" charset="0"/>
                <a:cs typeface="Times New Roman" pitchFamily="18" charset="0"/>
              </a:rPr>
              <a:t>імуномодуляторів</a:t>
            </a:r>
            <a:r>
              <a:rPr lang="uk-UA" sz="2800" dirty="0">
                <a:latin typeface="Times New Roman" pitchFamily="18" charset="0"/>
                <a:cs typeface="Times New Roman" pitchFamily="18" charset="0"/>
              </a:rPr>
              <a:t>, вітамінів, </a:t>
            </a:r>
            <a:r>
              <a:rPr lang="uk-UA" sz="2800" dirty="0" err="1">
                <a:latin typeface="Times New Roman" pitchFamily="18" charset="0"/>
                <a:cs typeface="Times New Roman" pitchFamily="18" charset="0"/>
              </a:rPr>
              <a:t>біогенно</a:t>
            </a:r>
            <a:r>
              <a:rPr lang="uk-UA" sz="2800" dirty="0">
                <a:latin typeface="Times New Roman" pitchFamily="18" charset="0"/>
                <a:cs typeface="Times New Roman" pitchFamily="18" charset="0"/>
              </a:rPr>
              <a:t> активних пептидів, </a:t>
            </a:r>
            <a:r>
              <a:rPr lang="uk-UA" sz="2800" dirty="0" err="1">
                <a:latin typeface="Times New Roman" pitchFamily="18" charset="0"/>
                <a:cs typeface="Times New Roman" pitchFamily="18" charset="0"/>
              </a:rPr>
              <a:t>біосенсорів</a:t>
            </a:r>
            <a:r>
              <a:rPr lang="uk-UA" sz="2800" dirty="0">
                <a:latin typeface="Times New Roman" pitchFamily="18" charset="0"/>
                <a:cs typeface="Times New Roman" pitchFamily="18" charset="0"/>
              </a:rPr>
              <a:t> та ін. на основі представників нормальної анаеробної мікрофлори людини та тварин.</a:t>
            </a:r>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858570"/>
            <a:ext cx="2627784" cy="3999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2739" y="3068960"/>
            <a:ext cx="2624261" cy="3789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6125" y="3068960"/>
            <a:ext cx="2047875" cy="3804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59061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0"/>
            <a:ext cx="763284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0717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459902553"/>
              </p:ext>
            </p:extLst>
          </p:nvPr>
        </p:nvGraphicFramePr>
        <p:xfrm>
          <a:off x="107502" y="188640"/>
          <a:ext cx="8928994" cy="4988306"/>
        </p:xfrm>
        <a:graphic>
          <a:graphicData uri="http://schemas.openxmlformats.org/drawingml/2006/table">
            <a:tbl>
              <a:tblPr bandRow="1">
                <a:tableStyleId>{35758FB7-9AC5-4552-8A53-C91805E547FA}</a:tableStyleId>
              </a:tblPr>
              <a:tblGrid>
                <a:gridCol w="4464497"/>
                <a:gridCol w="4464497"/>
              </a:tblGrid>
              <a:tr h="924420">
                <a:tc>
                  <a:txBody>
                    <a:bodyPr/>
                    <a:lstStyle/>
                    <a:p>
                      <a:pPr>
                        <a:lnSpc>
                          <a:spcPct val="150000"/>
                        </a:lnSpc>
                        <a:spcAft>
                          <a:spcPts val="0"/>
                        </a:spcAft>
                      </a:pPr>
                      <a:r>
                        <a:rPr lang="uk-UA" sz="2800" dirty="0">
                          <a:effectLst/>
                        </a:rPr>
                        <a:t>6. Продукти функціонального харчування</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Живі мікроорганізми, їхні метаболіти та/або інші сполуки, що позитивно впливають на кишкову мікрофлору</a:t>
                      </a:r>
                      <a:endParaRPr lang="uk-UA" sz="1600" dirty="0">
                        <a:effectLst/>
                        <a:latin typeface="+mn-lt"/>
                        <a:ea typeface="Times New Roman"/>
                        <a:cs typeface="Times New Roman"/>
                      </a:endParaRPr>
                    </a:p>
                  </a:txBody>
                  <a:tcPr marL="21130" marR="21130" marT="0" marB="0"/>
                </a:tc>
              </a:tr>
              <a:tr h="616280">
                <a:tc>
                  <a:txBody>
                    <a:bodyPr/>
                    <a:lstStyle/>
                    <a:p>
                      <a:pPr>
                        <a:lnSpc>
                          <a:spcPct val="150000"/>
                        </a:lnSpc>
                        <a:spcAft>
                          <a:spcPts val="0"/>
                        </a:spcAft>
                      </a:pPr>
                      <a:r>
                        <a:rPr lang="uk-UA" sz="2800">
                          <a:effectLst/>
                        </a:rPr>
                        <a:t>7. Нутрицевтики</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Поживні субстрати, що сприяють оздоровленню </a:t>
                      </a:r>
                      <a:r>
                        <a:rPr lang="uk-UA" sz="2800" dirty="0" err="1">
                          <a:effectLst/>
                        </a:rPr>
                        <a:t>кишечника</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2194542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9" y="2048741"/>
            <a:ext cx="36385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925400"/>
            <a:ext cx="3333750"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347864" cy="2227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475656" y="1772816"/>
            <a:ext cx="6318448" cy="1938992"/>
          </a:xfrm>
          <a:prstGeom prst="rect">
            <a:avLst/>
          </a:prstGeom>
        </p:spPr>
        <p:txBody>
          <a:bodyPr wrap="square">
            <a:spAutoFit/>
          </a:bodyPr>
          <a:lstStyle/>
          <a:p>
            <a:pPr algn="ctr"/>
            <a:r>
              <a:rPr lang="uk-UA" sz="6000" b="1" i="1" dirty="0" smtClean="0">
                <a:latin typeface="Times New Roman" pitchFamily="18" charset="0"/>
                <a:cs typeface="Times New Roman" pitchFamily="18" charset="0"/>
              </a:rPr>
              <a:t>1.1. </a:t>
            </a:r>
            <a:r>
              <a:rPr lang="uk-UA" sz="6000" b="1" i="1" dirty="0" err="1" smtClean="0">
                <a:latin typeface="Times New Roman" pitchFamily="18" charset="0"/>
                <a:cs typeface="Times New Roman" pitchFamily="18" charset="0"/>
              </a:rPr>
              <a:t>Пробіотики</a:t>
            </a:r>
            <a:endParaRPr lang="uk-UA" sz="6000" dirty="0">
              <a:latin typeface="Times New Roman" pitchFamily="18" charset="0"/>
              <a:cs typeface="Times New Roman" pitchFamily="18" charset="0"/>
            </a:endParaRPr>
          </a:p>
          <a:p>
            <a:pPr algn="ctr"/>
            <a:r>
              <a:rPr lang="uk-UA" sz="6000" dirty="0">
                <a:latin typeface="Times New Roman" pitchFamily="18" charset="0"/>
                <a:cs typeface="Times New Roman" pitchFamily="18" charset="0"/>
              </a:rPr>
              <a:t> </a:t>
            </a:r>
          </a:p>
        </p:txBody>
      </p:sp>
      <p:pic>
        <p:nvPicPr>
          <p:cNvPr id="2050" name="Picture 2" descr="http://t0.gstatic.com/images?q=tbn:ANd9GcS6w9aO_mB4QIIGGbUUSQwuJqx0qPYJ-JeLSNvzwAaM_khAW9fh">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129107"/>
            <a:ext cx="3347864" cy="264057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2120" y="-1"/>
            <a:ext cx="3491880" cy="217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15721" y="4696925"/>
            <a:ext cx="33337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2160" y="2742312"/>
            <a:ext cx="3131840"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0782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4524315"/>
          </a:xfrm>
          <a:prstGeom prst="rect">
            <a:avLst/>
          </a:prstGeom>
        </p:spPr>
        <p:txBody>
          <a:bodyPr wrap="square">
            <a:spAutoFit/>
          </a:bodyPr>
          <a:lstStyle/>
          <a:p>
            <a:pPr algn="just"/>
            <a:r>
              <a:rPr lang="uk-UA" sz="3200" dirty="0" smtClean="0">
                <a:latin typeface="Times New Roman" pitchFamily="18" charset="0"/>
                <a:cs typeface="Times New Roman" pitchFamily="18" charset="0"/>
              </a:rPr>
              <a:t>	Вперше </a:t>
            </a:r>
            <a:r>
              <a:rPr lang="uk-UA" sz="3200" dirty="0">
                <a:latin typeface="Times New Roman" pitchFamily="18" charset="0"/>
                <a:cs typeface="Times New Roman" pitchFamily="18" charset="0"/>
              </a:rPr>
              <a:t>термін «</a:t>
            </a:r>
            <a:r>
              <a:rPr lang="uk-UA" sz="3200" dirty="0" err="1">
                <a:latin typeface="Times New Roman" pitchFamily="18" charset="0"/>
                <a:cs typeface="Times New Roman" pitchFamily="18" charset="0"/>
              </a:rPr>
              <a:t>пробіотик</a:t>
            </a:r>
            <a:r>
              <a:rPr lang="uk-UA" sz="3200" dirty="0">
                <a:latin typeface="Times New Roman" pitchFamily="18" charset="0"/>
                <a:cs typeface="Times New Roman" pitchFamily="18" charset="0"/>
              </a:rPr>
              <a:t>» було використано у 1953 р. німецьким бактеріологом, гігієністом та харчовиком Вернером </a:t>
            </a:r>
            <a:r>
              <a:rPr lang="uk-UA" sz="3200" dirty="0" err="1">
                <a:latin typeface="Times New Roman" pitchFamily="18" charset="0"/>
                <a:cs typeface="Times New Roman" pitchFamily="18" charset="0"/>
              </a:rPr>
              <a:t>Коллатом</a:t>
            </a:r>
            <a:r>
              <a:rPr lang="uk-UA" sz="3200" dirty="0">
                <a:latin typeface="Times New Roman" pitchFamily="18" charset="0"/>
                <a:cs typeface="Times New Roman" pitchFamily="18" charset="0"/>
              </a:rPr>
              <a:t> (1892–1970 рр.) для визначення органічних і неорганічних добавок, необхідних для відновлення здоров’я пацієнтів, що страждають формою недостатнього харчування внаслідок введення до раціону надлишкової кількості </a:t>
            </a:r>
            <a:r>
              <a:rPr lang="uk-UA" sz="3200" dirty="0" err="1">
                <a:latin typeface="Times New Roman" pitchFamily="18" charset="0"/>
                <a:cs typeface="Times New Roman" pitchFamily="18" charset="0"/>
              </a:rPr>
              <a:t>високоочищених</a:t>
            </a:r>
            <a:r>
              <a:rPr lang="uk-UA" sz="3200" dirty="0">
                <a:latin typeface="Times New Roman" pitchFamily="18" charset="0"/>
                <a:cs typeface="Times New Roman" pitchFamily="18" charset="0"/>
              </a:rPr>
              <a:t> продуктів.</a:t>
            </a:r>
          </a:p>
        </p:txBody>
      </p:sp>
    </p:spTree>
    <p:extLst>
      <p:ext uri="{BB962C8B-B14F-4D97-AF65-F5344CB8AC3E}">
        <p14:creationId xmlns:p14="http://schemas.microsoft.com/office/powerpoint/2010/main" val="467524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31460"/>
            <a:ext cx="9144000" cy="6986528"/>
          </a:xfrm>
          <a:prstGeom prst="rect">
            <a:avLst/>
          </a:prstGeom>
        </p:spPr>
        <p:txBody>
          <a:bodyPr wrap="square">
            <a:spAutoFit/>
          </a:bodyPr>
          <a:lstStyle/>
          <a:p>
            <a:pPr algn="ctr"/>
            <a:r>
              <a:rPr lang="uk-UA" sz="2800" b="1" dirty="0">
                <a:latin typeface="Times New Roman" pitchFamily="18" charset="0"/>
                <a:cs typeface="Times New Roman" pitchFamily="18" charset="0"/>
              </a:rPr>
              <a:t>Упродовж років існувало декілька трактувань терміну «</a:t>
            </a:r>
            <a:r>
              <a:rPr lang="uk-UA" sz="2800" b="1" dirty="0" err="1">
                <a:latin typeface="Times New Roman" pitchFamily="18" charset="0"/>
                <a:cs typeface="Times New Roman" pitchFamily="18" charset="0"/>
              </a:rPr>
              <a:t>пробіотик</a:t>
            </a:r>
            <a:r>
              <a:rPr lang="uk-UA" sz="2800" b="1" dirty="0">
                <a:latin typeface="Times New Roman" pitchFamily="18" charset="0"/>
                <a:cs typeface="Times New Roman" pitchFamily="18" charset="0"/>
              </a:rPr>
              <a:t>»:</a:t>
            </a:r>
          </a:p>
          <a:p>
            <a:pPr marL="457200" indent="-457200" algn="just">
              <a:buFont typeface="Wingdings" pitchFamily="2" charset="2"/>
              <a:buChar char="Ø"/>
            </a:pPr>
            <a:r>
              <a:rPr lang="uk-UA" sz="2800" dirty="0" smtClean="0">
                <a:latin typeface="Times New Roman" pitchFamily="18" charset="0"/>
                <a:cs typeface="Times New Roman" pitchFamily="18" charset="0"/>
              </a:rPr>
              <a:t>	Американські </a:t>
            </a:r>
            <a:r>
              <a:rPr lang="uk-UA" sz="2800" dirty="0">
                <a:latin typeface="Times New Roman" pitchFamily="18" charset="0"/>
                <a:cs typeface="Times New Roman" pitchFamily="18" charset="0"/>
              </a:rPr>
              <a:t>ветеринари </a:t>
            </a:r>
            <a:r>
              <a:rPr lang="uk-UA" sz="2800" dirty="0" err="1">
                <a:latin typeface="Times New Roman" pitchFamily="18" charset="0"/>
                <a:cs typeface="Times New Roman" pitchFamily="18" charset="0"/>
              </a:rPr>
              <a:t>Денієль</a:t>
            </a:r>
            <a:r>
              <a:rPr lang="uk-UA" sz="2800" dirty="0">
                <a:latin typeface="Times New Roman" pitchFamily="18" charset="0"/>
                <a:cs typeface="Times New Roman" pitchFamily="18" charset="0"/>
              </a:rPr>
              <a:t> М. Ліллі та </a:t>
            </a:r>
            <a:r>
              <a:rPr lang="uk-UA" sz="2800" dirty="0" err="1">
                <a:latin typeface="Times New Roman" pitchFamily="18" charset="0"/>
                <a:cs typeface="Times New Roman" pitchFamily="18" charset="0"/>
              </a:rPr>
              <a:t>Росаліє</a:t>
            </a:r>
            <a:r>
              <a:rPr lang="uk-UA" sz="2800" dirty="0">
                <a:latin typeface="Times New Roman" pitchFamily="18" charset="0"/>
                <a:cs typeface="Times New Roman" pitchFamily="18" charset="0"/>
              </a:rPr>
              <a:t> Г. </a:t>
            </a:r>
            <a:r>
              <a:rPr lang="uk-UA" sz="2800" dirty="0" err="1">
                <a:latin typeface="Times New Roman" pitchFamily="18" charset="0"/>
                <a:cs typeface="Times New Roman" pitchFamily="18" charset="0"/>
              </a:rPr>
              <a:t>Стіллвелл</a:t>
            </a:r>
            <a:r>
              <a:rPr lang="uk-UA" sz="2800" dirty="0">
                <a:latin typeface="Times New Roman" pitchFamily="18" charset="0"/>
                <a:cs typeface="Times New Roman" pitchFamily="18" charset="0"/>
              </a:rPr>
              <a:t> (1965):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мікробні метаболіти, що стимулюють ріст мікроорганізмів;</a:t>
            </a:r>
          </a:p>
          <a:p>
            <a:pPr marL="457200" indent="-457200" algn="just">
              <a:buFont typeface="Wingdings" pitchFamily="2" charset="2"/>
              <a:buChar char="Ø"/>
            </a:pPr>
            <a:r>
              <a:rPr lang="uk-UA" sz="2800" dirty="0" smtClean="0">
                <a:latin typeface="Times New Roman" pitchFamily="18" charset="0"/>
                <a:cs typeface="Times New Roman" pitchFamily="18" charset="0"/>
              </a:rPr>
              <a:t>	Італійсько-американський </a:t>
            </a:r>
            <a:r>
              <a:rPr lang="uk-UA" sz="2800" dirty="0">
                <a:latin typeface="Times New Roman" pitchFamily="18" charset="0"/>
                <a:cs typeface="Times New Roman" pitchFamily="18" charset="0"/>
              </a:rPr>
              <a:t>вчений Георг </a:t>
            </a:r>
            <a:r>
              <a:rPr lang="uk-UA" sz="2800" dirty="0" err="1">
                <a:latin typeface="Times New Roman" pitchFamily="18" charset="0"/>
                <a:cs typeface="Times New Roman" pitchFamily="18" charset="0"/>
              </a:rPr>
              <a:t>Спері</a:t>
            </a:r>
            <a:r>
              <a:rPr lang="uk-UA" sz="2800" dirty="0">
                <a:latin typeface="Times New Roman" pitchFamily="18" charset="0"/>
                <a:cs typeface="Times New Roman" pitchFamily="18" charset="0"/>
              </a:rPr>
              <a:t> Сперті (1971):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екстракти будь-яких тканин, що стимулюють ріст мікроорганізмів;</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вчений Р.Б. Паркер (1974):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мікробні препарати, що регулюють мікробну екологію травного тракту;</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експерт в області мікробної екології </a:t>
            </a:r>
            <a:r>
              <a:rPr lang="uk-UA" sz="2800" dirty="0" err="1">
                <a:latin typeface="Times New Roman" pitchFamily="18" charset="0"/>
                <a:cs typeface="Times New Roman" pitchFamily="18" charset="0"/>
              </a:rPr>
              <a:t>Рой</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Фуллер</a:t>
            </a:r>
            <a:r>
              <a:rPr lang="uk-UA" sz="2800" dirty="0">
                <a:latin typeface="Times New Roman" pitchFamily="18" charset="0"/>
                <a:cs typeface="Times New Roman" pitchFamily="18" charset="0"/>
              </a:rPr>
              <a:t> (1989):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препарати з живих мікроорганізмів, що здійснюють на макроорганізм сприятливий ефект через корекцію кишкової мікрофлори; </a:t>
            </a:r>
          </a:p>
        </p:txBody>
      </p:sp>
    </p:spTree>
    <p:extLst>
      <p:ext uri="{BB962C8B-B14F-4D97-AF65-F5344CB8AC3E}">
        <p14:creationId xmlns:p14="http://schemas.microsoft.com/office/powerpoint/2010/main" val="298403942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2041</Words>
  <Application>Microsoft Office PowerPoint</Application>
  <PresentationFormat>Экран (4:3)</PresentationFormat>
  <Paragraphs>258</Paragraphs>
  <Slides>58</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58</vt:i4>
      </vt:variant>
    </vt:vector>
  </HeadingPairs>
  <TitlesOfParts>
    <vt:vector size="60" baseType="lpstr">
      <vt:lpstr>Тема Office</vt:lpstr>
      <vt:lpstr>CorelDRAW.Graphic.13</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2</cp:revision>
  <dcterms:created xsi:type="dcterms:W3CDTF">2014-11-12T13:50:12Z</dcterms:created>
  <dcterms:modified xsi:type="dcterms:W3CDTF">2014-11-12T13:53:42Z</dcterms:modified>
</cp:coreProperties>
</file>