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13" r:id="rId2"/>
  </p:sldMasterIdLst>
  <p:notesMasterIdLst>
    <p:notesMasterId r:id="rId15"/>
  </p:notesMasterIdLst>
  <p:handoutMasterIdLst>
    <p:handoutMasterId r:id="rId16"/>
  </p:handoutMasterIdLst>
  <p:sldIdLst>
    <p:sldId id="324" r:id="rId3"/>
    <p:sldId id="270" r:id="rId4"/>
    <p:sldId id="272" r:id="rId5"/>
    <p:sldId id="273" r:id="rId6"/>
    <p:sldId id="342" r:id="rId7"/>
    <p:sldId id="274" r:id="rId8"/>
    <p:sldId id="343" r:id="rId9"/>
    <p:sldId id="344" r:id="rId10"/>
    <p:sldId id="345" r:id="rId11"/>
    <p:sldId id="346" r:id="rId12"/>
    <p:sldId id="313" r:id="rId13"/>
    <p:sldId id="319" r:id="rId14"/>
  </p:sldIdLst>
  <p:sldSz cx="9144000" cy="6858000" type="screen4x3"/>
  <p:notesSz cx="6858000" cy="9144000"/>
  <p:defaultTextStyle>
    <a:defPPr>
      <a:defRPr lang="ru-RU"/>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66FFFF"/>
    <a:srgbClr val="00CCFF"/>
    <a:srgbClr val="66CCFF"/>
    <a:srgbClr val="FF9900"/>
    <a:srgbClr val="66FF33"/>
    <a:srgbClr val="FFFF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4660"/>
  </p:normalViewPr>
  <p:slideViewPr>
    <p:cSldViewPr snapToGrid="0">
      <p:cViewPr>
        <p:scale>
          <a:sx n="80" d="100"/>
          <a:sy n="80" d="100"/>
        </p:scale>
        <p:origin x="-2514" y="-768"/>
      </p:cViewPr>
      <p:guideLst>
        <p:guide orient="horz" pos="2144"/>
        <p:guide pos="2880"/>
      </p:guideLst>
    </p:cSldViewPr>
  </p:slideViewPr>
  <p:outlineViewPr>
    <p:cViewPr>
      <p:scale>
        <a:sx n="66" d="100"/>
        <a:sy n="66" d="100"/>
      </p:scale>
      <p:origin x="0" y="0"/>
    </p:cViewPr>
  </p:outlineViewPr>
  <p:notesTextViewPr>
    <p:cViewPr>
      <p:scale>
        <a:sx n="1" d="1"/>
        <a:sy n="1" d="1"/>
      </p:scale>
      <p:origin x="0" y="0"/>
    </p:cViewPr>
  </p:notesTextViewPr>
  <p:sorterViewPr>
    <p:cViewPr>
      <p:scale>
        <a:sx n="50" d="100"/>
        <a:sy n="50" d="100"/>
      </p:scale>
      <p:origin x="0" y="0"/>
    </p:cViewPr>
  </p:sorterViewPr>
  <p:notesViewPr>
    <p:cSldViewPr snapToGrid="0">
      <p:cViewPr varScale="1">
        <p:scale>
          <a:sx n="54" d="100"/>
          <a:sy n="54" d="100"/>
        </p:scale>
        <p:origin x="-178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307820299500841"/>
          <c:y val="6.5281899109792291E-2"/>
          <c:w val="0.73876871880199668"/>
          <c:h val="0.65578635014836795"/>
        </c:manualLayout>
      </c:layout>
      <c:lineChart>
        <c:grouping val="standard"/>
        <c:varyColors val="0"/>
        <c:ser>
          <c:idx val="1"/>
          <c:order val="0"/>
          <c:tx>
            <c:strRef>
              <c:f>Лист1!$A$2</c:f>
              <c:strCache>
                <c:ptCount val="1"/>
                <c:pt idx="0">
                  <c:v>Injured</c:v>
                </c:pt>
              </c:strCache>
            </c:strRef>
          </c:tx>
          <c:spPr>
            <a:ln w="12682">
              <a:solidFill>
                <a:srgbClr val="FF00FF"/>
              </a:solidFill>
              <a:prstDash val="solid"/>
            </a:ln>
          </c:spPr>
          <c:marker>
            <c:symbol val="square"/>
            <c:size val="4"/>
            <c:spPr>
              <a:solidFill>
                <a:srgbClr val="FF00FF"/>
              </a:solidFill>
              <a:ln>
                <a:solidFill>
                  <a:srgbClr val="FF00FF"/>
                </a:solidFill>
                <a:prstDash val="solid"/>
              </a:ln>
            </c:spPr>
          </c:marker>
          <c:dLbls>
            <c:dLbl>
              <c:idx val="0"/>
              <c:layout>
                <c:manualLayout>
                  <c:x val="-4.0946889871934809E-2"/>
                  <c:y val="-7.4618599936983207E-2"/>
                </c:manualLayout>
              </c:layout>
              <c:dLblPos val="r"/>
              <c:showLegendKey val="0"/>
              <c:showVal val="1"/>
              <c:showCatName val="0"/>
              <c:showSerName val="0"/>
              <c:showPercent val="0"/>
              <c:showBubbleSize val="0"/>
            </c:dLbl>
            <c:dLbl>
              <c:idx val="1"/>
              <c:layout>
                <c:manualLayout>
                  <c:x val="-5.1484786964540605E-2"/>
                  <c:y val="6.0298959935519814E-2"/>
                </c:manualLayout>
              </c:layout>
              <c:dLblPos val="r"/>
              <c:showLegendKey val="0"/>
              <c:showVal val="1"/>
              <c:showCatName val="0"/>
              <c:showSerName val="0"/>
              <c:showPercent val="0"/>
              <c:showBubbleSize val="0"/>
            </c:dLbl>
            <c:dLbl>
              <c:idx val="2"/>
              <c:layout>
                <c:manualLayout>
                  <c:x val="-4.2056143838318981E-2"/>
                  <c:y val="-4.8319364954553426E-2"/>
                </c:manualLayout>
              </c:layout>
              <c:dLblPos val="r"/>
              <c:showLegendKey val="0"/>
              <c:showVal val="1"/>
              <c:showCatName val="0"/>
              <c:showSerName val="0"/>
              <c:showPercent val="0"/>
              <c:showBubbleSize val="0"/>
            </c:dLbl>
            <c:dLbl>
              <c:idx val="4"/>
              <c:layout>
                <c:manualLayout>
                  <c:x val="-4.3165397804703146E-2"/>
                  <c:y val="5.1479278949681094E-2"/>
                </c:manualLayout>
              </c:layout>
              <c:dLblPos val="r"/>
              <c:showLegendKey val="0"/>
              <c:showVal val="1"/>
              <c:showCatName val="0"/>
              <c:showSerName val="0"/>
              <c:showPercent val="0"/>
              <c:showBubbleSize val="0"/>
            </c:dLbl>
            <c:dLbl>
              <c:idx val="5"/>
              <c:layout>
                <c:manualLayout>
                  <c:x val="-4.5384009254188735E-2"/>
                  <c:y val="5.9250570539950184E-2"/>
                </c:manualLayout>
              </c:layout>
              <c:dLblPos val="r"/>
              <c:showLegendKey val="0"/>
              <c:showVal val="1"/>
              <c:showCatName val="0"/>
              <c:showSerName val="0"/>
              <c:showPercent val="0"/>
              <c:showBubbleSize val="0"/>
            </c:dLbl>
            <c:dLbl>
              <c:idx val="6"/>
              <c:layout>
                <c:manualLayout>
                  <c:x val="-4.7602438792717902E-2"/>
                  <c:y val="5.6983902681312336E-2"/>
                </c:manualLayout>
              </c:layout>
              <c:dLblPos val="r"/>
              <c:showLegendKey val="0"/>
              <c:showVal val="1"/>
              <c:showCatName val="0"/>
              <c:showSerName val="0"/>
              <c:showPercent val="0"/>
              <c:showBubbleSize val="0"/>
            </c:dLbl>
            <c:dLbl>
              <c:idx val="7"/>
              <c:layout>
                <c:manualLayout>
                  <c:x val="-4.4829369709757455E-2"/>
                  <c:y val="5.1413317065044234E-2"/>
                </c:manualLayout>
              </c:layout>
              <c:dLblPos val="r"/>
              <c:showLegendKey val="0"/>
              <c:showVal val="1"/>
              <c:showCatName val="0"/>
              <c:showSerName val="0"/>
              <c:showPercent val="0"/>
              <c:showBubbleSize val="0"/>
            </c:dLbl>
            <c:dLbl>
              <c:idx val="8"/>
              <c:layout>
                <c:manualLayout>
                  <c:x val="-3.3736651161764192E-2"/>
                  <c:y val="6.2353072787481492E-2"/>
                </c:manualLayout>
              </c:layout>
              <c:dLblPos val="r"/>
              <c:showLegendKey val="0"/>
              <c:showVal val="1"/>
              <c:showCatName val="0"/>
              <c:showSerName val="0"/>
              <c:showPercent val="0"/>
              <c:showBubbleSize val="0"/>
            </c:dLbl>
            <c:spPr>
              <a:noFill/>
              <a:ln w="25364">
                <a:noFill/>
              </a:ln>
            </c:spPr>
            <c:txPr>
              <a:bodyPr/>
              <a:lstStyle/>
              <a:p>
                <a:pPr>
                  <a:defRPr sz="999" b="0" i="0" u="none" strike="noStrike" baseline="0">
                    <a:solidFill>
                      <a:srgbClr val="000000"/>
                    </a:solidFill>
                    <a:latin typeface="Arial"/>
                    <a:ea typeface="Arial"/>
                    <a:cs typeface="Arial"/>
                  </a:defRPr>
                </a:pPr>
                <a:endParaRPr lang="ru-RU"/>
              </a:p>
            </c:txPr>
            <c:showLegendKey val="0"/>
            <c:showVal val="1"/>
            <c:showCatName val="0"/>
            <c:showSerName val="0"/>
            <c:showPercent val="0"/>
            <c:showBubbleSize val="0"/>
            <c:showLeaderLines val="0"/>
          </c:dLbls>
          <c:cat>
            <c:numRef>
              <c:f>Лист1!$B$1:$J$1</c:f>
              <c:numCache>
                <c:formatCode>General</c:formatCode>
                <c:ptCount val="9"/>
                <c:pt idx="0">
                  <c:v>2003</c:v>
                </c:pt>
                <c:pt idx="1">
                  <c:v>2004</c:v>
                </c:pt>
                <c:pt idx="2">
                  <c:v>2005</c:v>
                </c:pt>
                <c:pt idx="3">
                  <c:v>2006</c:v>
                </c:pt>
                <c:pt idx="4">
                  <c:v>2007</c:v>
                </c:pt>
                <c:pt idx="5">
                  <c:v>2008</c:v>
                </c:pt>
                <c:pt idx="6">
                  <c:v>2009</c:v>
                </c:pt>
                <c:pt idx="7">
                  <c:v>2010</c:v>
                </c:pt>
                <c:pt idx="8">
                  <c:v>2011</c:v>
                </c:pt>
              </c:numCache>
            </c:numRef>
          </c:cat>
          <c:val>
            <c:numRef>
              <c:f>Лист1!$B$2:$J$2</c:f>
              <c:numCache>
                <c:formatCode>General</c:formatCode>
                <c:ptCount val="9"/>
                <c:pt idx="0">
                  <c:v>1696</c:v>
                </c:pt>
                <c:pt idx="1">
                  <c:v>1317</c:v>
                </c:pt>
                <c:pt idx="2">
                  <c:v>1589</c:v>
                </c:pt>
                <c:pt idx="3">
                  <c:v>1237</c:v>
                </c:pt>
                <c:pt idx="4">
                  <c:v>967</c:v>
                </c:pt>
                <c:pt idx="5">
                  <c:v>801</c:v>
                </c:pt>
                <c:pt idx="6">
                  <c:v>526</c:v>
                </c:pt>
                <c:pt idx="7">
                  <c:v>527</c:v>
                </c:pt>
                <c:pt idx="8">
                  <c:v>443</c:v>
                </c:pt>
              </c:numCache>
            </c:numRef>
          </c:val>
          <c:smooth val="0"/>
        </c:ser>
        <c:dLbls>
          <c:showLegendKey val="0"/>
          <c:showVal val="1"/>
          <c:showCatName val="0"/>
          <c:showSerName val="0"/>
          <c:showPercent val="0"/>
          <c:showBubbleSize val="0"/>
        </c:dLbls>
        <c:marker val="1"/>
        <c:smooth val="0"/>
        <c:axId val="91065728"/>
        <c:axId val="91448832"/>
      </c:lineChart>
      <c:lineChart>
        <c:grouping val="standard"/>
        <c:varyColors val="0"/>
        <c:ser>
          <c:idx val="0"/>
          <c:order val="1"/>
          <c:tx>
            <c:strRef>
              <c:f>Лист1!$A$3</c:f>
              <c:strCache>
                <c:ptCount val="1"/>
                <c:pt idx="0">
                  <c:v>Injured with lethal consequence</c:v>
                </c:pt>
              </c:strCache>
            </c:strRef>
          </c:tx>
          <c:spPr>
            <a:ln w="12682">
              <a:solidFill>
                <a:srgbClr val="000080"/>
              </a:solidFill>
              <a:prstDash val="solid"/>
            </a:ln>
          </c:spPr>
          <c:marker>
            <c:symbol val="diamond"/>
            <c:size val="4"/>
            <c:spPr>
              <a:solidFill>
                <a:srgbClr val="000080"/>
              </a:solidFill>
              <a:ln>
                <a:solidFill>
                  <a:srgbClr val="000080"/>
                </a:solidFill>
                <a:prstDash val="solid"/>
              </a:ln>
            </c:spPr>
          </c:marker>
          <c:dLbls>
            <c:dLbl>
              <c:idx val="0"/>
              <c:layout>
                <c:manualLayout>
                  <c:x val="-3.262742231785825E-2"/>
                  <c:y val="5.1698695620956893E-2"/>
                </c:manualLayout>
              </c:layout>
              <c:dLblPos val="r"/>
              <c:showLegendKey val="0"/>
              <c:showVal val="1"/>
              <c:showCatName val="0"/>
              <c:showSerName val="0"/>
              <c:showPercent val="0"/>
              <c:showBubbleSize val="0"/>
            </c:dLbl>
            <c:dLbl>
              <c:idx val="1"/>
              <c:layout>
                <c:manualLayout>
                  <c:x val="-2.9854171323941602E-2"/>
                  <c:y val="-6.5380274506838448E-2"/>
                </c:manualLayout>
              </c:layout>
              <c:dLblPos val="r"/>
              <c:showLegendKey val="0"/>
              <c:showVal val="1"/>
              <c:showCatName val="0"/>
              <c:showSerName val="0"/>
              <c:showPercent val="0"/>
              <c:showBubbleSize val="0"/>
            </c:dLbl>
            <c:dLbl>
              <c:idx val="2"/>
              <c:layout>
                <c:manualLayout>
                  <c:x val="-2.2089421708535357E-2"/>
                  <c:y val="5.7600432779528844E-2"/>
                </c:manualLayout>
              </c:layout>
              <c:dLblPos val="r"/>
              <c:showLegendKey val="0"/>
              <c:showVal val="1"/>
              <c:showCatName val="0"/>
              <c:showSerName val="0"/>
              <c:showPercent val="0"/>
              <c:showBubbleSize val="0"/>
            </c:dLbl>
            <c:dLbl>
              <c:idx val="3"/>
              <c:layout>
                <c:manualLayout>
                  <c:x val="7.3061254584263508E-3"/>
                  <c:y val="-2.110064296579181E-2"/>
                </c:manualLayout>
              </c:layout>
              <c:dLblPos val="r"/>
              <c:showLegendKey val="0"/>
              <c:showVal val="1"/>
              <c:showCatName val="0"/>
              <c:showSerName val="0"/>
              <c:showPercent val="0"/>
              <c:showBubbleSize val="0"/>
            </c:dLbl>
            <c:dLbl>
              <c:idx val="5"/>
              <c:layout>
                <c:manualLayout>
                  <c:x val="-1.3770032548697709E-2"/>
                  <c:y val="-6.0863175022645516E-2"/>
                </c:manualLayout>
              </c:layout>
              <c:dLblPos val="r"/>
              <c:showLegendKey val="0"/>
              <c:showVal val="1"/>
              <c:showCatName val="0"/>
              <c:showSerName val="0"/>
              <c:showPercent val="0"/>
              <c:showBubbleSize val="0"/>
            </c:dLbl>
            <c:dLbl>
              <c:idx val="6"/>
              <c:layout>
                <c:manualLayout>
                  <c:x val="-2.7635716662934195E-2"/>
                  <c:y val="-6.0071969548800112E-2"/>
                </c:manualLayout>
              </c:layout>
              <c:dLblPos val="r"/>
              <c:showLegendKey val="0"/>
              <c:showVal val="1"/>
              <c:showCatName val="0"/>
              <c:showSerName val="0"/>
              <c:showPercent val="0"/>
              <c:showBubbleSize val="0"/>
            </c:dLbl>
            <c:dLbl>
              <c:idx val="7"/>
              <c:layout>
                <c:manualLayout>
                  <c:x val="-2.9854328112419812E-2"/>
                  <c:y val="-6.2215142183081627E-2"/>
                </c:manualLayout>
              </c:layout>
              <c:dLblPos val="r"/>
              <c:showLegendKey val="0"/>
              <c:showVal val="1"/>
              <c:showCatName val="0"/>
              <c:showSerName val="0"/>
              <c:showPercent val="0"/>
              <c:showBubbleSize val="0"/>
            </c:dLbl>
            <c:dLbl>
              <c:idx val="8"/>
              <c:layout>
                <c:manualLayout>
                  <c:x val="-3.040886414013369E-2"/>
                  <c:y val="-6.6270422807638826E-2"/>
                </c:manualLayout>
              </c:layout>
              <c:dLblPos val="r"/>
              <c:showLegendKey val="0"/>
              <c:showVal val="1"/>
              <c:showCatName val="0"/>
              <c:showSerName val="0"/>
              <c:showPercent val="0"/>
              <c:showBubbleSize val="0"/>
            </c:dLbl>
            <c:spPr>
              <a:noFill/>
              <a:ln w="25364">
                <a:noFill/>
              </a:ln>
            </c:spPr>
            <c:txPr>
              <a:bodyPr/>
              <a:lstStyle/>
              <a:p>
                <a:pPr>
                  <a:defRPr sz="999" b="0" i="0" u="none" strike="noStrike" baseline="0">
                    <a:solidFill>
                      <a:srgbClr val="000000"/>
                    </a:solidFill>
                    <a:latin typeface="Arial"/>
                    <a:ea typeface="Arial"/>
                    <a:cs typeface="Arial"/>
                  </a:defRPr>
                </a:pPr>
                <a:endParaRPr lang="ru-RU"/>
              </a:p>
            </c:txPr>
            <c:showLegendKey val="0"/>
            <c:showVal val="1"/>
            <c:showCatName val="0"/>
            <c:showSerName val="0"/>
            <c:showPercent val="0"/>
            <c:showBubbleSize val="0"/>
            <c:showLeaderLines val="0"/>
          </c:dLbls>
          <c:cat>
            <c:numRef>
              <c:f>Лист1!$B$1:$J$1</c:f>
              <c:numCache>
                <c:formatCode>General</c:formatCode>
                <c:ptCount val="9"/>
                <c:pt idx="0">
                  <c:v>2003</c:v>
                </c:pt>
                <c:pt idx="1">
                  <c:v>2004</c:v>
                </c:pt>
                <c:pt idx="2">
                  <c:v>2005</c:v>
                </c:pt>
                <c:pt idx="3">
                  <c:v>2006</c:v>
                </c:pt>
                <c:pt idx="4">
                  <c:v>2007</c:v>
                </c:pt>
                <c:pt idx="5">
                  <c:v>2008</c:v>
                </c:pt>
                <c:pt idx="6">
                  <c:v>2009</c:v>
                </c:pt>
                <c:pt idx="7">
                  <c:v>2010</c:v>
                </c:pt>
                <c:pt idx="8">
                  <c:v>2011</c:v>
                </c:pt>
              </c:numCache>
            </c:numRef>
          </c:cat>
          <c:val>
            <c:numRef>
              <c:f>Лист1!$B$3:$J$3</c:f>
              <c:numCache>
                <c:formatCode>General</c:formatCode>
                <c:ptCount val="9"/>
                <c:pt idx="0">
                  <c:v>72</c:v>
                </c:pt>
                <c:pt idx="1">
                  <c:v>71</c:v>
                </c:pt>
                <c:pt idx="2">
                  <c:v>61</c:v>
                </c:pt>
                <c:pt idx="3">
                  <c:v>84</c:v>
                </c:pt>
                <c:pt idx="4">
                  <c:v>73</c:v>
                </c:pt>
                <c:pt idx="5">
                  <c:v>48</c:v>
                </c:pt>
                <c:pt idx="6">
                  <c:v>42</c:v>
                </c:pt>
                <c:pt idx="7">
                  <c:v>47</c:v>
                </c:pt>
                <c:pt idx="8">
                  <c:v>44</c:v>
                </c:pt>
              </c:numCache>
            </c:numRef>
          </c:val>
          <c:smooth val="0"/>
        </c:ser>
        <c:dLbls>
          <c:showLegendKey val="0"/>
          <c:showVal val="1"/>
          <c:showCatName val="0"/>
          <c:showSerName val="0"/>
          <c:showPercent val="0"/>
          <c:showBubbleSize val="0"/>
        </c:dLbls>
        <c:marker val="1"/>
        <c:smooth val="0"/>
        <c:axId val="91450368"/>
        <c:axId val="91468544"/>
      </c:lineChart>
      <c:catAx>
        <c:axId val="91065728"/>
        <c:scaling>
          <c:orientation val="minMax"/>
        </c:scaling>
        <c:delete val="0"/>
        <c:axPos val="b"/>
        <c:title>
          <c:tx>
            <c:rich>
              <a:bodyPr/>
              <a:lstStyle/>
              <a:p>
                <a:pPr>
                  <a:defRPr sz="999" b="1" i="0" u="none" strike="noStrike" baseline="0">
                    <a:solidFill>
                      <a:srgbClr val="000000"/>
                    </a:solidFill>
                    <a:latin typeface="Arial"/>
                    <a:ea typeface="Arial"/>
                    <a:cs typeface="Arial"/>
                  </a:defRPr>
                </a:pPr>
                <a:r>
                  <a:rPr lang="en-US"/>
                  <a:t>Years</a:t>
                </a:r>
              </a:p>
            </c:rich>
          </c:tx>
          <c:layout>
            <c:manualLayout>
              <c:xMode val="edge"/>
              <c:yMode val="edge"/>
              <c:x val="0.49084858569051665"/>
              <c:y val="0.81305637982195644"/>
            </c:manualLayout>
          </c:layout>
          <c:overlay val="0"/>
          <c:spPr>
            <a:noFill/>
            <a:ln w="25364">
              <a:noFill/>
            </a:ln>
          </c:spPr>
        </c:title>
        <c:numFmt formatCode="General" sourceLinked="1"/>
        <c:majorTickMark val="cross"/>
        <c:minorTickMark val="none"/>
        <c:tickLblPos val="nextTo"/>
        <c:spPr>
          <a:ln w="3170">
            <a:solidFill>
              <a:srgbClr val="000000"/>
            </a:solidFill>
            <a:prstDash val="solid"/>
          </a:ln>
        </c:spPr>
        <c:txPr>
          <a:bodyPr rot="0" vert="horz"/>
          <a:lstStyle/>
          <a:p>
            <a:pPr>
              <a:defRPr sz="999" b="0" i="0" u="none" strike="noStrike" baseline="0">
                <a:solidFill>
                  <a:srgbClr val="000000"/>
                </a:solidFill>
                <a:latin typeface="Arial"/>
                <a:ea typeface="Arial"/>
                <a:cs typeface="Arial"/>
              </a:defRPr>
            </a:pPr>
            <a:endParaRPr lang="ru-RU"/>
          </a:p>
        </c:txPr>
        <c:crossAx val="91448832"/>
        <c:crosses val="autoZero"/>
        <c:auto val="0"/>
        <c:lblAlgn val="ctr"/>
        <c:lblOffset val="100"/>
        <c:tickLblSkip val="1"/>
        <c:tickMarkSkip val="1"/>
        <c:noMultiLvlLbl val="0"/>
      </c:catAx>
      <c:valAx>
        <c:axId val="91448832"/>
        <c:scaling>
          <c:orientation val="minMax"/>
        </c:scaling>
        <c:delete val="0"/>
        <c:axPos val="l"/>
        <c:title>
          <c:tx>
            <c:rich>
              <a:bodyPr/>
              <a:lstStyle/>
              <a:p>
                <a:pPr>
                  <a:defRPr sz="999" b="1" i="0" u="none" strike="noStrike" baseline="0">
                    <a:solidFill>
                      <a:srgbClr val="000000"/>
                    </a:solidFill>
                    <a:latin typeface="Arial"/>
                    <a:ea typeface="Arial"/>
                    <a:cs typeface="Arial"/>
                  </a:defRPr>
                </a:pPr>
                <a:r>
                  <a:rPr lang="en-US"/>
                  <a:t>Namber of lnjured</a:t>
                </a:r>
              </a:p>
            </c:rich>
          </c:tx>
          <c:layout>
            <c:manualLayout>
              <c:xMode val="edge"/>
              <c:yMode val="edge"/>
              <c:x val="4.8252911813644071E-2"/>
              <c:y val="0.21661721068249315"/>
            </c:manualLayout>
          </c:layout>
          <c:overlay val="0"/>
          <c:spPr>
            <a:noFill/>
            <a:ln w="25364">
              <a:noFill/>
            </a:ln>
          </c:spPr>
        </c:title>
        <c:numFmt formatCode="General" sourceLinked="1"/>
        <c:majorTickMark val="cross"/>
        <c:minorTickMark val="none"/>
        <c:tickLblPos val="nextTo"/>
        <c:spPr>
          <a:ln w="3170">
            <a:solidFill>
              <a:srgbClr val="000000"/>
            </a:solidFill>
            <a:prstDash val="solid"/>
          </a:ln>
        </c:spPr>
        <c:txPr>
          <a:bodyPr rot="0" vert="horz"/>
          <a:lstStyle/>
          <a:p>
            <a:pPr>
              <a:defRPr sz="999" b="0" i="0" u="none" strike="noStrike" baseline="0">
                <a:solidFill>
                  <a:srgbClr val="000000"/>
                </a:solidFill>
                <a:latin typeface="Arial"/>
                <a:ea typeface="Arial"/>
                <a:cs typeface="Arial"/>
              </a:defRPr>
            </a:pPr>
            <a:endParaRPr lang="ru-RU"/>
          </a:p>
        </c:txPr>
        <c:crossAx val="91065728"/>
        <c:crosses val="autoZero"/>
        <c:crossBetween val="between"/>
      </c:valAx>
      <c:catAx>
        <c:axId val="91450368"/>
        <c:scaling>
          <c:orientation val="minMax"/>
        </c:scaling>
        <c:delete val="1"/>
        <c:axPos val="b"/>
        <c:numFmt formatCode="General" sourceLinked="1"/>
        <c:majorTickMark val="out"/>
        <c:minorTickMark val="none"/>
        <c:tickLblPos val="nextTo"/>
        <c:crossAx val="91468544"/>
        <c:crosses val="autoZero"/>
        <c:auto val="0"/>
        <c:lblAlgn val="ctr"/>
        <c:lblOffset val="100"/>
        <c:noMultiLvlLbl val="0"/>
      </c:catAx>
      <c:valAx>
        <c:axId val="91468544"/>
        <c:scaling>
          <c:orientation val="minMax"/>
        </c:scaling>
        <c:delete val="0"/>
        <c:axPos val="r"/>
        <c:title>
          <c:tx>
            <c:rich>
              <a:bodyPr/>
              <a:lstStyle/>
              <a:p>
                <a:pPr>
                  <a:defRPr sz="999" b="1" i="0" u="none" strike="noStrike" baseline="0">
                    <a:solidFill>
                      <a:srgbClr val="000000"/>
                    </a:solidFill>
                    <a:latin typeface="Arial"/>
                    <a:ea typeface="Arial"/>
                    <a:cs typeface="Arial"/>
                  </a:defRPr>
                </a:pPr>
                <a:r>
                  <a:rPr lang="en-US"/>
                  <a:t>Namber of died</a:t>
                </a:r>
              </a:p>
            </c:rich>
          </c:tx>
          <c:layout>
            <c:manualLayout>
              <c:xMode val="edge"/>
              <c:yMode val="edge"/>
              <c:x val="0.93510815307820294"/>
              <c:y val="0.24035608308605341"/>
            </c:manualLayout>
          </c:layout>
          <c:overlay val="0"/>
          <c:spPr>
            <a:noFill/>
            <a:ln w="25364">
              <a:noFill/>
            </a:ln>
          </c:spPr>
        </c:title>
        <c:numFmt formatCode="General" sourceLinked="1"/>
        <c:majorTickMark val="cross"/>
        <c:minorTickMark val="none"/>
        <c:tickLblPos val="nextTo"/>
        <c:spPr>
          <a:ln w="3170">
            <a:solidFill>
              <a:srgbClr val="000000"/>
            </a:solidFill>
            <a:prstDash val="solid"/>
          </a:ln>
        </c:spPr>
        <c:txPr>
          <a:bodyPr rot="0" vert="horz"/>
          <a:lstStyle/>
          <a:p>
            <a:pPr>
              <a:defRPr sz="999" b="0" i="0" u="none" strike="noStrike" baseline="0">
                <a:solidFill>
                  <a:srgbClr val="000000"/>
                </a:solidFill>
                <a:latin typeface="Arial"/>
                <a:ea typeface="Arial"/>
                <a:cs typeface="Arial"/>
              </a:defRPr>
            </a:pPr>
            <a:endParaRPr lang="ru-RU"/>
          </a:p>
        </c:txPr>
        <c:crossAx val="91450368"/>
        <c:crosses val="max"/>
        <c:crossBetween val="between"/>
      </c:valAx>
      <c:spPr>
        <a:solidFill>
          <a:srgbClr val="FFFFFF"/>
        </a:solidFill>
        <a:ln w="12682">
          <a:solidFill>
            <a:srgbClr val="808080"/>
          </a:solidFill>
          <a:prstDash val="solid"/>
        </a:ln>
      </c:spPr>
    </c:plotArea>
    <c:legend>
      <c:legendPos val="b"/>
      <c:layout>
        <c:manualLayout>
          <c:xMode val="edge"/>
          <c:yMode val="edge"/>
          <c:x val="0.11480865224625633"/>
          <c:y val="0.91691394658753711"/>
          <c:w val="0.82695507487520803"/>
          <c:h val="7.4183976261127701E-2"/>
        </c:manualLayout>
      </c:layout>
      <c:overlay val="0"/>
      <c:spPr>
        <a:solidFill>
          <a:srgbClr val="FFFFFF"/>
        </a:solidFill>
        <a:ln w="3170">
          <a:solidFill>
            <a:srgbClr val="000000"/>
          </a:solidFill>
          <a:prstDash val="solid"/>
        </a:ln>
      </c:spPr>
      <c:txPr>
        <a:bodyPr/>
        <a:lstStyle/>
        <a:p>
          <a:pPr>
            <a:defRPr sz="919" b="0" i="0" u="none" strike="noStrike" baseline="0">
              <a:solidFill>
                <a:srgbClr val="000000"/>
              </a:solidFill>
              <a:latin typeface="Arial"/>
              <a:ea typeface="Arial"/>
              <a:cs typeface="Arial"/>
            </a:defRPr>
          </a:pPr>
          <a:endParaRPr lang="ru-RU"/>
        </a:p>
      </c:txPr>
    </c:legend>
    <c:plotVisOnly val="1"/>
    <c:dispBlanksAs val="gap"/>
    <c:showDLblsOverMax val="0"/>
  </c:chart>
  <c:spPr>
    <a:noFill/>
    <a:ln>
      <a:noFill/>
    </a:ln>
  </c:spPr>
  <c:txPr>
    <a:bodyPr/>
    <a:lstStyle/>
    <a:p>
      <a:pPr>
        <a:defRPr sz="999" b="0" i="0" u="none" strike="noStrike" baseline="0">
          <a:solidFill>
            <a:srgbClr val="000000"/>
          </a:solidFill>
          <a:latin typeface="Arial"/>
          <a:ea typeface="Arial"/>
          <a:cs typeface="Arial"/>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59"/>
      <c:rotY val="20"/>
      <c:depthPercent val="100"/>
      <c:rAngAx val="1"/>
    </c:view3D>
    <c:floor>
      <c:thickness val="0"/>
      <c:spPr>
        <a:solidFill>
          <a:srgbClr val="C0C0C0"/>
        </a:solidFill>
        <a:ln w="3175">
          <a:solidFill>
            <a:schemeClr val="tx1"/>
          </a:solidFill>
          <a:prstDash val="solid"/>
        </a:ln>
      </c:spPr>
    </c:floor>
    <c:sideWall>
      <c:thickness val="0"/>
      <c:spPr>
        <a:noFill/>
        <a:ln w="12700">
          <a:solidFill>
            <a:schemeClr val="tx1"/>
          </a:solidFill>
          <a:prstDash val="solid"/>
        </a:ln>
      </c:spPr>
    </c:sideWall>
    <c:backWall>
      <c:thickness val="0"/>
      <c:spPr>
        <a:noFill/>
        <a:ln w="12700">
          <a:solidFill>
            <a:schemeClr val="tx1"/>
          </a:solidFill>
          <a:prstDash val="solid"/>
        </a:ln>
      </c:spPr>
    </c:backWall>
    <c:plotArea>
      <c:layout>
        <c:manualLayout>
          <c:layoutTarget val="inner"/>
          <c:xMode val="edge"/>
          <c:yMode val="edge"/>
          <c:x val="7.9316330003186414E-2"/>
          <c:y val="5.3899088034636979E-2"/>
          <c:w val="0.91428571428571459"/>
          <c:h val="0.71223021582733781"/>
        </c:manualLayout>
      </c:layout>
      <c:bar3DChart>
        <c:barDir val="col"/>
        <c:grouping val="clustered"/>
        <c:varyColors val="0"/>
        <c:ser>
          <c:idx val="0"/>
          <c:order val="0"/>
          <c:tx>
            <c:strRef>
              <c:f>Sheet1!$A$2</c:f>
              <c:strCache>
                <c:ptCount val="1"/>
                <c:pt idx="0">
                  <c:v>Male</c:v>
                </c:pt>
              </c:strCache>
            </c:strRef>
          </c:tx>
          <c:spPr>
            <a:solidFill>
              <a:srgbClr val="CCCCFF"/>
            </a:solidFill>
            <a:ln w="6013">
              <a:solidFill>
                <a:schemeClr val="tx1"/>
              </a:solidFill>
              <a:prstDash val="solid"/>
            </a:ln>
          </c:spPr>
          <c:invertIfNegative val="0"/>
          <c:dLbls>
            <c:dLbl>
              <c:idx val="0"/>
              <c:layout>
                <c:manualLayout>
                  <c:x val="-6.2001433685704849E-2"/>
                  <c:y val="-2.0762446719945239E-3"/>
                </c:manualLayout>
              </c:layout>
              <c:showLegendKey val="0"/>
              <c:showVal val="1"/>
              <c:showCatName val="0"/>
              <c:showSerName val="0"/>
              <c:showPercent val="0"/>
              <c:showBubbleSize val="0"/>
            </c:dLbl>
            <c:dLbl>
              <c:idx val="1"/>
              <c:layout>
                <c:manualLayout>
                  <c:x val="-4.4133418594720634E-2"/>
                  <c:y val="-2.4621699693336682E-3"/>
                </c:manualLayout>
              </c:layout>
              <c:showLegendKey val="0"/>
              <c:showVal val="1"/>
              <c:showCatName val="0"/>
              <c:showSerName val="0"/>
              <c:showPercent val="0"/>
              <c:showBubbleSize val="0"/>
            </c:dLbl>
            <c:dLbl>
              <c:idx val="2"/>
              <c:layout>
                <c:manualLayout>
                  <c:x val="-3.7376810075100811E-2"/>
                  <c:y val="-1.2729215707499504E-2"/>
                </c:manualLayout>
              </c:layout>
              <c:showLegendKey val="0"/>
              <c:showVal val="1"/>
              <c:showCatName val="0"/>
              <c:showSerName val="0"/>
              <c:showPercent val="0"/>
              <c:showBubbleSize val="0"/>
            </c:dLbl>
            <c:dLbl>
              <c:idx val="3"/>
              <c:layout>
                <c:manualLayout>
                  <c:x val="-2.4270995206274452E-2"/>
                  <c:y val="2.3980815347721834E-3"/>
                </c:manualLayout>
              </c:layout>
              <c:showLegendKey val="0"/>
              <c:showVal val="1"/>
              <c:showCatName val="0"/>
              <c:showSerName val="0"/>
              <c:showPercent val="0"/>
              <c:showBubbleSize val="0"/>
            </c:dLbl>
            <c:dLbl>
              <c:idx val="4"/>
              <c:layout>
                <c:manualLayout>
                  <c:x val="-9.5775832898936496E-3"/>
                  <c:y val="-7.4510358190410363E-3"/>
                </c:manualLayout>
              </c:layout>
              <c:showLegendKey val="0"/>
              <c:showVal val="1"/>
              <c:showCatName val="0"/>
              <c:showSerName val="0"/>
              <c:showPercent val="0"/>
              <c:showBubbleSize val="0"/>
            </c:dLbl>
            <c:dLbl>
              <c:idx val="5"/>
              <c:layout>
                <c:manualLayout>
                  <c:x val="8.290136340837112E-3"/>
                  <c:y val="7.9133138488047812E-4"/>
                </c:manualLayout>
              </c:layout>
              <c:showLegendKey val="0"/>
              <c:showVal val="1"/>
              <c:showCatName val="0"/>
              <c:showSerName val="0"/>
              <c:showPercent val="0"/>
              <c:showBubbleSize val="0"/>
            </c:dLbl>
            <c:dLbl>
              <c:idx val="6"/>
              <c:layout>
                <c:manualLayout>
                  <c:x val="2.6157855971568535E-2"/>
                  <c:y val="-3.6592477012384474E-4"/>
                </c:manualLayout>
              </c:layout>
              <c:showLegendKey val="0"/>
              <c:showVal val="1"/>
              <c:showCatName val="0"/>
              <c:showSerName val="0"/>
              <c:showPercent val="0"/>
              <c:showBubbleSize val="0"/>
            </c:dLbl>
            <c:dLbl>
              <c:idx val="7"/>
              <c:layout>
                <c:manualLayout>
                  <c:x val="3.1327458364139603E-2"/>
                  <c:y val="-6.9815412969381338E-3"/>
                </c:manualLayout>
              </c:layout>
              <c:showLegendKey val="0"/>
              <c:showVal val="1"/>
              <c:showCatName val="0"/>
              <c:showSerName val="0"/>
              <c:showPercent val="0"/>
              <c:showBubbleSize val="0"/>
            </c:dLbl>
            <c:dLbl>
              <c:idx val="8"/>
              <c:layout>
                <c:manualLayout>
                  <c:x val="4.6020574820267529E-2"/>
                  <c:y val="-1.1970407146645667E-2"/>
                </c:manualLayout>
              </c:layout>
              <c:showLegendKey val="0"/>
              <c:showVal val="1"/>
              <c:showCatName val="0"/>
              <c:showSerName val="0"/>
              <c:showPercent val="0"/>
              <c:showBubbleSize val="0"/>
            </c:dLbl>
            <c:spPr>
              <a:noFill/>
              <a:ln w="12026">
                <a:noFill/>
              </a:ln>
            </c:spPr>
            <c:txPr>
              <a:bodyPr/>
              <a:lstStyle/>
              <a:p>
                <a:pPr>
                  <a:defRPr sz="852" b="1" i="0" u="none" strike="noStrike" baseline="0">
                    <a:solidFill>
                      <a:srgbClr val="FFCC99"/>
                    </a:solidFill>
                    <a:latin typeface="Times New Roman"/>
                    <a:ea typeface="Times New Roman"/>
                    <a:cs typeface="Times New Roman"/>
                  </a:defRPr>
                </a:pPr>
                <a:endParaRPr lang="ru-RU"/>
              </a:p>
            </c:txPr>
            <c:showLegendKey val="0"/>
            <c:showVal val="1"/>
            <c:showCatName val="0"/>
            <c:showSerName val="0"/>
            <c:showPercent val="0"/>
            <c:showBubbleSize val="0"/>
            <c:showLeaderLines val="0"/>
          </c:dLbls>
          <c:cat>
            <c:numRef>
              <c:f>Sheet1!$B$1:$J$1</c:f>
              <c:numCache>
                <c:formatCode>General</c:formatCode>
                <c:ptCount val="9"/>
                <c:pt idx="0">
                  <c:v>2003</c:v>
                </c:pt>
                <c:pt idx="1">
                  <c:v>2004</c:v>
                </c:pt>
                <c:pt idx="2">
                  <c:v>2005</c:v>
                </c:pt>
                <c:pt idx="3">
                  <c:v>2006</c:v>
                </c:pt>
                <c:pt idx="4">
                  <c:v>2007</c:v>
                </c:pt>
                <c:pt idx="5">
                  <c:v>2008</c:v>
                </c:pt>
                <c:pt idx="6">
                  <c:v>2009</c:v>
                </c:pt>
                <c:pt idx="7">
                  <c:v>2010</c:v>
                </c:pt>
                <c:pt idx="8">
                  <c:v>2011</c:v>
                </c:pt>
              </c:numCache>
            </c:numRef>
          </c:cat>
          <c:val>
            <c:numRef>
              <c:f>Sheet1!$B$2:$J$2</c:f>
              <c:numCache>
                <c:formatCode>General</c:formatCode>
                <c:ptCount val="9"/>
                <c:pt idx="0">
                  <c:v>66</c:v>
                </c:pt>
                <c:pt idx="1">
                  <c:v>62</c:v>
                </c:pt>
                <c:pt idx="2">
                  <c:v>55</c:v>
                </c:pt>
                <c:pt idx="3">
                  <c:v>70</c:v>
                </c:pt>
                <c:pt idx="4">
                  <c:v>60</c:v>
                </c:pt>
                <c:pt idx="5">
                  <c:v>46</c:v>
                </c:pt>
                <c:pt idx="6">
                  <c:v>34</c:v>
                </c:pt>
                <c:pt idx="7">
                  <c:v>40</c:v>
                </c:pt>
                <c:pt idx="8">
                  <c:v>38</c:v>
                </c:pt>
              </c:numCache>
            </c:numRef>
          </c:val>
        </c:ser>
        <c:ser>
          <c:idx val="1"/>
          <c:order val="1"/>
          <c:tx>
            <c:strRef>
              <c:f>Sheet1!$A$3</c:f>
              <c:strCache>
                <c:ptCount val="1"/>
                <c:pt idx="0">
                  <c:v>Female</c:v>
                </c:pt>
              </c:strCache>
            </c:strRef>
          </c:tx>
          <c:spPr>
            <a:solidFill>
              <a:srgbClr val="FF99CC"/>
            </a:solidFill>
            <a:ln w="6013">
              <a:solidFill>
                <a:schemeClr val="tx1"/>
              </a:solidFill>
              <a:prstDash val="solid"/>
            </a:ln>
          </c:spPr>
          <c:invertIfNegative val="0"/>
          <c:dLbls>
            <c:dLbl>
              <c:idx val="0"/>
              <c:layout>
                <c:manualLayout>
                  <c:x val="-4.7881936896724667E-2"/>
                  <c:y val="-6.6776110568632677E-4"/>
                </c:manualLayout>
              </c:layout>
              <c:showLegendKey val="0"/>
              <c:showVal val="1"/>
              <c:showCatName val="0"/>
              <c:showSerName val="0"/>
              <c:showPercent val="0"/>
              <c:showBubbleSize val="0"/>
            </c:dLbl>
            <c:dLbl>
              <c:idx val="1"/>
              <c:layout>
                <c:manualLayout>
                  <c:x val="-3.477612202789844E-2"/>
                  <c:y val="1.1611960606925761E-2"/>
                </c:manualLayout>
              </c:layout>
              <c:showLegendKey val="0"/>
              <c:showVal val="1"/>
              <c:showCatName val="0"/>
              <c:showSerName val="0"/>
              <c:showPercent val="0"/>
              <c:showBubbleSize val="0"/>
            </c:dLbl>
            <c:dLbl>
              <c:idx val="2"/>
              <c:layout>
                <c:manualLayout>
                  <c:x val="-1.6908106936914261E-2"/>
                  <c:y val="8.9245650334023492E-3"/>
                </c:manualLayout>
              </c:layout>
              <c:showLegendKey val="0"/>
              <c:showVal val="1"/>
              <c:showCatName val="0"/>
              <c:showSerName val="0"/>
              <c:showPercent val="0"/>
              <c:showBubbleSize val="0"/>
            </c:dLbl>
            <c:dLbl>
              <c:idx val="3"/>
              <c:layout>
                <c:manualLayout>
                  <c:x val="-5.7170152042429869E-4"/>
                  <c:y val="1.2093977425839812E-2"/>
                </c:manualLayout>
              </c:layout>
              <c:showLegendKey val="0"/>
              <c:showVal val="1"/>
              <c:showCatName val="0"/>
              <c:showSerName val="0"/>
              <c:showPercent val="0"/>
              <c:showBubbleSize val="0"/>
            </c:dLbl>
            <c:dLbl>
              <c:idx val="4"/>
              <c:layout>
                <c:manualLayout>
                  <c:x val="1.4121414935703342E-2"/>
                  <c:y val="9.599804369492617E-3"/>
                </c:manualLayout>
              </c:layout>
              <c:showLegendKey val="0"/>
              <c:showVal val="1"/>
              <c:showCatName val="0"/>
              <c:showSerName val="0"/>
              <c:showPercent val="0"/>
              <c:showBubbleSize val="0"/>
            </c:dLbl>
            <c:dLbl>
              <c:idx val="5"/>
              <c:layout>
                <c:manualLayout>
                  <c:x val="2.0822331542515896E-2"/>
                  <c:y val="-1.0531666660120531E-3"/>
                </c:manualLayout>
              </c:layout>
              <c:showLegendKey val="0"/>
              <c:showVal val="1"/>
              <c:showCatName val="0"/>
              <c:showSerName val="0"/>
              <c:showPercent val="0"/>
              <c:showBubbleSize val="0"/>
            </c:dLbl>
            <c:dLbl>
              <c:idx val="6"/>
              <c:layout>
                <c:manualLayout>
                  <c:x val="3.8690051173247197E-2"/>
                  <c:y val="-4.7453858851033648E-4"/>
                </c:manualLayout>
              </c:layout>
              <c:showLegendKey val="0"/>
              <c:showVal val="1"/>
              <c:showCatName val="0"/>
              <c:showSerName val="0"/>
              <c:showPercent val="0"/>
              <c:showBubbleSize val="0"/>
            </c:dLbl>
            <c:dLbl>
              <c:idx val="7"/>
              <c:layout>
                <c:manualLayout>
                  <c:x val="5.338316762937468E-2"/>
                  <c:y val="4.2250132224463362E-3"/>
                </c:manualLayout>
              </c:layout>
              <c:showLegendKey val="0"/>
              <c:showVal val="1"/>
              <c:showCatName val="0"/>
              <c:showSerName val="0"/>
              <c:showPercent val="0"/>
              <c:showBubbleSize val="0"/>
            </c:dLbl>
            <c:dLbl>
              <c:idx val="8"/>
              <c:layout>
                <c:manualLayout>
                  <c:x val="6.6489277958453913E-2"/>
                  <c:y val="6.5264834986302903E-3"/>
                </c:manualLayout>
              </c:layout>
              <c:showLegendKey val="0"/>
              <c:showVal val="1"/>
              <c:showCatName val="0"/>
              <c:showSerName val="0"/>
              <c:showPercent val="0"/>
              <c:showBubbleSize val="0"/>
            </c:dLbl>
            <c:spPr>
              <a:noFill/>
              <a:ln w="12026">
                <a:noFill/>
              </a:ln>
            </c:spPr>
            <c:txPr>
              <a:bodyPr/>
              <a:lstStyle/>
              <a:p>
                <a:pPr>
                  <a:defRPr sz="852" b="1" i="0" u="none" strike="noStrike" baseline="0">
                    <a:solidFill>
                      <a:srgbClr val="FFCC99"/>
                    </a:solidFill>
                    <a:latin typeface="Times New Roman"/>
                    <a:ea typeface="Times New Roman"/>
                    <a:cs typeface="Times New Roman"/>
                  </a:defRPr>
                </a:pPr>
                <a:endParaRPr lang="ru-RU"/>
              </a:p>
            </c:txPr>
            <c:showLegendKey val="0"/>
            <c:showVal val="1"/>
            <c:showCatName val="0"/>
            <c:showSerName val="0"/>
            <c:showPercent val="0"/>
            <c:showBubbleSize val="0"/>
            <c:showLeaderLines val="0"/>
          </c:dLbls>
          <c:cat>
            <c:numRef>
              <c:f>Sheet1!$B$1:$J$1</c:f>
              <c:numCache>
                <c:formatCode>General</c:formatCode>
                <c:ptCount val="9"/>
                <c:pt idx="0">
                  <c:v>2003</c:v>
                </c:pt>
                <c:pt idx="1">
                  <c:v>2004</c:v>
                </c:pt>
                <c:pt idx="2">
                  <c:v>2005</c:v>
                </c:pt>
                <c:pt idx="3">
                  <c:v>2006</c:v>
                </c:pt>
                <c:pt idx="4">
                  <c:v>2007</c:v>
                </c:pt>
                <c:pt idx="5">
                  <c:v>2008</c:v>
                </c:pt>
                <c:pt idx="6">
                  <c:v>2009</c:v>
                </c:pt>
                <c:pt idx="7">
                  <c:v>2010</c:v>
                </c:pt>
                <c:pt idx="8">
                  <c:v>2011</c:v>
                </c:pt>
              </c:numCache>
            </c:numRef>
          </c:cat>
          <c:val>
            <c:numRef>
              <c:f>Sheet1!$B$3:$J$3</c:f>
              <c:numCache>
                <c:formatCode>General</c:formatCode>
                <c:ptCount val="9"/>
                <c:pt idx="0">
                  <c:v>6</c:v>
                </c:pt>
                <c:pt idx="1">
                  <c:v>9</c:v>
                </c:pt>
                <c:pt idx="2">
                  <c:v>6</c:v>
                </c:pt>
                <c:pt idx="3">
                  <c:v>14</c:v>
                </c:pt>
                <c:pt idx="4">
                  <c:v>13</c:v>
                </c:pt>
                <c:pt idx="5">
                  <c:v>2</c:v>
                </c:pt>
                <c:pt idx="6">
                  <c:v>8</c:v>
                </c:pt>
                <c:pt idx="7">
                  <c:v>7</c:v>
                </c:pt>
                <c:pt idx="8">
                  <c:v>6</c:v>
                </c:pt>
              </c:numCache>
            </c:numRef>
          </c:val>
        </c:ser>
        <c:dLbls>
          <c:showLegendKey val="0"/>
          <c:showVal val="0"/>
          <c:showCatName val="0"/>
          <c:showSerName val="0"/>
          <c:showPercent val="0"/>
          <c:showBubbleSize val="0"/>
        </c:dLbls>
        <c:gapWidth val="150"/>
        <c:gapDepth val="0"/>
        <c:shape val="cylinder"/>
        <c:axId val="91890816"/>
        <c:axId val="147109760"/>
        <c:axId val="0"/>
      </c:bar3DChart>
      <c:catAx>
        <c:axId val="91890816"/>
        <c:scaling>
          <c:orientation val="minMax"/>
        </c:scaling>
        <c:delete val="0"/>
        <c:axPos val="b"/>
        <c:numFmt formatCode="General" sourceLinked="1"/>
        <c:majorTickMark val="out"/>
        <c:minorTickMark val="none"/>
        <c:tickLblPos val="low"/>
        <c:spPr>
          <a:ln w="1503">
            <a:solidFill>
              <a:schemeClr val="tx1"/>
            </a:solidFill>
            <a:prstDash val="solid"/>
          </a:ln>
        </c:spPr>
        <c:txPr>
          <a:bodyPr rot="0" vert="horz"/>
          <a:lstStyle/>
          <a:p>
            <a:pPr>
              <a:defRPr sz="852" b="1" i="0" u="none" strike="noStrike" baseline="0">
                <a:solidFill>
                  <a:srgbClr val="FFFF00"/>
                </a:solidFill>
                <a:latin typeface="Times New Roman"/>
                <a:ea typeface="Times New Roman"/>
                <a:cs typeface="Times New Roman"/>
              </a:defRPr>
            </a:pPr>
            <a:endParaRPr lang="ru-RU"/>
          </a:p>
        </c:txPr>
        <c:crossAx val="147109760"/>
        <c:crosses val="autoZero"/>
        <c:auto val="1"/>
        <c:lblAlgn val="ctr"/>
        <c:lblOffset val="100"/>
        <c:tickLblSkip val="1"/>
        <c:tickMarkSkip val="1"/>
        <c:noMultiLvlLbl val="0"/>
      </c:catAx>
      <c:valAx>
        <c:axId val="147109760"/>
        <c:scaling>
          <c:orientation val="minMax"/>
        </c:scaling>
        <c:delete val="0"/>
        <c:axPos val="l"/>
        <c:numFmt formatCode="General" sourceLinked="1"/>
        <c:majorTickMark val="out"/>
        <c:minorTickMark val="none"/>
        <c:tickLblPos val="nextTo"/>
        <c:spPr>
          <a:ln w="1503">
            <a:solidFill>
              <a:schemeClr val="tx1"/>
            </a:solidFill>
            <a:prstDash val="solid"/>
          </a:ln>
        </c:spPr>
        <c:txPr>
          <a:bodyPr rot="0" vert="horz"/>
          <a:lstStyle/>
          <a:p>
            <a:pPr>
              <a:defRPr sz="852" b="1" i="0" u="none" strike="noStrike" baseline="0">
                <a:solidFill>
                  <a:srgbClr val="FFFF00"/>
                </a:solidFill>
                <a:latin typeface="Times New Roman"/>
                <a:ea typeface="Times New Roman"/>
                <a:cs typeface="Times New Roman"/>
              </a:defRPr>
            </a:pPr>
            <a:endParaRPr lang="ru-RU"/>
          </a:p>
        </c:txPr>
        <c:crossAx val="91890816"/>
        <c:crosses val="autoZero"/>
        <c:crossBetween val="between"/>
      </c:valAx>
      <c:spPr>
        <a:noFill/>
        <a:ln w="12026">
          <a:noFill/>
        </a:ln>
      </c:spPr>
    </c:plotArea>
    <c:legend>
      <c:legendPos val="b"/>
      <c:layout>
        <c:manualLayout>
          <c:xMode val="edge"/>
          <c:yMode val="edge"/>
          <c:x val="0.30476190476190484"/>
          <c:y val="0.90647482014388525"/>
          <c:w val="0.39047619047619048"/>
          <c:h val="8.6330935251798552E-2"/>
        </c:manualLayout>
      </c:layout>
      <c:overlay val="0"/>
      <c:spPr>
        <a:noFill/>
        <a:ln w="1503">
          <a:solidFill>
            <a:schemeClr val="tx1"/>
          </a:solidFill>
          <a:prstDash val="solid"/>
        </a:ln>
      </c:spPr>
      <c:txPr>
        <a:bodyPr/>
        <a:lstStyle/>
        <a:p>
          <a:pPr>
            <a:defRPr sz="784" b="1" i="0" u="none" strike="noStrike" baseline="0">
              <a:solidFill>
                <a:srgbClr val="FFFF99"/>
              </a:solidFill>
              <a:latin typeface="Times New Roman"/>
              <a:ea typeface="Times New Roman"/>
              <a:cs typeface="Times New Roman"/>
            </a:defRPr>
          </a:pPr>
          <a:endParaRPr lang="ru-RU"/>
        </a:p>
      </c:txPr>
    </c:legend>
    <c:plotVisOnly val="1"/>
    <c:dispBlanksAs val="gap"/>
    <c:showDLblsOverMax val="0"/>
  </c:chart>
  <c:spPr>
    <a:noFill/>
    <a:ln>
      <a:noFill/>
    </a:ln>
  </c:spPr>
  <c:txPr>
    <a:bodyPr/>
    <a:lstStyle/>
    <a:p>
      <a:pPr>
        <a:defRPr sz="852" b="1" i="0" u="none" strike="noStrike" baseline="0">
          <a:solidFill>
            <a:schemeClr val="tx1"/>
          </a:solidFill>
          <a:latin typeface="Times New Roman"/>
          <a:ea typeface="Times New Roman"/>
          <a:cs typeface="Times New Roman"/>
        </a:defRPr>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600833480108297"/>
          <c:y val="6.8751111993353792E-2"/>
          <c:w val="0.80238473844176406"/>
          <c:h val="0.58603233419351952"/>
        </c:manualLayout>
      </c:layout>
      <c:barChart>
        <c:barDir val="col"/>
        <c:grouping val="clustered"/>
        <c:varyColors val="0"/>
        <c:ser>
          <c:idx val="1"/>
          <c:order val="0"/>
          <c:tx>
            <c:strRef>
              <c:f>Лист1!$C$2</c:f>
              <c:strCache>
                <c:ptCount val="1"/>
                <c:pt idx="0">
                  <c:v>Male</c:v>
                </c:pt>
              </c:strCache>
            </c:strRef>
          </c:tx>
          <c:spPr>
            <a:solidFill>
              <a:srgbClr val="800080"/>
            </a:solidFill>
            <a:ln w="25415">
              <a:solidFill>
                <a:srgbClr val="000000"/>
              </a:solidFill>
              <a:prstDash val="solid"/>
            </a:ln>
          </c:spPr>
          <c:invertIfNegative val="0"/>
          <c:dLbls>
            <c:dLbl>
              <c:idx val="0"/>
              <c:layout>
                <c:manualLayout>
                  <c:x val="2.4752329977112547E-2"/>
                  <c:y val="-6.2298518991432414E-3"/>
                </c:manualLayout>
              </c:layout>
              <c:dLblPos val="outEnd"/>
              <c:showLegendKey val="0"/>
              <c:showVal val="1"/>
              <c:showCatName val="0"/>
              <c:showSerName val="0"/>
              <c:showPercent val="0"/>
              <c:showBubbleSize val="0"/>
            </c:dLbl>
            <c:dLbl>
              <c:idx val="1"/>
              <c:layout>
                <c:manualLayout>
                  <c:x val="1.9080977569303135E-2"/>
                  <c:y val="-1.9328929965211863E-2"/>
                </c:manualLayout>
              </c:layout>
              <c:dLblPos val="outEnd"/>
              <c:showLegendKey val="0"/>
              <c:showVal val="1"/>
              <c:showCatName val="0"/>
              <c:showSerName val="0"/>
              <c:showPercent val="0"/>
              <c:showBubbleSize val="0"/>
            </c:dLbl>
            <c:dLbl>
              <c:idx val="2"/>
              <c:layout>
                <c:manualLayout>
                  <c:x val="1.976771424790786E-2"/>
                  <c:y val="-1.6306592381867185E-2"/>
                </c:manualLayout>
              </c:layout>
              <c:dLblPos val="outEnd"/>
              <c:showLegendKey val="0"/>
              <c:showVal val="1"/>
              <c:showCatName val="0"/>
              <c:showSerName val="0"/>
              <c:showPercent val="0"/>
              <c:showBubbleSize val="0"/>
            </c:dLbl>
            <c:dLbl>
              <c:idx val="3"/>
              <c:layout>
                <c:manualLayout>
                  <c:x val="2.169054486965204E-2"/>
                  <c:y val="-1.8562807757640281E-2"/>
                </c:manualLayout>
              </c:layout>
              <c:dLblPos val="outEnd"/>
              <c:showLegendKey val="0"/>
              <c:showVal val="1"/>
              <c:showCatName val="0"/>
              <c:showSerName val="0"/>
              <c:showPercent val="0"/>
              <c:showBubbleSize val="0"/>
            </c:dLbl>
            <c:dLbl>
              <c:idx val="4"/>
              <c:layout>
                <c:manualLayout>
                  <c:x val="1.9905093661977249E-2"/>
                  <c:y val="-1.9349785598113303E-2"/>
                </c:manualLayout>
              </c:layout>
              <c:dLblPos val="outEnd"/>
              <c:showLegendKey val="0"/>
              <c:showVal val="1"/>
              <c:showCatName val="0"/>
              <c:showSerName val="0"/>
              <c:showPercent val="0"/>
              <c:showBubbleSize val="0"/>
            </c:dLbl>
            <c:dLbl>
              <c:idx val="5"/>
              <c:layout>
                <c:manualLayout>
                  <c:x val="1.8119642454302504E-2"/>
                  <c:y val="-1.8368012036338321E-2"/>
                </c:manualLayout>
              </c:layout>
              <c:dLblPos val="outEnd"/>
              <c:showLegendKey val="0"/>
              <c:showVal val="1"/>
              <c:showCatName val="0"/>
              <c:showSerName val="0"/>
              <c:showPercent val="0"/>
              <c:showBubbleSize val="0"/>
            </c:dLbl>
            <c:dLbl>
              <c:idx val="6"/>
              <c:layout>
                <c:manualLayout>
                  <c:x val="2.6222942791745248E-2"/>
                  <c:y val="-2.7072566392198828E-2"/>
                </c:manualLayout>
              </c:layout>
              <c:dLblPos val="outEnd"/>
              <c:showLegendKey val="0"/>
              <c:showVal val="1"/>
              <c:showCatName val="0"/>
              <c:showSerName val="0"/>
              <c:showPercent val="0"/>
              <c:showBubbleSize val="0"/>
            </c:dLbl>
            <c:dLbl>
              <c:idx val="7"/>
              <c:layout>
                <c:manualLayout>
                  <c:x val="2.0729209754651551E-2"/>
                  <c:y val="-1.8646607917767937E-2"/>
                </c:manualLayout>
              </c:layout>
              <c:dLblPos val="outEnd"/>
              <c:showLegendKey val="0"/>
              <c:showVal val="1"/>
              <c:showCatName val="0"/>
              <c:showSerName val="0"/>
              <c:showPercent val="0"/>
              <c:showBubbleSize val="0"/>
            </c:dLbl>
            <c:dLbl>
              <c:idx val="8"/>
              <c:layout>
                <c:manualLayout>
                  <c:x val="1.3999192235621826E-2"/>
                  <c:y val="-2.7156113629037082E-2"/>
                </c:manualLayout>
              </c:layout>
              <c:dLblPos val="outEnd"/>
              <c:showLegendKey val="0"/>
              <c:showVal val="1"/>
              <c:showCatName val="0"/>
              <c:showSerName val="0"/>
              <c:showPercent val="0"/>
              <c:showBubbleSize val="0"/>
            </c:dLbl>
            <c:dLbl>
              <c:idx val="9"/>
              <c:layout>
                <c:manualLayout>
                  <c:xMode val="edge"/>
                  <c:yMode val="edge"/>
                  <c:x val="0.62175525339926263"/>
                  <c:y val="0"/>
                </c:manualLayout>
              </c:layout>
              <c:dLblPos val="outEnd"/>
              <c:showLegendKey val="0"/>
              <c:showVal val="1"/>
              <c:showCatName val="0"/>
              <c:showSerName val="0"/>
              <c:showPercent val="0"/>
              <c:showBubbleSize val="0"/>
            </c:dLbl>
            <c:dLbl>
              <c:idx val="10"/>
              <c:layout>
                <c:manualLayout>
                  <c:xMode val="edge"/>
                  <c:yMode val="edge"/>
                  <c:x val="0.67614338689740461"/>
                  <c:y val="0"/>
                </c:manualLayout>
              </c:layout>
              <c:dLblPos val="outEnd"/>
              <c:showLegendKey val="0"/>
              <c:showVal val="1"/>
              <c:showCatName val="0"/>
              <c:showSerName val="0"/>
              <c:showPercent val="0"/>
              <c:showBubbleSize val="0"/>
            </c:dLbl>
            <c:spPr>
              <a:noFill/>
              <a:ln w="25415">
                <a:noFill/>
              </a:ln>
            </c:spPr>
            <c:showLegendKey val="0"/>
            <c:showVal val="1"/>
            <c:showCatName val="0"/>
            <c:showSerName val="0"/>
            <c:showPercent val="0"/>
            <c:showBubbleSize val="0"/>
            <c:showLeaderLines val="0"/>
          </c:dLbls>
          <c:cat>
            <c:strRef>
              <c:f>Лист1!$B$3:$B$11</c:f>
              <c:strCache>
                <c:ptCount val="9"/>
                <c:pt idx="0">
                  <c:v>2003</c:v>
                </c:pt>
                <c:pt idx="1">
                  <c:v>2004</c:v>
                </c:pt>
                <c:pt idx="2">
                  <c:v>2005</c:v>
                </c:pt>
                <c:pt idx="3">
                  <c:v>2006</c:v>
                </c:pt>
                <c:pt idx="4">
                  <c:v>2007</c:v>
                </c:pt>
                <c:pt idx="5">
                  <c:v>2008</c:v>
                </c:pt>
                <c:pt idx="6">
                  <c:v>2009</c:v>
                </c:pt>
                <c:pt idx="7">
                  <c:v>2010</c:v>
                </c:pt>
                <c:pt idx="8">
                  <c:v>2011</c:v>
                </c:pt>
              </c:strCache>
            </c:strRef>
          </c:cat>
          <c:val>
            <c:numRef>
              <c:f>Лист1!$C$3:$C$11</c:f>
              <c:numCache>
                <c:formatCode>General</c:formatCode>
                <c:ptCount val="9"/>
                <c:pt idx="0">
                  <c:v>1111</c:v>
                </c:pt>
                <c:pt idx="1">
                  <c:v>868</c:v>
                </c:pt>
                <c:pt idx="2">
                  <c:v>970</c:v>
                </c:pt>
                <c:pt idx="3">
                  <c:v>798</c:v>
                </c:pt>
                <c:pt idx="4">
                  <c:v>659</c:v>
                </c:pt>
                <c:pt idx="5">
                  <c:v>482</c:v>
                </c:pt>
                <c:pt idx="6">
                  <c:v>332</c:v>
                </c:pt>
                <c:pt idx="7">
                  <c:v>362</c:v>
                </c:pt>
                <c:pt idx="8">
                  <c:v>296</c:v>
                </c:pt>
              </c:numCache>
            </c:numRef>
          </c:val>
        </c:ser>
        <c:ser>
          <c:idx val="0"/>
          <c:order val="1"/>
          <c:tx>
            <c:strRef>
              <c:f>Лист1!$D$2</c:f>
              <c:strCache>
                <c:ptCount val="1"/>
                <c:pt idx="0">
                  <c:v>Female</c:v>
                </c:pt>
              </c:strCache>
            </c:strRef>
          </c:tx>
          <c:spPr>
            <a:solidFill>
              <a:srgbClr val="9999FF"/>
            </a:solidFill>
            <a:ln w="12707">
              <a:solidFill>
                <a:srgbClr val="000000"/>
              </a:solidFill>
              <a:prstDash val="solid"/>
            </a:ln>
          </c:spPr>
          <c:invertIfNegative val="0"/>
          <c:dLbls>
            <c:dLbl>
              <c:idx val="0"/>
              <c:layout>
                <c:manualLayout>
                  <c:x val="2.5830402960289912E-2"/>
                  <c:y val="-9.308035471700964E-3"/>
                </c:manualLayout>
              </c:layout>
              <c:dLblPos val="outEnd"/>
              <c:showLegendKey val="0"/>
              <c:showVal val="1"/>
              <c:showCatName val="0"/>
              <c:showSerName val="0"/>
              <c:showPercent val="0"/>
              <c:showBubbleSize val="0"/>
            </c:dLbl>
            <c:dLbl>
              <c:idx val="1"/>
              <c:layout>
                <c:manualLayout>
                  <c:x val="2.898932752517409E-2"/>
                  <c:y val="-2.2622764891972878E-2"/>
                </c:manualLayout>
              </c:layout>
              <c:dLblPos val="outEnd"/>
              <c:showLegendKey val="0"/>
              <c:showVal val="1"/>
              <c:showCatName val="0"/>
              <c:showSerName val="0"/>
              <c:showPercent val="0"/>
              <c:showBubbleSize val="0"/>
            </c:dLbl>
            <c:dLbl>
              <c:idx val="2"/>
              <c:layout>
                <c:manualLayout>
                  <c:x val="2.9676064203778572E-2"/>
                  <c:y val="-2.4085281517782151E-2"/>
                </c:manualLayout>
              </c:layout>
              <c:dLblPos val="outEnd"/>
              <c:showLegendKey val="0"/>
              <c:showVal val="1"/>
              <c:showCatName val="0"/>
              <c:showSerName val="0"/>
              <c:showPercent val="0"/>
              <c:showBubbleSize val="0"/>
            </c:dLbl>
            <c:dLbl>
              <c:idx val="3"/>
              <c:layout>
                <c:manualLayout>
                  <c:x val="3.159889482552284E-2"/>
                  <c:y val="-1.893198706130518E-2"/>
                </c:manualLayout>
              </c:layout>
              <c:dLblPos val="outEnd"/>
              <c:showLegendKey val="0"/>
              <c:showVal val="1"/>
              <c:showCatName val="0"/>
              <c:showSerName val="0"/>
              <c:showPercent val="0"/>
              <c:showBubbleSize val="0"/>
            </c:dLbl>
            <c:dLbl>
              <c:idx val="4"/>
              <c:layout>
                <c:manualLayout>
                  <c:x val="2.4869067845289312E-2"/>
                  <c:y val="-1.5986413452691098E-2"/>
                </c:manualLayout>
              </c:layout>
              <c:dLblPos val="outEnd"/>
              <c:showLegendKey val="0"/>
              <c:showVal val="1"/>
              <c:showCatName val="0"/>
              <c:showSerName val="0"/>
              <c:showPercent val="0"/>
              <c:showBubbleSize val="0"/>
            </c:dLbl>
            <c:dLbl>
              <c:idx val="5"/>
              <c:layout>
                <c:manualLayout>
                  <c:x val="2.6791898467033583E-2"/>
                  <c:y val="-8.0685216613977304E-3"/>
                </c:manualLayout>
              </c:layout>
              <c:dLblPos val="outEnd"/>
              <c:showLegendKey val="0"/>
              <c:showVal val="1"/>
              <c:showCatName val="0"/>
              <c:showSerName val="0"/>
              <c:showPercent val="0"/>
              <c:showBubbleSize val="0"/>
            </c:dLbl>
            <c:dLbl>
              <c:idx val="6"/>
              <c:layout>
                <c:manualLayout>
                  <c:x val="2.7478635145638239E-2"/>
                  <c:y val="3.2477326316294498E-3"/>
                </c:manualLayout>
              </c:layout>
              <c:dLblPos val="outEnd"/>
              <c:showLegendKey val="0"/>
              <c:showVal val="1"/>
              <c:showCatName val="0"/>
              <c:showSerName val="0"/>
              <c:showPercent val="0"/>
              <c:showBubbleSize val="0"/>
            </c:dLbl>
            <c:dLbl>
              <c:idx val="7"/>
              <c:layout>
                <c:manualLayout>
                  <c:x val="1.9512714222265293E-2"/>
                  <c:y val="-1.3068478739086089E-2"/>
                </c:manualLayout>
              </c:layout>
              <c:dLblPos val="outEnd"/>
              <c:showLegendKey val="0"/>
              <c:showVal val="1"/>
              <c:showCatName val="0"/>
              <c:showSerName val="0"/>
              <c:showPercent val="0"/>
              <c:showBubbleSize val="0"/>
            </c:dLbl>
            <c:dLbl>
              <c:idx val="8"/>
              <c:layout>
                <c:manualLayout>
                  <c:x val="2.5143826673428602E-2"/>
                  <c:y val="-1.0324737037170999E-2"/>
                </c:manualLayout>
              </c:layout>
              <c:dLblPos val="outEnd"/>
              <c:showLegendKey val="0"/>
              <c:showVal val="1"/>
              <c:showCatName val="0"/>
              <c:showSerName val="0"/>
              <c:showPercent val="0"/>
              <c:showBubbleSize val="0"/>
            </c:dLbl>
            <c:spPr>
              <a:noFill/>
              <a:ln w="25415">
                <a:noFill/>
              </a:ln>
            </c:spPr>
            <c:showLegendKey val="0"/>
            <c:showVal val="1"/>
            <c:showCatName val="0"/>
            <c:showSerName val="0"/>
            <c:showPercent val="0"/>
            <c:showBubbleSize val="0"/>
            <c:showLeaderLines val="0"/>
          </c:dLbls>
          <c:cat>
            <c:strRef>
              <c:f>Лист1!$B$3:$B$11</c:f>
              <c:strCache>
                <c:ptCount val="9"/>
                <c:pt idx="0">
                  <c:v>2003</c:v>
                </c:pt>
                <c:pt idx="1">
                  <c:v>2004</c:v>
                </c:pt>
                <c:pt idx="2">
                  <c:v>2005</c:v>
                </c:pt>
                <c:pt idx="3">
                  <c:v>2006</c:v>
                </c:pt>
                <c:pt idx="4">
                  <c:v>2007</c:v>
                </c:pt>
                <c:pt idx="5">
                  <c:v>2008</c:v>
                </c:pt>
                <c:pt idx="6">
                  <c:v>2009</c:v>
                </c:pt>
                <c:pt idx="7">
                  <c:v>2010</c:v>
                </c:pt>
                <c:pt idx="8">
                  <c:v>2011</c:v>
                </c:pt>
              </c:strCache>
            </c:strRef>
          </c:cat>
          <c:val>
            <c:numRef>
              <c:f>Лист1!$D$3:$D$11</c:f>
              <c:numCache>
                <c:formatCode>General</c:formatCode>
                <c:ptCount val="9"/>
                <c:pt idx="0">
                  <c:v>585</c:v>
                </c:pt>
                <c:pt idx="1">
                  <c:v>449</c:v>
                </c:pt>
                <c:pt idx="2">
                  <c:v>619</c:v>
                </c:pt>
                <c:pt idx="3">
                  <c:v>439</c:v>
                </c:pt>
                <c:pt idx="4">
                  <c:v>308</c:v>
                </c:pt>
                <c:pt idx="5">
                  <c:v>319</c:v>
                </c:pt>
                <c:pt idx="6">
                  <c:v>194</c:v>
                </c:pt>
                <c:pt idx="7">
                  <c:v>165</c:v>
                </c:pt>
                <c:pt idx="8">
                  <c:v>147</c:v>
                </c:pt>
              </c:numCache>
            </c:numRef>
          </c:val>
        </c:ser>
        <c:dLbls>
          <c:showLegendKey val="0"/>
          <c:showVal val="1"/>
          <c:showCatName val="0"/>
          <c:showSerName val="0"/>
          <c:showPercent val="0"/>
          <c:showBubbleSize val="0"/>
        </c:dLbls>
        <c:gapWidth val="150"/>
        <c:axId val="92291840"/>
        <c:axId val="92293760"/>
      </c:barChart>
      <c:catAx>
        <c:axId val="92291840"/>
        <c:scaling>
          <c:orientation val="minMax"/>
        </c:scaling>
        <c:delete val="0"/>
        <c:axPos val="b"/>
        <c:title>
          <c:tx>
            <c:rich>
              <a:bodyPr/>
              <a:lstStyle/>
              <a:p>
                <a:pPr>
                  <a:defRPr/>
                </a:pPr>
                <a:r>
                  <a:rPr lang="en-US"/>
                  <a:t>Years</a:t>
                </a:r>
                <a:endParaRPr lang="ru-RU"/>
              </a:p>
            </c:rich>
          </c:tx>
          <c:layout>
            <c:manualLayout>
              <c:xMode val="edge"/>
              <c:yMode val="edge"/>
              <c:x val="0.47960444993819534"/>
              <c:y val="0.76323119777158865"/>
            </c:manualLayout>
          </c:layout>
          <c:overlay val="0"/>
          <c:spPr>
            <a:noFill/>
            <a:ln w="25415">
              <a:noFill/>
            </a:ln>
          </c:spPr>
        </c:title>
        <c:numFmt formatCode="@" sourceLinked="1"/>
        <c:majorTickMark val="out"/>
        <c:minorTickMark val="none"/>
        <c:tickLblPos val="nextTo"/>
        <c:spPr>
          <a:ln w="3177">
            <a:solidFill>
              <a:srgbClr val="000000"/>
            </a:solidFill>
            <a:prstDash val="solid"/>
          </a:ln>
        </c:spPr>
        <c:txPr>
          <a:bodyPr rot="0" vert="horz"/>
          <a:lstStyle/>
          <a:p>
            <a:pPr>
              <a:defRPr/>
            </a:pPr>
            <a:endParaRPr lang="ru-RU"/>
          </a:p>
        </c:txPr>
        <c:crossAx val="92293760"/>
        <c:crossesAt val="0"/>
        <c:auto val="1"/>
        <c:lblAlgn val="ctr"/>
        <c:lblOffset val="100"/>
        <c:tickLblSkip val="1"/>
        <c:tickMarkSkip val="1"/>
        <c:noMultiLvlLbl val="0"/>
      </c:catAx>
      <c:valAx>
        <c:axId val="92293760"/>
        <c:scaling>
          <c:orientation val="minMax"/>
          <c:max val="1200"/>
          <c:min val="0"/>
        </c:scaling>
        <c:delete val="0"/>
        <c:axPos val="l"/>
        <c:title>
          <c:tx>
            <c:rich>
              <a:bodyPr/>
              <a:lstStyle/>
              <a:p>
                <a:pPr>
                  <a:defRPr/>
                </a:pPr>
                <a:r>
                  <a:rPr lang="en-US"/>
                  <a:t>Number of Injured</a:t>
                </a:r>
                <a:endParaRPr lang="ru-RU"/>
              </a:p>
            </c:rich>
          </c:tx>
          <c:layout>
            <c:manualLayout>
              <c:xMode val="edge"/>
              <c:yMode val="edge"/>
              <c:x val="2.7194066749072932E-2"/>
              <c:y val="8.6350974930362243E-2"/>
            </c:manualLayout>
          </c:layout>
          <c:overlay val="0"/>
          <c:spPr>
            <a:noFill/>
            <a:ln w="25415">
              <a:noFill/>
            </a:ln>
          </c:spPr>
        </c:title>
        <c:numFmt formatCode="General" sourceLinked="1"/>
        <c:majorTickMark val="out"/>
        <c:minorTickMark val="none"/>
        <c:tickLblPos val="nextTo"/>
        <c:spPr>
          <a:ln w="3177">
            <a:solidFill>
              <a:srgbClr val="000000"/>
            </a:solidFill>
            <a:prstDash val="solid"/>
          </a:ln>
        </c:spPr>
        <c:txPr>
          <a:bodyPr rot="0" vert="horz"/>
          <a:lstStyle/>
          <a:p>
            <a:pPr>
              <a:defRPr/>
            </a:pPr>
            <a:endParaRPr lang="ru-RU"/>
          </a:p>
        </c:txPr>
        <c:crossAx val="92291840"/>
        <c:crosses val="autoZero"/>
        <c:crossBetween val="between"/>
        <c:majorUnit val="200"/>
        <c:minorUnit val="40"/>
      </c:valAx>
      <c:spPr>
        <a:noFill/>
        <a:ln w="25415">
          <a:noFill/>
        </a:ln>
      </c:spPr>
    </c:plotArea>
    <c:legend>
      <c:legendPos val="b"/>
      <c:layout>
        <c:manualLayout>
          <c:xMode val="edge"/>
          <c:yMode val="edge"/>
          <c:x val="0.3658838071693486"/>
          <c:y val="0.85750510737609065"/>
          <c:w val="0.28677379480840542"/>
          <c:h val="0.13413832505765277"/>
        </c:manualLayout>
      </c:layout>
      <c:overlay val="0"/>
      <c:spPr>
        <a:solidFill>
          <a:srgbClr val="FFFFFF"/>
        </a:solidFill>
        <a:ln w="3177">
          <a:solidFill>
            <a:srgbClr val="000000"/>
          </a:solidFill>
          <a:prstDash val="solid"/>
        </a:ln>
      </c:spPr>
    </c:legend>
    <c:plotVisOnly val="1"/>
    <c:dispBlanksAs val="gap"/>
    <c:showDLblsOverMax val="0"/>
  </c:chart>
  <c:spPr>
    <a:solidFill>
      <a:srgbClr val="FFFFFF"/>
    </a:solidFill>
    <a:ln>
      <a:noFill/>
    </a:ln>
  </c:spPr>
  <c:txPr>
    <a:bodyPr/>
    <a:lstStyle/>
    <a:p>
      <a:pPr>
        <a:defRPr sz="900" b="1" i="0" u="none" strike="noStrike" baseline="0">
          <a:solidFill>
            <a:srgbClr val="000000"/>
          </a:solidFill>
          <a:latin typeface="Arial Cyr"/>
          <a:ea typeface="Arial Cyr"/>
          <a:cs typeface="Arial Cyr"/>
        </a:defRPr>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44"/>
      <c:hPercent val="33"/>
      <c:rotY val="36"/>
      <c:depthPercent val="100"/>
      <c:rAngAx val="1"/>
    </c:view3D>
    <c:floor>
      <c:thickness val="0"/>
      <c:spPr>
        <a:solidFill>
          <a:srgbClr val="C0C0C0"/>
        </a:solidFill>
        <a:ln w="3175">
          <a:solidFill>
            <a:srgbClr val="000000"/>
          </a:solidFill>
          <a:prstDash val="solid"/>
        </a:ln>
      </c:spPr>
    </c:floor>
    <c:sideWall>
      <c:thickness val="0"/>
      <c:spPr>
        <a:noFill/>
        <a:ln w="25400">
          <a:noFill/>
        </a:ln>
      </c:spPr>
    </c:sideWall>
    <c:backWall>
      <c:thickness val="0"/>
      <c:spPr>
        <a:noFill/>
        <a:ln w="25400">
          <a:noFill/>
        </a:ln>
      </c:spPr>
    </c:backWall>
    <c:plotArea>
      <c:layout>
        <c:manualLayout>
          <c:layoutTarget val="inner"/>
          <c:xMode val="edge"/>
          <c:yMode val="edge"/>
          <c:x val="0.27378243755839127"/>
          <c:y val="3.3338852203376776E-2"/>
          <c:w val="0.63582090060225072"/>
          <c:h val="0.72077562326870015"/>
        </c:manualLayout>
      </c:layout>
      <c:bar3DChart>
        <c:barDir val="col"/>
        <c:grouping val="clustered"/>
        <c:varyColors val="0"/>
        <c:ser>
          <c:idx val="0"/>
          <c:order val="0"/>
          <c:tx>
            <c:strRef>
              <c:f>Лист1!$A$2</c:f>
              <c:strCache>
                <c:ptCount val="1"/>
                <c:pt idx="0">
                  <c:v>Number of human-days of working capacity lost per one injured in Ukraine</c:v>
                </c:pt>
              </c:strCache>
            </c:strRef>
          </c:tx>
          <c:spPr>
            <a:solidFill>
              <a:srgbClr val="9999FF"/>
            </a:solidFill>
            <a:ln w="12701">
              <a:solidFill>
                <a:srgbClr val="000000"/>
              </a:solidFill>
              <a:prstDash val="solid"/>
            </a:ln>
          </c:spPr>
          <c:invertIfNegative val="0"/>
          <c:cat>
            <c:numRef>
              <c:f>Лист1!$B$1:$J$1</c:f>
              <c:numCache>
                <c:formatCode>General</c:formatCode>
                <c:ptCount val="9"/>
                <c:pt idx="0">
                  <c:v>2003</c:v>
                </c:pt>
                <c:pt idx="1">
                  <c:v>2004</c:v>
                </c:pt>
                <c:pt idx="2">
                  <c:v>2005</c:v>
                </c:pt>
                <c:pt idx="3">
                  <c:v>2006</c:v>
                </c:pt>
                <c:pt idx="4">
                  <c:v>2007</c:v>
                </c:pt>
                <c:pt idx="5">
                  <c:v>2008</c:v>
                </c:pt>
                <c:pt idx="6">
                  <c:v>2009</c:v>
                </c:pt>
                <c:pt idx="7">
                  <c:v>2010</c:v>
                </c:pt>
                <c:pt idx="8">
                  <c:v>2011</c:v>
                </c:pt>
              </c:numCache>
            </c:numRef>
          </c:cat>
          <c:val>
            <c:numRef>
              <c:f>Лист1!$B$2:$J$2</c:f>
              <c:numCache>
                <c:formatCode>General</c:formatCode>
                <c:ptCount val="9"/>
                <c:pt idx="0">
                  <c:v>29.7</c:v>
                </c:pt>
                <c:pt idx="1">
                  <c:v>32.300000000000004</c:v>
                </c:pt>
                <c:pt idx="2">
                  <c:v>32.1</c:v>
                </c:pt>
                <c:pt idx="3">
                  <c:v>34.700000000000003</c:v>
                </c:pt>
                <c:pt idx="4">
                  <c:v>33.9</c:v>
                </c:pt>
                <c:pt idx="5">
                  <c:v>35.9</c:v>
                </c:pt>
                <c:pt idx="6">
                  <c:v>36.4</c:v>
                </c:pt>
                <c:pt idx="7">
                  <c:v>36.5</c:v>
                </c:pt>
                <c:pt idx="8">
                  <c:v>47</c:v>
                </c:pt>
              </c:numCache>
            </c:numRef>
          </c:val>
        </c:ser>
        <c:ser>
          <c:idx val="1"/>
          <c:order val="1"/>
          <c:tx>
            <c:strRef>
              <c:f>Лист1!$A$3</c:f>
              <c:strCache>
                <c:ptCount val="1"/>
                <c:pt idx="0">
                  <c:v>Number of human-days of working capacity lost per one injured in Food Industry</c:v>
                </c:pt>
              </c:strCache>
            </c:strRef>
          </c:tx>
          <c:spPr>
            <a:solidFill>
              <a:srgbClr val="993366"/>
            </a:solidFill>
            <a:ln w="12701">
              <a:solidFill>
                <a:srgbClr val="000000"/>
              </a:solidFill>
              <a:prstDash val="solid"/>
            </a:ln>
          </c:spPr>
          <c:invertIfNegative val="0"/>
          <c:cat>
            <c:numRef>
              <c:f>Лист1!$B$1:$J$1</c:f>
              <c:numCache>
                <c:formatCode>General</c:formatCode>
                <c:ptCount val="9"/>
                <c:pt idx="0">
                  <c:v>2003</c:v>
                </c:pt>
                <c:pt idx="1">
                  <c:v>2004</c:v>
                </c:pt>
                <c:pt idx="2">
                  <c:v>2005</c:v>
                </c:pt>
                <c:pt idx="3">
                  <c:v>2006</c:v>
                </c:pt>
                <c:pt idx="4">
                  <c:v>2007</c:v>
                </c:pt>
                <c:pt idx="5">
                  <c:v>2008</c:v>
                </c:pt>
                <c:pt idx="6">
                  <c:v>2009</c:v>
                </c:pt>
                <c:pt idx="7">
                  <c:v>2010</c:v>
                </c:pt>
                <c:pt idx="8">
                  <c:v>2011</c:v>
                </c:pt>
              </c:numCache>
            </c:numRef>
          </c:cat>
          <c:val>
            <c:numRef>
              <c:f>Лист1!$B$3:$J$3</c:f>
              <c:numCache>
                <c:formatCode>General</c:formatCode>
                <c:ptCount val="9"/>
                <c:pt idx="0">
                  <c:v>26.3</c:v>
                </c:pt>
                <c:pt idx="1">
                  <c:v>28.1</c:v>
                </c:pt>
                <c:pt idx="2">
                  <c:v>29.7</c:v>
                </c:pt>
                <c:pt idx="3">
                  <c:v>29.4</c:v>
                </c:pt>
                <c:pt idx="4">
                  <c:v>33.6</c:v>
                </c:pt>
                <c:pt idx="5">
                  <c:v>36.800000000000004</c:v>
                </c:pt>
                <c:pt idx="6">
                  <c:v>38.800000000000004</c:v>
                </c:pt>
                <c:pt idx="7">
                  <c:v>39.1</c:v>
                </c:pt>
                <c:pt idx="8">
                  <c:v>47.2</c:v>
                </c:pt>
              </c:numCache>
            </c:numRef>
          </c:val>
        </c:ser>
        <c:dLbls>
          <c:showLegendKey val="0"/>
          <c:showVal val="0"/>
          <c:showCatName val="0"/>
          <c:showSerName val="0"/>
          <c:showPercent val="0"/>
          <c:showBubbleSize val="0"/>
        </c:dLbls>
        <c:gapWidth val="150"/>
        <c:shape val="box"/>
        <c:axId val="92238208"/>
        <c:axId val="92240512"/>
        <c:axId val="0"/>
      </c:bar3DChart>
      <c:catAx>
        <c:axId val="92238208"/>
        <c:scaling>
          <c:orientation val="minMax"/>
        </c:scaling>
        <c:delete val="0"/>
        <c:axPos val="b"/>
        <c:title>
          <c:tx>
            <c:rich>
              <a:bodyPr/>
              <a:lstStyle/>
              <a:p>
                <a:pPr>
                  <a:defRPr/>
                </a:pPr>
                <a:r>
                  <a:rPr lang="en-US"/>
                  <a:t>Years</a:t>
                </a:r>
                <a:endParaRPr lang="ru-RU"/>
              </a:p>
            </c:rich>
          </c:tx>
          <c:layout>
            <c:manualLayout>
              <c:xMode val="edge"/>
              <c:yMode val="edge"/>
              <c:x val="0.56241931558857838"/>
              <c:y val="0.65984200630178147"/>
            </c:manualLayout>
          </c:layout>
          <c:overlay val="0"/>
          <c:spPr>
            <a:noFill/>
            <a:ln w="25401">
              <a:noFill/>
            </a:ln>
          </c:spPr>
        </c:title>
        <c:numFmt formatCode="General" sourceLinked="1"/>
        <c:majorTickMark val="out"/>
        <c:minorTickMark val="none"/>
        <c:tickLblPos val="low"/>
        <c:spPr>
          <a:ln w="3175">
            <a:solidFill>
              <a:srgbClr val="000000"/>
            </a:solidFill>
            <a:prstDash val="solid"/>
          </a:ln>
        </c:spPr>
        <c:txPr>
          <a:bodyPr rot="0" vert="horz"/>
          <a:lstStyle/>
          <a:p>
            <a:pPr>
              <a:defRPr/>
            </a:pPr>
            <a:endParaRPr lang="ru-RU"/>
          </a:p>
        </c:txPr>
        <c:crossAx val="92240512"/>
        <c:crosses val="autoZero"/>
        <c:auto val="1"/>
        <c:lblAlgn val="ctr"/>
        <c:lblOffset val="100"/>
        <c:tickLblSkip val="1"/>
        <c:tickMarkSkip val="1"/>
        <c:noMultiLvlLbl val="0"/>
      </c:catAx>
      <c:valAx>
        <c:axId val="92240512"/>
        <c:scaling>
          <c:orientation val="minMax"/>
        </c:scaling>
        <c:delete val="0"/>
        <c:axPos val="l"/>
        <c:majorGridlines>
          <c:spPr>
            <a:ln w="3175">
              <a:solidFill>
                <a:srgbClr val="000000"/>
              </a:solidFill>
              <a:prstDash val="solid"/>
            </a:ln>
          </c:spPr>
        </c:majorGridlines>
        <c:title>
          <c:tx>
            <c:rich>
              <a:bodyPr rot="0" vert="horz"/>
              <a:lstStyle/>
              <a:p>
                <a:pPr algn="ctr" rtl="0">
                  <a:defRPr/>
                </a:pPr>
                <a:r>
                  <a:rPr lang="en-US"/>
                  <a:t>Days of working capacity lost</a:t>
                </a:r>
                <a:endParaRPr lang="ru-RU"/>
              </a:p>
            </c:rich>
          </c:tx>
          <c:layout>
            <c:manualLayout>
              <c:xMode val="edge"/>
              <c:yMode val="edge"/>
              <c:x val="3.2326008416875288E-2"/>
              <c:y val="0.33425247238980088"/>
            </c:manualLayout>
          </c:layout>
          <c:overlay val="0"/>
          <c:spPr>
            <a:noFill/>
            <a:ln w="25401">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ru-RU"/>
          </a:p>
        </c:txPr>
        <c:crossAx val="92238208"/>
        <c:crosses val="autoZero"/>
        <c:crossBetween val="between"/>
      </c:valAx>
      <c:spPr>
        <a:noFill/>
        <a:ln w="25401">
          <a:noFill/>
        </a:ln>
      </c:spPr>
    </c:plotArea>
    <c:legend>
      <c:legendPos val="r"/>
      <c:layout>
        <c:manualLayout>
          <c:xMode val="edge"/>
          <c:yMode val="edge"/>
          <c:x val="0.13749865986872678"/>
          <c:y val="0.72860147982724655"/>
          <c:w val="0.76031957390146476"/>
          <c:h val="0.16386628932997074"/>
        </c:manualLayout>
      </c:layout>
      <c:overlay val="0"/>
      <c:spPr>
        <a:solidFill>
          <a:srgbClr val="FFFFFF"/>
        </a:solidFill>
        <a:ln w="25401">
          <a:noFill/>
        </a:ln>
      </c:spPr>
    </c:legend>
    <c:plotVisOnly val="1"/>
    <c:dispBlanksAs val="gap"/>
    <c:showDLblsOverMax val="0"/>
  </c:chart>
  <c:spPr>
    <a:solidFill>
      <a:srgbClr val="FFFFFF"/>
    </a:solidFill>
    <a:ln w="3175">
      <a:solidFill>
        <a:srgbClr val="FFFFFF"/>
      </a:solidFill>
      <a:prstDash val="solid"/>
    </a:ln>
  </c:spPr>
  <c:txPr>
    <a:bodyPr/>
    <a:lstStyle/>
    <a:p>
      <a:pPr>
        <a:defRPr sz="800" b="0" i="0" u="none" strike="noStrike" baseline="0">
          <a:solidFill>
            <a:srgbClr val="000000"/>
          </a:solidFill>
          <a:latin typeface="Times New Roman"/>
          <a:ea typeface="Times New Roman"/>
          <a:cs typeface="Times New Roman"/>
        </a:defRPr>
      </a:pPr>
      <a:endParaRPr lang="ru-RU"/>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uk-UA"/>
          </a:p>
        </p:txBody>
      </p:sp>
      <p:sp>
        <p:nvSpPr>
          <p:cNvPr id="39939"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r>
              <a:rPr lang="uk-UA"/>
              <a:t>1111111</a:t>
            </a:r>
          </a:p>
        </p:txBody>
      </p:sp>
      <p:sp>
        <p:nvSpPr>
          <p:cNvPr id="39940"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uk-UA"/>
          </a:p>
        </p:txBody>
      </p:sp>
      <p:sp>
        <p:nvSpPr>
          <p:cNvPr id="39941"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BD781013-9E39-42E5-926C-3A1F1A9B6B6F}" type="slidenum">
              <a:rPr lang="uk-UA"/>
              <a:pPr>
                <a:defRPr/>
              </a:pPr>
              <a:t>‹#›</a:t>
            </a:fld>
            <a:endParaRPr lang="uk-UA"/>
          </a:p>
        </p:txBody>
      </p:sp>
    </p:spTree>
    <p:extLst>
      <p:ext uri="{BB962C8B-B14F-4D97-AF65-F5344CB8AC3E}">
        <p14:creationId xmlns:p14="http://schemas.microsoft.com/office/powerpoint/2010/main" val="1440448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uk-UA"/>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r>
              <a:rPr lang="uk-UA"/>
              <a:t>1111111</a:t>
            </a:r>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uk-UA"/>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674FEE2D-E85E-411B-93B3-885C290128DD}" type="slidenum">
              <a:rPr lang="uk-UA"/>
              <a:pPr>
                <a:defRPr/>
              </a:pPr>
              <a:t>‹#›</a:t>
            </a:fld>
            <a:endParaRPr lang="uk-UA"/>
          </a:p>
        </p:txBody>
      </p:sp>
    </p:spTree>
    <p:extLst>
      <p:ext uri="{BB962C8B-B14F-4D97-AF65-F5344CB8AC3E}">
        <p14:creationId xmlns:p14="http://schemas.microsoft.com/office/powerpoint/2010/main" val="34670183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3886200" y="8686800"/>
            <a:ext cx="2971800" cy="457200"/>
          </a:xfrm>
          <a:prstGeom prst="rect">
            <a:avLst/>
          </a:prstGeom>
          <a:noFill/>
          <a:ln w="9525">
            <a:noFill/>
            <a:miter lim="800000"/>
            <a:headEnd/>
            <a:tailEnd/>
          </a:ln>
          <a:effectLst/>
        </p:spPr>
        <p:txBody>
          <a:bodyPr anchor="b"/>
          <a:lstStyle/>
          <a:p>
            <a:pPr algn="r"/>
            <a:fld id="{CFAD72E7-B912-42D1-81C8-A4CB416657F6}" type="slidenum">
              <a:rPr lang="uk-UA" sz="1200"/>
              <a:pPr algn="r"/>
              <a:t>1</a:t>
            </a:fld>
            <a:endParaRPr lang="uk-UA"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uk-U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a:ln/>
        </p:spPr>
      </p:sp>
      <p:sp>
        <p:nvSpPr>
          <p:cNvPr id="37891" name="Заметки 2"/>
          <p:cNvSpPr>
            <a:spLocks noGrp="1"/>
          </p:cNvSpPr>
          <p:nvPr>
            <p:ph type="body" idx="1"/>
          </p:nvPr>
        </p:nvSpPr>
        <p:spPr>
          <a:noFill/>
        </p:spPr>
        <p:txBody>
          <a:bodyPr/>
          <a:lstStyle/>
          <a:p>
            <a:pPr eaLnBrk="1" hangingPunct="1"/>
            <a:endParaRPr lang="ru-RU" smtClean="0"/>
          </a:p>
        </p:txBody>
      </p:sp>
      <p:sp>
        <p:nvSpPr>
          <p:cNvPr id="37892" name="Номер слайда 3"/>
          <p:cNvSpPr>
            <a:spLocks noGrp="1"/>
          </p:cNvSpPr>
          <p:nvPr>
            <p:ph type="sldNum" sz="quarter" idx="5"/>
          </p:nvPr>
        </p:nvSpPr>
        <p:spPr>
          <a:noFill/>
          <a:ln>
            <a:miter lim="800000"/>
            <a:headEnd/>
            <a:tailEnd/>
          </a:ln>
        </p:spPr>
        <p:txBody>
          <a:bodyPr/>
          <a:lstStyle/>
          <a:p>
            <a:fld id="{430A9568-E8D8-4E17-925B-303F4E13C935}" type="slidenum">
              <a:rPr lang="uk-UA" smtClean="0"/>
              <a:pPr/>
              <a:t>6</a:t>
            </a:fld>
            <a:endParaRPr lang="uk-U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Образ слайда 1"/>
          <p:cNvSpPr>
            <a:spLocks noGrp="1" noRot="1" noChangeAspect="1" noTextEdit="1"/>
          </p:cNvSpPr>
          <p:nvPr>
            <p:ph type="sldImg"/>
          </p:nvPr>
        </p:nvSpPr>
        <p:spPr>
          <a:ln/>
        </p:spPr>
      </p:sp>
      <p:sp>
        <p:nvSpPr>
          <p:cNvPr id="87043" name="Заметки 2"/>
          <p:cNvSpPr>
            <a:spLocks noGrp="1"/>
          </p:cNvSpPr>
          <p:nvPr>
            <p:ph type="body" idx="1"/>
          </p:nvPr>
        </p:nvSpPr>
        <p:spPr>
          <a:noFill/>
        </p:spPr>
        <p:txBody>
          <a:bodyPr/>
          <a:lstStyle/>
          <a:p>
            <a:pPr eaLnBrk="1" hangingPunct="1"/>
            <a:endParaRPr lang="ru-RU" smtClean="0"/>
          </a:p>
        </p:txBody>
      </p:sp>
      <p:sp>
        <p:nvSpPr>
          <p:cNvPr id="87044" name="Номер слайда 3"/>
          <p:cNvSpPr txBox="1">
            <a:spLocks noGrp="1"/>
          </p:cNvSpPr>
          <p:nvPr/>
        </p:nvSpPr>
        <p:spPr bwMode="auto">
          <a:xfrm>
            <a:off x="3886200" y="8686800"/>
            <a:ext cx="2971800" cy="457200"/>
          </a:xfrm>
          <a:prstGeom prst="rect">
            <a:avLst/>
          </a:prstGeom>
          <a:noFill/>
          <a:ln w="9525">
            <a:noFill/>
            <a:miter lim="800000"/>
            <a:headEnd/>
            <a:tailEnd/>
          </a:ln>
          <a:effectLst/>
        </p:spPr>
        <p:txBody>
          <a:bodyPr anchor="b"/>
          <a:lstStyle/>
          <a:p>
            <a:pPr algn="r"/>
            <a:fld id="{D2419D71-680D-41D3-9ED3-DAA502A76574}" type="slidenum">
              <a:rPr lang="uk-UA" sz="1200"/>
              <a:pPr algn="r"/>
              <a:t>10</a:t>
            </a:fld>
            <a:endParaRPr lang="uk-UA"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77D27F07-7427-47DE-A81A-D10C4FCB7BB4}"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7FBC8163-D186-4071-B2C3-C414ECFC1AC9}"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6161C8D9-2978-4969-8ED4-13AD7F5CAD9A}" type="slidenum">
              <a:rPr lang="uk-UA"/>
              <a:pPr>
                <a:defRPr/>
              </a:pPr>
              <a:t>‹#›</a:t>
            </a:fld>
            <a:endParaRPr lang="uk-U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685800" y="1981200"/>
            <a:ext cx="7772400" cy="4114800"/>
          </a:xfrm>
        </p:spPr>
        <p:txBody>
          <a:bodyPr rtlCol="0">
            <a:normAutofit/>
          </a:bodyPr>
          <a:lstStyle/>
          <a:p>
            <a:pPr lvl="0"/>
            <a:endParaRPr lang="ru-RU" noProof="0" smtClean="0"/>
          </a:p>
        </p:txBody>
      </p:sp>
      <p:sp>
        <p:nvSpPr>
          <p:cNvPr id="4" name="Дата 3"/>
          <p:cNvSpPr>
            <a:spLocks noGrp="1"/>
          </p:cNvSpPr>
          <p:nvPr>
            <p:ph type="dt" sz="half" idx="10"/>
          </p:nvPr>
        </p:nvSpPr>
        <p:spPr>
          <a:xfrm>
            <a:off x="685800" y="6248400"/>
            <a:ext cx="1905000" cy="457200"/>
          </a:xfrm>
        </p:spPr>
        <p:txBody>
          <a:bodyPr/>
          <a:lstStyle>
            <a:lvl1pPr>
              <a:defRPr/>
            </a:lvl1pPr>
          </a:lstStyle>
          <a:p>
            <a:pPr>
              <a:defRPr/>
            </a:pPr>
            <a:endParaRPr lang="uk-UA"/>
          </a:p>
        </p:txBody>
      </p:sp>
      <p:sp>
        <p:nvSpPr>
          <p:cNvPr id="5" name="Нижний колонтитул 4"/>
          <p:cNvSpPr>
            <a:spLocks noGrp="1"/>
          </p:cNvSpPr>
          <p:nvPr>
            <p:ph type="ftr" sz="quarter" idx="11"/>
          </p:nvPr>
        </p:nvSpPr>
        <p:spPr>
          <a:xfrm>
            <a:off x="3124200" y="6248400"/>
            <a:ext cx="2895600" cy="457200"/>
          </a:xfrm>
        </p:spPr>
        <p:txBody>
          <a:bodyPr/>
          <a:lstStyle>
            <a:lvl1pPr>
              <a:defRPr/>
            </a:lvl1pPr>
          </a:lstStyle>
          <a:p>
            <a:pPr>
              <a:defRPr/>
            </a:pPr>
            <a:endParaRPr lang="uk-UA"/>
          </a:p>
        </p:txBody>
      </p:sp>
      <p:sp>
        <p:nvSpPr>
          <p:cNvPr id="6" name="Номер слайда 5"/>
          <p:cNvSpPr>
            <a:spLocks noGrp="1"/>
          </p:cNvSpPr>
          <p:nvPr>
            <p:ph type="sldNum" sz="quarter" idx="12"/>
          </p:nvPr>
        </p:nvSpPr>
        <p:spPr>
          <a:xfrm>
            <a:off x="6553200" y="6248400"/>
            <a:ext cx="1905000" cy="457200"/>
          </a:xfrm>
        </p:spPr>
        <p:txBody>
          <a:bodyPr/>
          <a:lstStyle>
            <a:lvl1pPr>
              <a:defRPr/>
            </a:lvl1pPr>
          </a:lstStyle>
          <a:p>
            <a:pPr>
              <a:defRPr/>
            </a:pPr>
            <a:fld id="{F34DC770-AF2C-47D7-B346-D9B69AF1644E}" type="slidenum">
              <a:rPr lang="uk-UA"/>
              <a:pPr>
                <a:defRPr/>
              </a:pPr>
              <a:t>‹#›</a:t>
            </a:fld>
            <a:endParaRPr lang="uk-U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1_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356350"/>
            <a:ext cx="2133600" cy="365125"/>
          </a:xfrm>
        </p:spPr>
        <p:txBody>
          <a:bodyPr/>
          <a:lstStyle>
            <a:lvl1pPr>
              <a:defRPr/>
            </a:lvl1pPr>
          </a:lstStyle>
          <a:p>
            <a:pPr>
              <a:defRPr/>
            </a:pPr>
            <a:endParaRPr lang="uk-UA"/>
          </a:p>
        </p:txBody>
      </p:sp>
      <p:sp>
        <p:nvSpPr>
          <p:cNvPr id="5" name="Нижний колонтитул 4"/>
          <p:cNvSpPr>
            <a:spLocks noGrp="1"/>
          </p:cNvSpPr>
          <p:nvPr>
            <p:ph type="ftr" sz="quarter" idx="11"/>
          </p:nvPr>
        </p:nvSpPr>
        <p:spPr>
          <a:xfrm>
            <a:off x="3124200" y="6356350"/>
            <a:ext cx="2895600" cy="365125"/>
          </a:xfrm>
        </p:spPr>
        <p:txBody>
          <a:bodyPr/>
          <a:lstStyle>
            <a:lvl1pPr>
              <a:defRPr/>
            </a:lvl1pPr>
          </a:lstStyle>
          <a:p>
            <a:pPr>
              <a:defRPr/>
            </a:pPr>
            <a:endParaRPr lang="uk-UA"/>
          </a:p>
        </p:txBody>
      </p:sp>
      <p:sp>
        <p:nvSpPr>
          <p:cNvPr id="6" name="Номер слайда 5"/>
          <p:cNvSpPr>
            <a:spLocks noGrp="1"/>
          </p:cNvSpPr>
          <p:nvPr>
            <p:ph type="sldNum" sz="quarter" idx="12"/>
          </p:nvPr>
        </p:nvSpPr>
        <p:spPr>
          <a:xfrm>
            <a:off x="6553200" y="6356350"/>
            <a:ext cx="2133600" cy="365125"/>
          </a:xfrm>
        </p:spPr>
        <p:txBody>
          <a:bodyPr/>
          <a:lstStyle>
            <a:lvl1pPr>
              <a:defRPr smtClean="0"/>
            </a:lvl1pPr>
          </a:lstStyle>
          <a:p>
            <a:pPr>
              <a:defRPr/>
            </a:pPr>
            <a:fld id="{4C9CCFB9-E6AE-4BD6-8567-35F646027A8E}" type="slidenum">
              <a:rPr lang="uk-UA"/>
              <a:pPr>
                <a:defRPr/>
              </a:pPr>
              <a:t>‹#›</a:t>
            </a:fld>
            <a:endParaRPr lang="uk-U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5" name="Нижний колонтитул 4"/>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6" name="Номер слайда 5"/>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B5096F45-95BF-4424-BF37-0E573E965C04}"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5" name="Нижний колонтитул 4"/>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6" name="Номер слайда 5"/>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99B427C7-E0CE-4007-BFD3-6A519D4333D2}"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6" name="Нижний колонтитул 5"/>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7" name="Номер слайда 6"/>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95FBBA03-FE55-468D-BFBF-8A86717B8129}"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8" name="Нижний колонтитул 7"/>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9" name="Номер слайда 8"/>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AB0A3B89-DA0A-4184-B3D8-A2472206993C}"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4" name="Нижний колонтитул 3"/>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5" name="Номер слайда 4"/>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04F8C429-DB66-4E95-A1DD-4BCD537E8D13}"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3" name="Нижний колонтитул 2"/>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4" name="Номер слайда 3"/>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C6BBD3D7-ABFA-49C1-86EE-011C6CDA6B2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7F11E2B7-9D5F-4F54-9BF3-CA9C67AC305B}" type="slidenum">
              <a:rPr lang="uk-UA"/>
              <a:pPr>
                <a:defRPr/>
              </a:pPr>
              <a:t>‹#›</a:t>
            </a:fld>
            <a:endParaRPr lang="uk-U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6" name="Нижний колонтитул 5"/>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7" name="Номер слайда 6"/>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B343094E-08F8-4CE2-AED8-2E16088D2B77}"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6" name="Нижний колонтитул 5"/>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7" name="Номер слайда 6"/>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46115C39-19C0-4211-B5CD-1525C975EB6D}"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5" name="Нижний колонтитул 4"/>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6" name="Номер слайда 5"/>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B59DA197-01D2-4D16-97AC-7F6A787EC7BA}"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mtClean="0">
                <a:latin typeface="Times New Roman" pitchFamily="18" charset="0"/>
              </a:defRPr>
            </a:lvl1pPr>
          </a:lstStyle>
          <a:p>
            <a:pPr>
              <a:defRPr/>
            </a:pPr>
            <a:endParaRPr lang="ru-RU"/>
          </a:p>
        </p:txBody>
      </p:sp>
      <p:sp>
        <p:nvSpPr>
          <p:cNvPr id="5" name="Нижний колонтитул 4"/>
          <p:cNvSpPr>
            <a:spLocks noGrp="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endParaRPr lang="ru-RU"/>
          </a:p>
        </p:txBody>
      </p:sp>
      <p:sp>
        <p:nvSpPr>
          <p:cNvPr id="6" name="Номер слайда 5"/>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atin typeface="Times New Roman" pitchFamily="18" charset="0"/>
              </a:defRPr>
            </a:lvl1pPr>
          </a:lstStyle>
          <a:p>
            <a:pPr>
              <a:defRPr/>
            </a:pPr>
            <a:fld id="{3E2C4817-BDA6-4314-BF17-B0DFD7E51EB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uk-UA"/>
          </a:p>
        </p:txBody>
      </p:sp>
      <p:sp>
        <p:nvSpPr>
          <p:cNvPr id="5" name="Нижний колонтитул 4"/>
          <p:cNvSpPr>
            <a:spLocks noGrp="1"/>
          </p:cNvSpPr>
          <p:nvPr>
            <p:ph type="ftr" sz="quarter" idx="11"/>
          </p:nvPr>
        </p:nvSpPr>
        <p:spPr/>
        <p:txBody>
          <a:bodyPr/>
          <a:lstStyle>
            <a:lvl1pPr>
              <a:defRPr/>
            </a:lvl1pPr>
          </a:lstStyle>
          <a:p>
            <a:pPr>
              <a:defRPr/>
            </a:pPr>
            <a:endParaRPr lang="uk-UA"/>
          </a:p>
        </p:txBody>
      </p:sp>
      <p:sp>
        <p:nvSpPr>
          <p:cNvPr id="6" name="Номер слайда 5"/>
          <p:cNvSpPr>
            <a:spLocks noGrp="1"/>
          </p:cNvSpPr>
          <p:nvPr>
            <p:ph type="sldNum" sz="quarter" idx="12"/>
          </p:nvPr>
        </p:nvSpPr>
        <p:spPr/>
        <p:txBody>
          <a:bodyPr/>
          <a:lstStyle>
            <a:lvl1pPr>
              <a:defRPr/>
            </a:lvl1pPr>
          </a:lstStyle>
          <a:p>
            <a:pPr>
              <a:defRPr/>
            </a:pPr>
            <a:fld id="{6C30BAAC-40D4-4F95-B003-DDA107F24ED7}"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5B91BDED-5FB2-43AA-BC6C-236258550513}"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uk-UA"/>
          </a:p>
        </p:txBody>
      </p:sp>
      <p:sp>
        <p:nvSpPr>
          <p:cNvPr id="8" name="Нижний колонтитул 4"/>
          <p:cNvSpPr>
            <a:spLocks noGrp="1"/>
          </p:cNvSpPr>
          <p:nvPr>
            <p:ph type="ftr" sz="quarter" idx="11"/>
          </p:nvPr>
        </p:nvSpPr>
        <p:spPr/>
        <p:txBody>
          <a:bodyPr/>
          <a:lstStyle>
            <a:lvl1pPr>
              <a:defRPr/>
            </a:lvl1pPr>
          </a:lstStyle>
          <a:p>
            <a:pPr>
              <a:defRPr/>
            </a:pPr>
            <a:endParaRPr lang="uk-UA"/>
          </a:p>
        </p:txBody>
      </p:sp>
      <p:sp>
        <p:nvSpPr>
          <p:cNvPr id="9" name="Номер слайда 5"/>
          <p:cNvSpPr>
            <a:spLocks noGrp="1"/>
          </p:cNvSpPr>
          <p:nvPr>
            <p:ph type="sldNum" sz="quarter" idx="12"/>
          </p:nvPr>
        </p:nvSpPr>
        <p:spPr/>
        <p:txBody>
          <a:bodyPr/>
          <a:lstStyle>
            <a:lvl1pPr>
              <a:defRPr/>
            </a:lvl1pPr>
          </a:lstStyle>
          <a:p>
            <a:pPr>
              <a:defRPr/>
            </a:pPr>
            <a:fld id="{1691E740-71FB-4406-A7AD-153D6C9BED3E}"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uk-UA"/>
          </a:p>
        </p:txBody>
      </p:sp>
      <p:sp>
        <p:nvSpPr>
          <p:cNvPr id="4" name="Нижний колонтитул 4"/>
          <p:cNvSpPr>
            <a:spLocks noGrp="1"/>
          </p:cNvSpPr>
          <p:nvPr>
            <p:ph type="ftr" sz="quarter" idx="11"/>
          </p:nvPr>
        </p:nvSpPr>
        <p:spPr/>
        <p:txBody>
          <a:bodyPr/>
          <a:lstStyle>
            <a:lvl1pPr>
              <a:defRPr/>
            </a:lvl1pPr>
          </a:lstStyle>
          <a:p>
            <a:pPr>
              <a:defRPr/>
            </a:pPr>
            <a:endParaRPr lang="uk-UA"/>
          </a:p>
        </p:txBody>
      </p:sp>
      <p:sp>
        <p:nvSpPr>
          <p:cNvPr id="5" name="Номер слайда 5"/>
          <p:cNvSpPr>
            <a:spLocks noGrp="1"/>
          </p:cNvSpPr>
          <p:nvPr>
            <p:ph type="sldNum" sz="quarter" idx="12"/>
          </p:nvPr>
        </p:nvSpPr>
        <p:spPr/>
        <p:txBody>
          <a:bodyPr/>
          <a:lstStyle>
            <a:lvl1pPr>
              <a:defRPr/>
            </a:lvl1pPr>
          </a:lstStyle>
          <a:p>
            <a:pPr>
              <a:defRPr/>
            </a:pPr>
            <a:fld id="{80570398-1925-4DA9-9CEA-7B79705088CA}"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uk-UA"/>
          </a:p>
        </p:txBody>
      </p:sp>
      <p:sp>
        <p:nvSpPr>
          <p:cNvPr id="3" name="Нижний колонтитул 4"/>
          <p:cNvSpPr>
            <a:spLocks noGrp="1"/>
          </p:cNvSpPr>
          <p:nvPr>
            <p:ph type="ftr" sz="quarter" idx="11"/>
          </p:nvPr>
        </p:nvSpPr>
        <p:spPr/>
        <p:txBody>
          <a:bodyPr/>
          <a:lstStyle>
            <a:lvl1pPr>
              <a:defRPr/>
            </a:lvl1pPr>
          </a:lstStyle>
          <a:p>
            <a:pPr>
              <a:defRPr/>
            </a:pPr>
            <a:endParaRPr lang="uk-UA"/>
          </a:p>
        </p:txBody>
      </p:sp>
      <p:sp>
        <p:nvSpPr>
          <p:cNvPr id="4" name="Номер слайда 5"/>
          <p:cNvSpPr>
            <a:spLocks noGrp="1"/>
          </p:cNvSpPr>
          <p:nvPr>
            <p:ph type="sldNum" sz="quarter" idx="12"/>
          </p:nvPr>
        </p:nvSpPr>
        <p:spPr/>
        <p:txBody>
          <a:bodyPr/>
          <a:lstStyle>
            <a:lvl1pPr>
              <a:defRPr/>
            </a:lvl1pPr>
          </a:lstStyle>
          <a:p>
            <a:pPr>
              <a:defRPr/>
            </a:pPr>
            <a:fld id="{22F32394-9052-4277-8F82-6D20E41CF880}"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2155C327-B86D-4A94-9038-703A2E5F7711}"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uk-UA"/>
          </a:p>
        </p:txBody>
      </p:sp>
      <p:sp>
        <p:nvSpPr>
          <p:cNvPr id="6" name="Нижний колонтитул 4"/>
          <p:cNvSpPr>
            <a:spLocks noGrp="1"/>
          </p:cNvSpPr>
          <p:nvPr>
            <p:ph type="ftr" sz="quarter" idx="11"/>
          </p:nvPr>
        </p:nvSpPr>
        <p:spPr/>
        <p:txBody>
          <a:bodyPr/>
          <a:lstStyle>
            <a:lvl1pPr>
              <a:defRPr/>
            </a:lvl1pPr>
          </a:lstStyle>
          <a:p>
            <a:pPr>
              <a:defRPr/>
            </a:pPr>
            <a:endParaRPr lang="uk-UA"/>
          </a:p>
        </p:txBody>
      </p:sp>
      <p:sp>
        <p:nvSpPr>
          <p:cNvPr id="7" name="Номер слайда 5"/>
          <p:cNvSpPr>
            <a:spLocks noGrp="1"/>
          </p:cNvSpPr>
          <p:nvPr>
            <p:ph type="sldNum" sz="quarter" idx="12"/>
          </p:nvPr>
        </p:nvSpPr>
        <p:spPr/>
        <p:txBody>
          <a:bodyPr/>
          <a:lstStyle>
            <a:lvl1pPr>
              <a:defRPr/>
            </a:lvl1pPr>
          </a:lstStyle>
          <a:p>
            <a:pPr>
              <a:defRPr/>
            </a:pPr>
            <a:fld id="{C0A71C53-3842-445E-8C46-FD2750CBC116}"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itchFamily="18" charset="-52"/>
              </a:defRPr>
            </a:lvl1pPr>
          </a:lstStyle>
          <a:p>
            <a:pPr>
              <a:defRPr/>
            </a:pPr>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itchFamily="18" charset="-52"/>
              </a:defRPr>
            </a:lvl1pPr>
          </a:lstStyle>
          <a:p>
            <a:pPr>
              <a:defRPr/>
            </a:pPr>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Times New Roman" pitchFamily="18" charset="-52"/>
              </a:defRPr>
            </a:lvl1pPr>
          </a:lstStyle>
          <a:p>
            <a:pPr>
              <a:defRPr/>
            </a:pPr>
            <a:fld id="{24276A0D-B9FD-441C-BD7A-22D276A722DB}"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747" r:id="rId1"/>
    <p:sldLayoutId id="2147483746" r:id="rId2"/>
    <p:sldLayoutId id="2147483745" r:id="rId3"/>
    <p:sldLayoutId id="2147483744" r:id="rId4"/>
    <p:sldLayoutId id="2147483743" r:id="rId5"/>
    <p:sldLayoutId id="2147483742" r:id="rId6"/>
    <p:sldLayoutId id="2147483741" r:id="rId7"/>
    <p:sldLayoutId id="2147483740" r:id="rId8"/>
    <p:sldLayoutId id="2147483739" r:id="rId9"/>
    <p:sldLayoutId id="2147483738" r:id="rId10"/>
    <p:sldLayoutId id="2147483737" r:id="rId11"/>
    <p:sldLayoutId id="2147483749" r:id="rId12"/>
    <p:sldLayoutId id="2147483748"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b="0" smtClean="0">
                <a:solidFill>
                  <a:srgbClr val="000000"/>
                </a:solidFill>
                <a:latin typeface="Arial" charset="0"/>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smtClean="0">
                <a:solidFill>
                  <a:srgbClr val="000000"/>
                </a:solidFill>
                <a:latin typeface="Arial" charset="0"/>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smtClean="0">
                <a:solidFill>
                  <a:srgbClr val="000000"/>
                </a:solidFill>
                <a:latin typeface="Arial" charset="0"/>
              </a:defRPr>
            </a:lvl1pPr>
          </a:lstStyle>
          <a:p>
            <a:pPr>
              <a:defRPr/>
            </a:pPr>
            <a:fld id="{5787A737-981E-4C88-BCCC-69643DB28E8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3.xml"/><Relationship Id="rId7"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Microsoft_Excel_97-2003_Worksheet2.xls"/><Relationship Id="rId5" Type="http://schemas.openxmlformats.org/officeDocument/2006/relationships/image" Target="../media/image4.emf"/><Relationship Id="rId4" Type="http://schemas.openxmlformats.org/officeDocument/2006/relationships/oleObject" Target="../embeddings/Microsoft_Excel_97-2003_Worksheet1.xls"/></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2.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3DAD4A"/>
            </a:gs>
            <a:gs pos="100000">
              <a:srgbClr val="2A7833"/>
            </a:gs>
          </a:gsLst>
          <a:path path="shape">
            <a:fillToRect l="50000" t="50000" r="50000" b="50000"/>
          </a:path>
        </a:gradFill>
        <a:effectLst/>
      </p:bgPr>
    </p:bg>
    <p:spTree>
      <p:nvGrpSpPr>
        <p:cNvPr id="1" name=""/>
        <p:cNvGrpSpPr/>
        <p:nvPr/>
      </p:nvGrpSpPr>
      <p:grpSpPr>
        <a:xfrm>
          <a:off x="0" y="0"/>
          <a:ext cx="0" cy="0"/>
          <a:chOff x="0" y="0"/>
          <a:chExt cx="0" cy="0"/>
        </a:xfrm>
      </p:grpSpPr>
      <p:sp>
        <p:nvSpPr>
          <p:cNvPr id="61442" name="Rectangle 3"/>
          <p:cNvSpPr>
            <a:spLocks noChangeArrowheads="1"/>
          </p:cNvSpPr>
          <p:nvPr/>
        </p:nvSpPr>
        <p:spPr bwMode="auto">
          <a:xfrm>
            <a:off x="105474" y="2590718"/>
            <a:ext cx="9220200" cy="1200150"/>
          </a:xfrm>
          <a:prstGeom prst="rect">
            <a:avLst/>
          </a:prstGeom>
          <a:noFill/>
          <a:ln w="9525">
            <a:noFill/>
            <a:miter lim="800000"/>
            <a:headEnd/>
            <a:tailEnd/>
          </a:ln>
          <a:effectLst>
            <a:outerShdw dist="17961" dir="2700000" algn="ctr" rotWithShape="0">
              <a:schemeClr val="tx1"/>
            </a:outerShdw>
          </a:effectLst>
        </p:spPr>
        <p:txBody>
          <a:bodyPr anchor="ctr"/>
          <a:lstStyle/>
          <a:p>
            <a:pPr marL="179388">
              <a:tabLst>
                <a:tab pos="6045200" algn="l"/>
              </a:tabLst>
            </a:pPr>
            <a:r>
              <a:rPr lang="uk-UA" b="1" dirty="0" smtClean="0">
                <a:solidFill>
                  <a:schemeClr val="accent2"/>
                </a:solidFill>
                <a:latin typeface="Arial" charset="0"/>
              </a:rPr>
              <a:t>“</a:t>
            </a:r>
            <a:r>
              <a:rPr lang="en-US" sz="2800" b="1" dirty="0" smtClean="0">
                <a:solidFill>
                  <a:schemeClr val="accent2"/>
                </a:solidFill>
                <a:latin typeface="Arial" charset="0"/>
              </a:rPr>
              <a:t>Status of work accidents in food industry of Ukraine</a:t>
            </a:r>
            <a:r>
              <a:rPr lang="uk-UA" b="1" dirty="0" smtClean="0">
                <a:solidFill>
                  <a:schemeClr val="accent2"/>
                </a:solidFill>
                <a:latin typeface="Arial" charset="0"/>
              </a:rPr>
              <a:t>”</a:t>
            </a:r>
            <a:endParaRPr lang="uk-UA" b="1" dirty="0">
              <a:solidFill>
                <a:schemeClr val="accent2"/>
              </a:solidFill>
              <a:latin typeface="Arial" charset="0"/>
            </a:endParaRPr>
          </a:p>
        </p:txBody>
      </p:sp>
      <p:sp>
        <p:nvSpPr>
          <p:cNvPr id="61445" name="Oval 13"/>
          <p:cNvSpPr>
            <a:spLocks noChangeArrowheads="1"/>
          </p:cNvSpPr>
          <p:nvPr/>
        </p:nvSpPr>
        <p:spPr bwMode="auto">
          <a:xfrm>
            <a:off x="8737600" y="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1</a:t>
            </a:r>
            <a:endParaRPr lang="uk-UA" sz="1800" b="1"/>
          </a:p>
        </p:txBody>
      </p:sp>
      <p:graphicFrame>
        <p:nvGraphicFramePr>
          <p:cNvPr id="61447" name="Object 11"/>
          <p:cNvGraphicFramePr>
            <a:graphicFrameLocks noChangeAspect="1"/>
          </p:cNvGraphicFramePr>
          <p:nvPr>
            <p:extLst>
              <p:ext uri="{D42A27DB-BD31-4B8C-83A1-F6EECF244321}">
                <p14:modId xmlns:p14="http://schemas.microsoft.com/office/powerpoint/2010/main" val="462867863"/>
              </p:ext>
            </p:extLst>
          </p:nvPr>
        </p:nvGraphicFramePr>
        <p:xfrm>
          <a:off x="688139" y="544004"/>
          <a:ext cx="1093788" cy="1125538"/>
        </p:xfrm>
        <a:graphic>
          <a:graphicData uri="http://schemas.openxmlformats.org/presentationml/2006/ole">
            <mc:AlternateContent xmlns:mc="http://schemas.openxmlformats.org/markup-compatibility/2006">
              <mc:Choice xmlns:v="urn:schemas-microsoft-com:vml" Requires="v">
                <p:oleObj spid="_x0000_s61454" name="CorelDRAW" r:id="rId4" imgW="2202840" imgH="2266560" progId="">
                  <p:embed/>
                </p:oleObj>
              </mc:Choice>
              <mc:Fallback>
                <p:oleObj name="CorelDRAW" r:id="rId4" imgW="2202840" imgH="2266560" progId="">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8139" y="544004"/>
                        <a:ext cx="1093788"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48" name="Rectangle 8"/>
          <p:cNvSpPr>
            <a:spLocks noChangeArrowheads="1"/>
          </p:cNvSpPr>
          <p:nvPr/>
        </p:nvSpPr>
        <p:spPr bwMode="auto">
          <a:xfrm>
            <a:off x="1235033" y="4937867"/>
            <a:ext cx="6460177" cy="584775"/>
          </a:xfrm>
          <a:prstGeom prst="rect">
            <a:avLst/>
          </a:prstGeom>
          <a:noFill/>
          <a:ln w="12700" cap="sq">
            <a:noFill/>
            <a:miter lim="800000"/>
            <a:headEnd type="none" w="sm" len="sm"/>
            <a:tailEnd type="none" w="sm" len="sm"/>
          </a:ln>
          <a:effectLst/>
        </p:spPr>
        <p:txBody>
          <a:bodyPr wrap="square">
            <a:spAutoFit/>
          </a:bodyPr>
          <a:lstStyle/>
          <a:p>
            <a:r>
              <a:rPr lang="ru-RU" sz="3200" dirty="0">
                <a:solidFill>
                  <a:srgbClr val="FFFF00"/>
                </a:solidFill>
              </a:rPr>
              <a:t>©</a:t>
            </a:r>
            <a:r>
              <a:rPr lang="ru-RU" sz="3200" dirty="0"/>
              <a:t> </a:t>
            </a:r>
            <a:r>
              <a:rPr lang="uk-UA" sz="3200" b="1" i="1" dirty="0" smtClean="0">
                <a:solidFill>
                  <a:srgbClr val="FFFF00"/>
                </a:solidFill>
              </a:rPr>
              <a:t>О</a:t>
            </a:r>
            <a:r>
              <a:rPr lang="uk-UA" sz="3200" b="1" i="1" dirty="0" smtClean="0">
                <a:solidFill>
                  <a:srgbClr val="FFFF00"/>
                </a:solidFill>
              </a:rPr>
              <a:t>. </a:t>
            </a:r>
            <a:r>
              <a:rPr lang="en-US" sz="3200" b="1" i="1" dirty="0" smtClean="0">
                <a:solidFill>
                  <a:srgbClr val="FFFF00"/>
                </a:solidFill>
              </a:rPr>
              <a:t>Evtushenko</a:t>
            </a:r>
            <a:r>
              <a:rPr lang="uk-UA" sz="3200" b="1" i="1" dirty="0" smtClean="0">
                <a:solidFill>
                  <a:srgbClr val="FFFF00"/>
                </a:solidFill>
              </a:rPr>
              <a:t>, І. </a:t>
            </a:r>
            <a:r>
              <a:rPr lang="en-US" sz="3200" b="1" i="1" dirty="0" err="1" smtClean="0">
                <a:solidFill>
                  <a:srgbClr val="FFFF00"/>
                </a:solidFill>
              </a:rPr>
              <a:t>Klepikov</a:t>
            </a:r>
            <a:r>
              <a:rPr lang="uk-UA" sz="3200" b="1" i="1" dirty="0" smtClean="0">
                <a:solidFill>
                  <a:srgbClr val="FFFF00"/>
                </a:solidFill>
              </a:rPr>
              <a:t>, 2013</a:t>
            </a:r>
            <a:r>
              <a:rPr lang="ru-RU" dirty="0" smtClean="0"/>
              <a:t> </a:t>
            </a:r>
            <a:endParaRPr lang="ru-RU" dirty="0"/>
          </a:p>
        </p:txBody>
      </p:sp>
      <p:sp>
        <p:nvSpPr>
          <p:cNvPr id="61450" name="Rectangle 10"/>
          <p:cNvSpPr>
            <a:spLocks noChangeArrowheads="1"/>
          </p:cNvSpPr>
          <p:nvPr/>
        </p:nvSpPr>
        <p:spPr bwMode="auto">
          <a:xfrm>
            <a:off x="2623938" y="848733"/>
            <a:ext cx="4112023" cy="523220"/>
          </a:xfrm>
          <a:prstGeom prst="rect">
            <a:avLst/>
          </a:prstGeom>
          <a:noFill/>
          <a:ln w="12700" cap="sq">
            <a:noFill/>
            <a:miter lim="800000"/>
            <a:headEnd type="none" w="sm" len="sm"/>
            <a:tailEnd type="none" w="sm" len="sm"/>
          </a:ln>
          <a:effectLst/>
        </p:spPr>
        <p:txBody>
          <a:bodyPr wrap="none">
            <a:spAutoFit/>
          </a:bodyPr>
          <a:lstStyle/>
          <a:p>
            <a:r>
              <a:rPr lang="en-US" sz="2800" b="1" i="1" dirty="0" smtClean="0">
                <a:solidFill>
                  <a:srgbClr val="FFFF00"/>
                </a:solidFill>
              </a:rPr>
              <a:t>Department of</a:t>
            </a:r>
            <a:r>
              <a:rPr lang="uk-UA" sz="2800" b="1" i="1" dirty="0" smtClean="0">
                <a:solidFill>
                  <a:srgbClr val="FFFF00"/>
                </a:solidFill>
              </a:rPr>
              <a:t> </a:t>
            </a:r>
            <a:r>
              <a:rPr lang="en-US" sz="2800" b="1" i="1" dirty="0" smtClean="0">
                <a:solidFill>
                  <a:srgbClr val="FFFF00"/>
                </a:solidFill>
              </a:rPr>
              <a:t>Life Safety</a:t>
            </a:r>
            <a:r>
              <a:rPr lang="ru-RU" sz="2800" dirty="0" smtClean="0"/>
              <a:t> </a:t>
            </a:r>
            <a:endParaRPr lang="ru-RU"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Line 2151"/>
          <p:cNvSpPr>
            <a:spLocks noChangeShapeType="1"/>
          </p:cNvSpPr>
          <p:nvPr/>
        </p:nvSpPr>
        <p:spPr bwMode="auto">
          <a:xfrm>
            <a:off x="671513" y="3957638"/>
            <a:ext cx="20637" cy="1587"/>
          </a:xfrm>
          <a:prstGeom prst="line">
            <a:avLst/>
          </a:prstGeom>
          <a:noFill/>
          <a:ln w="9525">
            <a:solidFill>
              <a:srgbClr val="000000"/>
            </a:solidFill>
            <a:round/>
            <a:headEnd/>
            <a:tailEnd/>
          </a:ln>
        </p:spPr>
        <p:txBody>
          <a:bodyPr/>
          <a:lstStyle/>
          <a:p>
            <a:endParaRPr lang="ru-RU"/>
          </a:p>
        </p:txBody>
      </p:sp>
      <p:sp>
        <p:nvSpPr>
          <p:cNvPr id="86019" name="Oval 2466"/>
          <p:cNvSpPr>
            <a:spLocks noChangeArrowheads="1"/>
          </p:cNvSpPr>
          <p:nvPr/>
        </p:nvSpPr>
        <p:spPr bwMode="auto">
          <a:xfrm>
            <a:off x="8737600" y="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10</a:t>
            </a:r>
            <a:endParaRPr lang="uk-UA" sz="1800" b="1"/>
          </a:p>
        </p:txBody>
      </p:sp>
      <p:sp>
        <p:nvSpPr>
          <p:cNvPr id="86020" name="Rectangle 4"/>
          <p:cNvSpPr>
            <a:spLocks noChangeArrowheads="1"/>
          </p:cNvSpPr>
          <p:nvPr/>
        </p:nvSpPr>
        <p:spPr bwMode="auto">
          <a:xfrm>
            <a:off x="0" y="215265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6021" name="Rectangle 55"/>
          <p:cNvSpPr>
            <a:spLocks noChangeArrowheads="1"/>
          </p:cNvSpPr>
          <p:nvPr/>
        </p:nvSpPr>
        <p:spPr bwMode="auto">
          <a:xfrm>
            <a:off x="127000" y="3082925"/>
            <a:ext cx="5632355" cy="461665"/>
          </a:xfrm>
          <a:prstGeom prst="rect">
            <a:avLst/>
          </a:prstGeom>
          <a:noFill/>
          <a:ln w="12700" cap="sq">
            <a:noFill/>
            <a:miter lim="800000"/>
            <a:headEnd type="none" w="sm" len="sm"/>
            <a:tailEnd type="none" w="sm" len="sm"/>
          </a:ln>
          <a:effectLst/>
        </p:spPr>
        <p:txBody>
          <a:bodyPr wrap="square" anchor="ctr">
            <a:spAutoFit/>
          </a:bodyPr>
          <a:lstStyle/>
          <a:p>
            <a:r>
              <a:rPr lang="en-US" sz="1200" b="1" dirty="0"/>
              <a:t>Splitting by the profession groups of persons who committed labor safety law violation with accidents in Food Industry for 2000-2011 </a:t>
            </a:r>
            <a:r>
              <a:rPr lang="en-US" sz="1200" b="1" dirty="0" smtClean="0"/>
              <a:t>period.</a:t>
            </a:r>
            <a:endParaRPr lang="ru-RU" sz="1200" b="1" dirty="0"/>
          </a:p>
        </p:txBody>
      </p:sp>
      <p:graphicFrame>
        <p:nvGraphicFramePr>
          <p:cNvPr id="86121" name="Group 105"/>
          <p:cNvGraphicFramePr>
            <a:graphicFrameLocks noGrp="1"/>
          </p:cNvGraphicFramePr>
          <p:nvPr/>
        </p:nvGraphicFramePr>
        <p:xfrm>
          <a:off x="5913438" y="1512888"/>
          <a:ext cx="2938462" cy="1310640"/>
        </p:xfrm>
        <a:graphic>
          <a:graphicData uri="http://schemas.openxmlformats.org/drawingml/2006/table">
            <a:tbl>
              <a:tblPr/>
              <a:tblGrid>
                <a:gridCol w="760412"/>
                <a:gridCol w="787400"/>
                <a:gridCol w="679450"/>
                <a:gridCol w="711200"/>
              </a:tblGrid>
              <a:tr h="169863">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700" b="0" i="0" u="none" strike="noStrike" cap="none" normalizeH="0" baseline="0" dirty="0" smtClean="0">
                          <a:ln>
                            <a:noFill/>
                          </a:ln>
                          <a:solidFill>
                            <a:schemeClr val="tx1"/>
                          </a:solidFill>
                          <a:effectLst/>
                          <a:latin typeface="Times New Roman" pitchFamily="18" charset="0"/>
                          <a:cs typeface="Times New Roman" pitchFamily="18" charset="0"/>
                        </a:rPr>
                        <a:t>Instructing</a:t>
                      </a:r>
                      <a:endParaRPr kumimoji="0" lang="ru-RU" sz="7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800" b="0" i="0" u="none" strike="noStrike" cap="none" normalizeH="0" baseline="0" dirty="0" smtClean="0">
                          <a:ln>
                            <a:noFill/>
                          </a:ln>
                          <a:solidFill>
                            <a:schemeClr val="tx1"/>
                          </a:solidFill>
                          <a:effectLst/>
                          <a:latin typeface="Times New Roman" pitchFamily="18" charset="0"/>
                        </a:rPr>
                        <a:t>Studying by profession or  work</a:t>
                      </a:r>
                      <a:endParaRPr kumimoji="0" lang="ru-RU" sz="8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800" b="0" i="0" u="none" strike="noStrike" cap="none" normalizeH="0" baseline="0" dirty="0" smtClean="0">
                          <a:ln>
                            <a:noFill/>
                          </a:ln>
                          <a:solidFill>
                            <a:schemeClr val="tx1"/>
                          </a:solidFill>
                          <a:effectLst/>
                          <a:latin typeface="Times New Roman" pitchFamily="18" charset="0"/>
                        </a:rPr>
                        <a:t>First Instructing</a:t>
                      </a:r>
                      <a:endParaRPr kumimoji="0" lang="ru-RU" sz="8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800" b="0" i="0" u="none" strike="noStrike" cap="none" normalizeH="0" baseline="0" dirty="0" smtClean="0">
                          <a:ln>
                            <a:noFill/>
                          </a:ln>
                          <a:solidFill>
                            <a:schemeClr val="tx1"/>
                          </a:solidFill>
                          <a:effectLst/>
                          <a:latin typeface="Times New Roman" pitchFamily="18" charset="0"/>
                        </a:rPr>
                        <a:t>Second Instructing</a:t>
                      </a:r>
                      <a:endParaRPr kumimoji="0" lang="ru-RU" sz="8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69863">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800" b="0" i="0" u="none" strike="noStrike" cap="none" normalizeH="0" baseline="0" dirty="0" smtClean="0">
                          <a:ln>
                            <a:noFill/>
                          </a:ln>
                          <a:solidFill>
                            <a:schemeClr val="tx1"/>
                          </a:solidFill>
                          <a:effectLst/>
                          <a:latin typeface="Times New Roman" pitchFamily="18" charset="0"/>
                          <a:cs typeface="Times New Roman" pitchFamily="18" charset="0"/>
                        </a:rPr>
                        <a:t>Carried</a:t>
                      </a:r>
                      <a:endParaRPr kumimoji="0" lang="ru-RU" sz="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49</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uk-UA" sz="800" b="0" i="0" u="none" strike="noStrike" cap="none" normalizeH="0" baseline="0" smtClean="0">
                          <a:ln>
                            <a:noFill/>
                          </a:ln>
                          <a:solidFill>
                            <a:schemeClr val="tx1"/>
                          </a:solidFill>
                          <a:effectLst/>
                          <a:latin typeface="Times New Roman" pitchFamily="18" charset="0"/>
                        </a:rPr>
                        <a:t>81,3</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81,3</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69863">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800" b="0" i="0" u="none" strike="noStrike" cap="none" normalizeH="0" baseline="0" dirty="0" smtClean="0">
                          <a:ln>
                            <a:noFill/>
                          </a:ln>
                          <a:solidFill>
                            <a:schemeClr val="tx1"/>
                          </a:solidFill>
                          <a:effectLst/>
                          <a:latin typeface="Times New Roman" pitchFamily="18" charset="0"/>
                          <a:cs typeface="Times New Roman" pitchFamily="18" charset="0"/>
                        </a:rPr>
                        <a:t>Not carried</a:t>
                      </a:r>
                      <a:endParaRPr kumimoji="0" lang="ru-RU" sz="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30,8</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uk-UA" sz="800" b="0" i="0" u="none" strike="noStrike" cap="none" normalizeH="0" baseline="0" smtClean="0">
                          <a:ln>
                            <a:noFill/>
                          </a:ln>
                          <a:solidFill>
                            <a:schemeClr val="tx1"/>
                          </a:solidFill>
                          <a:effectLst/>
                          <a:latin typeface="Times New Roman" pitchFamily="18" charset="0"/>
                        </a:rPr>
                        <a:t>13</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11,5</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71450">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800" b="0" i="0" u="none" strike="noStrike" cap="none" normalizeH="0" baseline="0" dirty="0" smtClean="0">
                          <a:ln>
                            <a:noFill/>
                          </a:ln>
                          <a:solidFill>
                            <a:schemeClr val="tx1"/>
                          </a:solidFill>
                          <a:effectLst/>
                          <a:latin typeface="Times New Roman" pitchFamily="18" charset="0"/>
                          <a:cs typeface="Times New Roman" pitchFamily="18" charset="0"/>
                        </a:rPr>
                        <a:t>Not required</a:t>
                      </a:r>
                      <a:endParaRPr kumimoji="0" lang="ru-RU" sz="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9,1</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uk-UA" sz="800" b="0" i="0" u="none" strike="noStrike" cap="none" normalizeH="0" baseline="0" smtClean="0">
                          <a:ln>
                            <a:noFill/>
                          </a:ln>
                          <a:solidFill>
                            <a:schemeClr val="tx1"/>
                          </a:solidFill>
                          <a:effectLst/>
                          <a:latin typeface="Times New Roman" pitchFamily="18" charset="0"/>
                        </a:rPr>
                        <a:t>0</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3,4</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69863">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800" b="0" i="0" u="none" strike="noStrike" cap="none" normalizeH="0" baseline="0" dirty="0" smtClean="0">
                          <a:ln>
                            <a:noFill/>
                          </a:ln>
                          <a:solidFill>
                            <a:schemeClr val="tx1"/>
                          </a:solidFill>
                          <a:effectLst/>
                          <a:latin typeface="Times New Roman" pitchFamily="18" charset="0"/>
                          <a:cs typeface="Times New Roman" pitchFamily="18" charset="0"/>
                        </a:rPr>
                        <a:t>No info</a:t>
                      </a:r>
                      <a:endParaRPr kumimoji="0" lang="ru-RU" sz="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11,1</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uk-UA" sz="800" b="0" i="0" u="none" strike="noStrike" cap="none" normalizeH="0" baseline="0" smtClean="0">
                          <a:ln>
                            <a:noFill/>
                          </a:ln>
                          <a:solidFill>
                            <a:schemeClr val="tx1"/>
                          </a:solidFill>
                          <a:effectLst/>
                          <a:latin typeface="Times New Roman" pitchFamily="18" charset="0"/>
                        </a:rPr>
                        <a:t>5,7</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ru-RU" sz="800" b="0" i="0" u="none" strike="noStrike" cap="none" normalizeH="0" baseline="0" smtClean="0">
                          <a:ln>
                            <a:noFill/>
                          </a:ln>
                          <a:solidFill>
                            <a:schemeClr val="tx1"/>
                          </a:solidFill>
                          <a:effectLst/>
                          <a:latin typeface="Times New Roman" pitchFamily="18" charset="0"/>
                          <a:cs typeface="Times New Roman" pitchFamily="18" charset="0"/>
                        </a:rPr>
                        <a:t>3,8</a:t>
                      </a:r>
                      <a:endParaRPr kumimoji="0" lang="ru-RU" sz="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86062" name="Rectangle 55"/>
          <p:cNvSpPr>
            <a:spLocks noChangeArrowheads="1"/>
          </p:cNvSpPr>
          <p:nvPr/>
        </p:nvSpPr>
        <p:spPr bwMode="auto">
          <a:xfrm>
            <a:off x="5511800" y="779463"/>
            <a:ext cx="3543300" cy="553998"/>
          </a:xfrm>
          <a:prstGeom prst="rect">
            <a:avLst/>
          </a:prstGeom>
          <a:noFill/>
          <a:ln w="12700" cap="sq">
            <a:noFill/>
            <a:miter lim="800000"/>
            <a:headEnd type="none" w="sm" len="sm"/>
            <a:tailEnd type="none" w="sm" len="sm"/>
          </a:ln>
          <a:effectLst/>
        </p:spPr>
        <p:txBody>
          <a:bodyPr anchor="ctr">
            <a:spAutoFit/>
          </a:bodyPr>
          <a:lstStyle/>
          <a:p>
            <a:pPr indent="450850">
              <a:tabLst>
                <a:tab pos="722313" algn="l"/>
              </a:tabLst>
            </a:pPr>
            <a:r>
              <a:rPr lang="en-US" sz="1000" b="1" dirty="0" smtClean="0"/>
              <a:t>Dividing of total number of deadly injured  workers in food industry, for 2003-2011 period, for the studying and instructing  period.</a:t>
            </a:r>
            <a:endParaRPr lang="uk-UA" sz="1000" dirty="0"/>
          </a:p>
        </p:txBody>
      </p:sp>
      <p:sp>
        <p:nvSpPr>
          <p:cNvPr id="86066" name="Rectangle 3"/>
          <p:cNvSpPr>
            <a:spLocks noChangeArrowheads="1"/>
          </p:cNvSpPr>
          <p:nvPr/>
        </p:nvSpPr>
        <p:spPr bwMode="auto">
          <a:xfrm>
            <a:off x="63500" y="101600"/>
            <a:ext cx="8572500" cy="546100"/>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endParaRPr lang="uk-UA" sz="800" b="1" dirty="0"/>
          </a:p>
          <a:p>
            <a:r>
              <a:rPr lang="en-US" sz="2000" b="1" dirty="0" smtClean="0"/>
              <a:t>Statistical data analysis of  accident reasons at food industry enterprises</a:t>
            </a:r>
            <a:endParaRPr lang="uk-UA" sz="2000" b="1" dirty="0"/>
          </a:p>
        </p:txBody>
      </p:sp>
      <p:sp>
        <p:nvSpPr>
          <p:cNvPr id="86067" name="Rectangle 51"/>
          <p:cNvSpPr>
            <a:spLocks noChangeArrowheads="1"/>
          </p:cNvSpPr>
          <p:nvPr/>
        </p:nvSpPr>
        <p:spPr bwMode="auto">
          <a:xfrm>
            <a:off x="0" y="223520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6071" name="Rectangle 55"/>
          <p:cNvSpPr>
            <a:spLocks noChangeArrowheads="1"/>
          </p:cNvSpPr>
          <p:nvPr/>
        </p:nvSpPr>
        <p:spPr bwMode="auto">
          <a:xfrm>
            <a:off x="0" y="198755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graphicFrame>
        <p:nvGraphicFramePr>
          <p:cNvPr id="86070" name="Object 54"/>
          <p:cNvGraphicFramePr>
            <a:graphicFrameLocks noChangeAspect="1"/>
          </p:cNvGraphicFramePr>
          <p:nvPr/>
        </p:nvGraphicFramePr>
        <p:xfrm>
          <a:off x="511175" y="3705225"/>
          <a:ext cx="4346575" cy="2160588"/>
        </p:xfrm>
        <a:graphic>
          <a:graphicData uri="http://schemas.openxmlformats.org/presentationml/2006/ole">
            <mc:AlternateContent xmlns:mc="http://schemas.openxmlformats.org/markup-compatibility/2006">
              <mc:Choice xmlns:v="urn:schemas-microsoft-com:vml" Requires="v">
                <p:oleObj spid="_x0000_s86085" name="Worksheet" r:id="rId4" imgW="5657961" imgH="2838352" progId="Excel.Sheet.8">
                  <p:embed/>
                </p:oleObj>
              </mc:Choice>
              <mc:Fallback>
                <p:oleObj name="Worksheet" r:id="rId4" imgW="5657961" imgH="2838352" progId="Excel.Sheet.8">
                  <p:embed/>
                  <p:pic>
                    <p:nvPicPr>
                      <p:cNvPr id="0" name="Picture 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175" y="3705225"/>
                        <a:ext cx="4346575" cy="2160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6072" name="Object 56"/>
          <p:cNvGraphicFramePr>
            <a:graphicFrameLocks noChangeAspect="1"/>
          </p:cNvGraphicFramePr>
          <p:nvPr/>
        </p:nvGraphicFramePr>
        <p:xfrm>
          <a:off x="5006975" y="3949700"/>
          <a:ext cx="3849688" cy="1550988"/>
        </p:xfrm>
        <a:graphic>
          <a:graphicData uri="http://schemas.openxmlformats.org/presentationml/2006/ole">
            <mc:AlternateContent xmlns:mc="http://schemas.openxmlformats.org/markup-compatibility/2006">
              <mc:Choice xmlns:v="urn:schemas-microsoft-com:vml" Requires="v">
                <p:oleObj spid="_x0000_s86086" name="Worksheet" r:id="rId6" imgW="5410155" imgH="1828800" progId="Excel.Sheet.8">
                  <p:embed/>
                </p:oleObj>
              </mc:Choice>
              <mc:Fallback>
                <p:oleObj name="Worksheet" r:id="rId6" imgW="5410155" imgH="1828800" progId="Excel.Sheet.8">
                  <p:embed/>
                  <p:pic>
                    <p:nvPicPr>
                      <p:cNvPr id="0" name="Picture 5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6975" y="3949700"/>
                        <a:ext cx="3849688" cy="155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74" name="Rectangle 55"/>
          <p:cNvSpPr>
            <a:spLocks noChangeArrowheads="1"/>
          </p:cNvSpPr>
          <p:nvPr/>
        </p:nvSpPr>
        <p:spPr bwMode="auto">
          <a:xfrm>
            <a:off x="222250" y="5834063"/>
            <a:ext cx="4495800" cy="369332"/>
          </a:xfrm>
          <a:prstGeom prst="rect">
            <a:avLst/>
          </a:prstGeom>
          <a:noFill/>
          <a:ln w="12700" cap="sq">
            <a:noFill/>
            <a:miter lim="800000"/>
            <a:headEnd type="none" w="sm" len="sm"/>
            <a:tailEnd type="none" w="sm" len="sm"/>
          </a:ln>
          <a:effectLst/>
        </p:spPr>
        <p:txBody>
          <a:bodyPr anchor="ctr">
            <a:spAutoFit/>
          </a:bodyPr>
          <a:lstStyle/>
          <a:p>
            <a:pPr indent="450850">
              <a:tabLst>
                <a:tab pos="722313" algn="l"/>
              </a:tabLst>
            </a:pPr>
            <a:r>
              <a:rPr lang="en-US" sz="900" b="1" dirty="0" smtClean="0"/>
              <a:t>Dividing of total number of deadly injured  workers in food industry, for 2003-2011 period, from the studying period of kind of work until accident.</a:t>
            </a:r>
            <a:endParaRPr lang="uk-UA" sz="900" dirty="0"/>
          </a:p>
        </p:txBody>
      </p:sp>
      <p:sp>
        <p:nvSpPr>
          <p:cNvPr id="86075" name="Rectangle 55"/>
          <p:cNvSpPr>
            <a:spLocks noChangeArrowheads="1"/>
          </p:cNvSpPr>
          <p:nvPr/>
        </p:nvSpPr>
        <p:spPr bwMode="auto">
          <a:xfrm>
            <a:off x="4876800" y="5827713"/>
            <a:ext cx="4083050" cy="369332"/>
          </a:xfrm>
          <a:prstGeom prst="rect">
            <a:avLst/>
          </a:prstGeom>
          <a:noFill/>
          <a:ln w="12700" cap="sq">
            <a:noFill/>
            <a:miter lim="800000"/>
            <a:headEnd type="none" w="sm" len="sm"/>
            <a:tailEnd type="none" w="sm" len="sm"/>
          </a:ln>
          <a:effectLst/>
        </p:spPr>
        <p:txBody>
          <a:bodyPr anchor="ctr">
            <a:spAutoFit/>
          </a:bodyPr>
          <a:lstStyle/>
          <a:p>
            <a:pPr indent="450850">
              <a:tabLst>
                <a:tab pos="722313" algn="l"/>
              </a:tabLst>
            </a:pPr>
            <a:r>
              <a:rPr lang="en-US" sz="900" b="1" dirty="0" smtClean="0"/>
              <a:t>Dividing of total number of deadly injured  workers in food industry, for 2003-2011 period, from the last instructing until accident.</a:t>
            </a:r>
            <a:endParaRPr lang="uk-UA" sz="900" dirty="0"/>
          </a:p>
        </p:txBody>
      </p:sp>
      <p:pic>
        <p:nvPicPr>
          <p:cNvPr id="86122" name="Объект 4"/>
          <p:cNvPicPr>
            <a:picLocks noChangeArrowheads="1"/>
          </p:cNvPicPr>
          <p:nvPr/>
        </p:nvPicPr>
        <p:blipFill>
          <a:blip r:embed="rId8"/>
          <a:srcRect b="-281"/>
          <a:stretch>
            <a:fillRect/>
          </a:stretch>
        </p:blipFill>
        <p:spPr bwMode="auto">
          <a:xfrm>
            <a:off x="354842" y="1050878"/>
            <a:ext cx="5200650" cy="1804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66CCFF"/>
        </a:solidFill>
        <a:effectLst/>
      </p:bgPr>
    </p:bg>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22238" y="90488"/>
            <a:ext cx="8799512" cy="466725"/>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89803" dir="2700000" algn="ctr" rotWithShape="0">
              <a:srgbClr val="DDDDDD"/>
            </a:outerShdw>
          </a:effectLst>
        </p:spPr>
        <p:txBody>
          <a:bodyPr>
            <a:spAutoFit/>
          </a:bodyPr>
          <a:lstStyle/>
          <a:p>
            <a:pPr>
              <a:spcBef>
                <a:spcPct val="50000"/>
              </a:spcBef>
            </a:pPr>
            <a:r>
              <a:rPr lang="en-US" b="1" dirty="0" smtClean="0">
                <a:latin typeface="Arial" charset="0"/>
              </a:rPr>
              <a:t>CONCLUSIONS</a:t>
            </a:r>
            <a:endParaRPr lang="uk-UA" b="1" dirty="0">
              <a:latin typeface="Arial" charset="0"/>
            </a:endParaRPr>
          </a:p>
        </p:txBody>
      </p:sp>
      <p:sp>
        <p:nvSpPr>
          <p:cNvPr id="33795" name="Oval 3"/>
          <p:cNvSpPr>
            <a:spLocks noChangeArrowheads="1"/>
          </p:cNvSpPr>
          <p:nvPr/>
        </p:nvSpPr>
        <p:spPr bwMode="auto">
          <a:xfrm>
            <a:off x="8737600" y="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11</a:t>
            </a:r>
            <a:endParaRPr lang="uk-UA" sz="1800" b="1"/>
          </a:p>
        </p:txBody>
      </p:sp>
      <p:sp>
        <p:nvSpPr>
          <p:cNvPr id="10" name="Text Box 4"/>
          <p:cNvSpPr txBox="1">
            <a:spLocks noChangeArrowheads="1"/>
          </p:cNvSpPr>
          <p:nvPr/>
        </p:nvSpPr>
        <p:spPr bwMode="auto">
          <a:xfrm>
            <a:off x="341313" y="682625"/>
            <a:ext cx="8467725" cy="3754874"/>
          </a:xfrm>
          <a:prstGeom prst="rect">
            <a:avLst/>
          </a:prstGeom>
          <a:solidFill>
            <a:srgbClr val="FFFF66"/>
          </a:solidFill>
          <a:ln w="12700" cap="sq">
            <a:solidFill>
              <a:schemeClr val="tx1"/>
            </a:solidFill>
            <a:miter lim="800000"/>
            <a:headEnd type="none" w="sm" len="sm"/>
            <a:tailEnd type="none" w="sm" len="sm"/>
          </a:ln>
          <a:effectLst>
            <a:outerShdw dist="89803" dir="2700000" algn="ctr" rotWithShape="0">
              <a:srgbClr val="DDDDDD"/>
            </a:outerShdw>
          </a:effectLst>
        </p:spPr>
        <p:txBody>
          <a:bodyPr>
            <a:spAutoFit/>
          </a:bodyPr>
          <a:lstStyle/>
          <a:p>
            <a:pPr algn="l" defTabSz="912813"/>
            <a:r>
              <a:rPr lang="uk-UA" sz="1400" b="1" dirty="0" smtClean="0"/>
              <a:t>1</a:t>
            </a:r>
            <a:r>
              <a:rPr lang="en-US" sz="1400" dirty="0" smtClean="0"/>
              <a:t>The results of research shows, that in food industry of Ukraine during 2003-2011 the number of work accidents was decreased almost in 4 times</a:t>
            </a:r>
            <a:r>
              <a:rPr lang="uk-UA" sz="1400" dirty="0" smtClean="0"/>
              <a:t>. </a:t>
            </a:r>
            <a:endParaRPr lang="ru-RU" sz="1400" dirty="0" smtClean="0"/>
          </a:p>
          <a:p>
            <a:pPr algn="l" defTabSz="912813"/>
            <a:r>
              <a:rPr lang="en-US" sz="1400" dirty="0" smtClean="0"/>
              <a:t> Female workers are traumatized in 2 times less than are male workers. The frequency of injuries decreased, but the severity of injuries is still high. That means, the accidents became more dangerous. </a:t>
            </a:r>
            <a:endParaRPr lang="uk-UA" sz="1400" b="1" dirty="0"/>
          </a:p>
          <a:p>
            <a:pPr algn="l" defTabSz="912813"/>
            <a:r>
              <a:rPr lang="uk-UA" sz="1400" b="1" dirty="0"/>
              <a:t>2. </a:t>
            </a:r>
            <a:r>
              <a:rPr lang="en-US" sz="1400" dirty="0" smtClean="0"/>
              <a:t>Big number of injured workers with service record over the 20 years</a:t>
            </a:r>
            <a:r>
              <a:rPr lang="uk-UA" sz="1400" b="1" dirty="0" smtClean="0"/>
              <a:t>,</a:t>
            </a:r>
            <a:r>
              <a:rPr lang="en-US" sz="1400" b="1" dirty="0" smtClean="0"/>
              <a:t> and for employee with less than 1 year of experience</a:t>
            </a:r>
            <a:r>
              <a:rPr lang="uk-UA" sz="1400" b="1" dirty="0" smtClean="0"/>
              <a:t>. </a:t>
            </a:r>
            <a:r>
              <a:rPr lang="en-US" sz="1400" dirty="0" smtClean="0"/>
              <a:t>Above a half of accidents was caused by a different level directors who violated the labor protection law. We should to pay special attention during the primary and second instructing on the workplace. Besides, it is necessary to improve quality of instructing, intensify the control for low-skilled workers. It is necessary to enlarge the responsibility of all level directors on branch enterprises with aim to prevent the labor safety law violation which leads to work accidents.</a:t>
            </a:r>
            <a:endParaRPr lang="uk-UA" sz="1400" b="1" dirty="0"/>
          </a:p>
          <a:p>
            <a:pPr algn="l" defTabSz="912813"/>
            <a:r>
              <a:rPr lang="uk-UA" sz="1400" b="1" dirty="0" smtClean="0"/>
              <a:t>3.</a:t>
            </a:r>
            <a:r>
              <a:rPr lang="en-US" sz="1400" b="1" dirty="0" smtClean="0"/>
              <a:t>By the statistical analysis we found out that organizational (</a:t>
            </a:r>
            <a:r>
              <a:rPr lang="en-US" sz="1400" dirty="0" smtClean="0"/>
              <a:t>Violation of work and rest regime, Unused personal protection in fact of its’ absence, Violation of labor and production discipline) and qualification factors are reasons of 72% occupational injury in food industry.</a:t>
            </a:r>
            <a:r>
              <a:rPr lang="en-US" sz="1400" b="1" dirty="0" smtClean="0"/>
              <a:t> </a:t>
            </a:r>
            <a:r>
              <a:rPr lang="uk-UA" sz="1400" b="1" dirty="0" smtClean="0"/>
              <a:t> </a:t>
            </a:r>
            <a:endParaRPr lang="en-US" sz="1400" b="1" dirty="0" smtClean="0"/>
          </a:p>
          <a:p>
            <a:pPr algn="l" defTabSz="912813"/>
            <a:r>
              <a:rPr lang="uk-UA" sz="1400" b="1" dirty="0" smtClean="0"/>
              <a:t>4</a:t>
            </a:r>
            <a:r>
              <a:rPr lang="en-US" sz="1400" b="1" dirty="0" smtClean="0"/>
              <a:t> . During the statistical analysis of food industry enterprises we identified next negative factors </a:t>
            </a:r>
            <a:r>
              <a:rPr lang="uk-UA" sz="1400" b="1" dirty="0" smtClean="0"/>
              <a:t>: </a:t>
            </a:r>
            <a:r>
              <a:rPr lang="en-US" sz="1400" b="1" dirty="0" smtClean="0">
                <a:solidFill>
                  <a:srgbClr val="000000"/>
                </a:solidFill>
              </a:rPr>
              <a:t>lack of automation system for recording and analysis of accidents in the food industry, lack of information speed about accidents in food industry, not taken into account the relationship between accident causes and circumstances, not taken into account the risk of injury resulting in accidents.</a:t>
            </a:r>
            <a:endParaRPr lang="uk-UA"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CCFFFF"/>
            </a:gs>
            <a:gs pos="100000">
              <a:srgbClr val="66CCFF"/>
            </a:gs>
          </a:gsLst>
          <a:path path="shape">
            <a:fillToRect l="50000" t="50000" r="50000" b="50000"/>
          </a:path>
        </a:gradFill>
        <a:effectLst/>
      </p:bgPr>
    </p:bg>
    <p:spTree>
      <p:nvGrpSpPr>
        <p:cNvPr id="1" name=""/>
        <p:cNvGrpSpPr/>
        <p:nvPr/>
      </p:nvGrpSpPr>
      <p:grpSpPr>
        <a:xfrm>
          <a:off x="0" y="0"/>
          <a:ext cx="0" cy="0"/>
          <a:chOff x="0" y="0"/>
          <a:chExt cx="0" cy="0"/>
        </a:xfrm>
      </p:grpSpPr>
      <p:sp>
        <p:nvSpPr>
          <p:cNvPr id="56333" name="Text Box 13"/>
          <p:cNvSpPr txBox="1">
            <a:spLocks noChangeArrowheads="1"/>
          </p:cNvSpPr>
          <p:nvPr/>
        </p:nvSpPr>
        <p:spPr bwMode="auto">
          <a:xfrm>
            <a:off x="914669" y="2781239"/>
            <a:ext cx="7890878" cy="830997"/>
          </a:xfrm>
          <a:prstGeom prst="rect">
            <a:avLst/>
          </a:prstGeom>
          <a:noFill/>
          <a:ln w="12700" cap="sq">
            <a:noFill/>
            <a:miter lim="800000"/>
            <a:headEnd type="none" w="sm" len="sm"/>
            <a:tailEnd type="none" w="sm" len="sm"/>
          </a:ln>
          <a:effectLst/>
        </p:spPr>
        <p:txBody>
          <a:bodyPr wrap="none">
            <a:spAutoFit/>
          </a:bodyPr>
          <a:lstStyle/>
          <a:p>
            <a:pPr algn="l"/>
            <a:r>
              <a:rPr lang="en-US" sz="4800" b="1" i="1" dirty="0" smtClean="0">
                <a:solidFill>
                  <a:schemeClr val="accent2"/>
                </a:solidFill>
                <a:effectLst>
                  <a:outerShdw blurRad="38100" dist="38100" dir="2700000" algn="tl">
                    <a:srgbClr val="000000"/>
                  </a:outerShdw>
                </a:effectLst>
              </a:rPr>
              <a:t>THANKS FOR ATTANTION</a:t>
            </a:r>
            <a:r>
              <a:rPr lang="ru-RU" sz="4800" b="1" i="1" dirty="0" smtClean="0">
                <a:solidFill>
                  <a:schemeClr val="accent2"/>
                </a:solidFill>
                <a:effectLst>
                  <a:outerShdw blurRad="38100" dist="38100" dir="2700000" algn="tl">
                    <a:srgbClr val="000000"/>
                  </a:outerShdw>
                </a:effectLst>
              </a:rPr>
              <a:t>!</a:t>
            </a:r>
            <a:endParaRPr lang="ru-RU" sz="4800" b="1" i="1" dirty="0">
              <a:solidFill>
                <a:schemeClr val="accent2"/>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56333"/>
                                        </p:tgtEl>
                                        <p:attrNameLst>
                                          <p:attrName>style.visibility</p:attrName>
                                        </p:attrNameLst>
                                      </p:cBhvr>
                                      <p:to>
                                        <p:strVal val="visible"/>
                                      </p:to>
                                    </p:set>
                                    <p:anim calcmode="discrete" valueType="clr">
                                      <p:cBhvr override="childStyle">
                                        <p:cTn id="7" dur="500"/>
                                        <p:tgtEl>
                                          <p:spTgt spid="56333"/>
                                        </p:tgtEl>
                                        <p:attrNameLst>
                                          <p:attrName>style.color</p:attrName>
                                        </p:attrNameLst>
                                      </p:cBhvr>
                                      <p:tavLst>
                                        <p:tav tm="0">
                                          <p:val>
                                            <p:clrVal>
                                              <a:schemeClr val="tx1"/>
                                            </p:clrVal>
                                          </p:val>
                                        </p:tav>
                                        <p:tav tm="50000">
                                          <p:val>
                                            <p:clrVal>
                                              <a:schemeClr val="folHlink"/>
                                            </p:clrVal>
                                          </p:val>
                                        </p:tav>
                                      </p:tavLst>
                                    </p:anim>
                                    <p:anim calcmode="discrete" valueType="clr">
                                      <p:cBhvr>
                                        <p:cTn id="8" dur="500"/>
                                        <p:tgtEl>
                                          <p:spTgt spid="56333"/>
                                        </p:tgtEl>
                                        <p:attrNameLst>
                                          <p:attrName>fillcolor</p:attrName>
                                        </p:attrNameLst>
                                      </p:cBhvr>
                                      <p:tavLst>
                                        <p:tav tm="0">
                                          <p:val>
                                            <p:clrVal>
                                              <a:schemeClr val="accent2"/>
                                            </p:clrVal>
                                          </p:val>
                                        </p:tav>
                                        <p:tav tm="50000">
                                          <p:val>
                                            <p:clrVal>
                                              <a:schemeClr val="hlink"/>
                                            </p:clrVal>
                                          </p:val>
                                        </p:tav>
                                      </p:tavLst>
                                    </p:anim>
                                    <p:set>
                                      <p:cBhvr>
                                        <p:cTn id="9" dur="500"/>
                                        <p:tgtEl>
                                          <p:spTgt spid="5633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1FFD5"/>
        </a:solidFill>
        <a:effectLst/>
      </p:bgPr>
    </p:bg>
    <p:spTree>
      <p:nvGrpSpPr>
        <p:cNvPr id="1" name=""/>
        <p:cNvGrpSpPr/>
        <p:nvPr/>
      </p:nvGrpSpPr>
      <p:grpSpPr>
        <a:xfrm>
          <a:off x="0" y="0"/>
          <a:ext cx="0" cy="0"/>
          <a:chOff x="0" y="0"/>
          <a:chExt cx="0" cy="0"/>
        </a:xfrm>
      </p:grpSpPr>
      <p:sp>
        <p:nvSpPr>
          <p:cNvPr id="17410" name="AutoShape 14"/>
          <p:cNvSpPr>
            <a:spLocks noChangeArrowheads="1"/>
          </p:cNvSpPr>
          <p:nvPr/>
        </p:nvSpPr>
        <p:spPr bwMode="auto">
          <a:xfrm>
            <a:off x="2032000" y="241300"/>
            <a:ext cx="584200" cy="914400"/>
          </a:xfrm>
          <a:prstGeom prst="rightArrow">
            <a:avLst>
              <a:gd name="adj1" fmla="val 50000"/>
              <a:gd name="adj2" fmla="val 48912"/>
            </a:avLst>
          </a:prstGeom>
          <a:solidFill>
            <a:srgbClr val="99CCFF"/>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wrap="none" anchor="ctr"/>
          <a:lstStyle/>
          <a:p>
            <a:endParaRPr lang="ru-RU"/>
          </a:p>
        </p:txBody>
      </p:sp>
      <p:sp>
        <p:nvSpPr>
          <p:cNvPr id="17411" name="AutoShape 12"/>
          <p:cNvSpPr>
            <a:spLocks noChangeArrowheads="1"/>
          </p:cNvSpPr>
          <p:nvPr/>
        </p:nvSpPr>
        <p:spPr bwMode="auto">
          <a:xfrm>
            <a:off x="5676900" y="1035050"/>
            <a:ext cx="2447925" cy="2019300"/>
          </a:xfrm>
          <a:prstGeom prst="downArrow">
            <a:avLst>
              <a:gd name="adj1" fmla="val 50000"/>
              <a:gd name="adj2" fmla="val 50806"/>
            </a:avLst>
          </a:prstGeom>
          <a:gradFill rotWithShape="1">
            <a:gsLst>
              <a:gs pos="0">
                <a:srgbClr val="FF9900"/>
              </a:gs>
              <a:gs pos="50000">
                <a:srgbClr val="6699FF"/>
              </a:gs>
              <a:gs pos="100000">
                <a:srgbClr val="FF9900"/>
              </a:gs>
            </a:gsLst>
            <a:lin ang="0" scaled="1"/>
          </a:gradFill>
          <a:ln w="9525">
            <a:solidFill>
              <a:schemeClr val="tx1"/>
            </a:solidFill>
            <a:miter lim="800000"/>
            <a:headEnd/>
            <a:tailEnd/>
          </a:ln>
          <a:effectLst>
            <a:outerShdw dist="107763" dir="2700000" algn="ctr" rotWithShape="0">
              <a:schemeClr val="folHlink"/>
            </a:outerShdw>
          </a:effectLst>
        </p:spPr>
        <p:txBody>
          <a:bodyPr wrap="none" anchor="ctr"/>
          <a:lstStyle/>
          <a:p>
            <a:endParaRPr lang="ru-RU"/>
          </a:p>
        </p:txBody>
      </p:sp>
      <p:sp>
        <p:nvSpPr>
          <p:cNvPr id="17412" name="AutoShape 11"/>
          <p:cNvSpPr>
            <a:spLocks noChangeArrowheads="1"/>
          </p:cNvSpPr>
          <p:nvPr/>
        </p:nvSpPr>
        <p:spPr bwMode="auto">
          <a:xfrm>
            <a:off x="1009650" y="1035050"/>
            <a:ext cx="2470150" cy="2019300"/>
          </a:xfrm>
          <a:prstGeom prst="downArrow">
            <a:avLst>
              <a:gd name="adj1" fmla="val 50000"/>
              <a:gd name="adj2" fmla="val 50806"/>
            </a:avLst>
          </a:prstGeom>
          <a:gradFill rotWithShape="1">
            <a:gsLst>
              <a:gs pos="0">
                <a:srgbClr val="FF9900"/>
              </a:gs>
              <a:gs pos="50000">
                <a:srgbClr val="6699FF"/>
              </a:gs>
              <a:gs pos="100000">
                <a:srgbClr val="FF9900"/>
              </a:gs>
            </a:gsLst>
            <a:lin ang="0" scaled="1"/>
          </a:gradFill>
          <a:ln w="9525">
            <a:solidFill>
              <a:schemeClr val="tx1"/>
            </a:solidFill>
            <a:miter lim="800000"/>
            <a:headEnd/>
            <a:tailEnd/>
          </a:ln>
          <a:effectLst>
            <a:outerShdw dist="107763" dir="2700000" algn="ctr" rotWithShape="0">
              <a:schemeClr val="folHlink"/>
            </a:outerShdw>
          </a:effectLst>
        </p:spPr>
        <p:txBody>
          <a:bodyPr wrap="none" anchor="ctr"/>
          <a:lstStyle/>
          <a:p>
            <a:endParaRPr lang="ru-RU"/>
          </a:p>
        </p:txBody>
      </p:sp>
      <p:sp>
        <p:nvSpPr>
          <p:cNvPr id="17413" name="Text Box 4"/>
          <p:cNvSpPr txBox="1">
            <a:spLocks noChangeArrowheads="1"/>
          </p:cNvSpPr>
          <p:nvPr/>
        </p:nvSpPr>
        <p:spPr bwMode="auto">
          <a:xfrm>
            <a:off x="152400" y="1263650"/>
            <a:ext cx="4152900" cy="488950"/>
          </a:xfrm>
          <a:prstGeom prst="rect">
            <a:avLst/>
          </a:prstGeom>
          <a:solidFill>
            <a:srgbClr val="08F81F"/>
          </a:solidFill>
          <a:ln w="9525">
            <a:solidFill>
              <a:srgbClr val="000000"/>
            </a:solidFill>
            <a:miter lim="800000"/>
            <a:headEnd/>
            <a:tailEnd/>
          </a:ln>
          <a:effectLst>
            <a:outerShdw dist="107763" dir="2700000" algn="ctr" rotWithShape="0">
              <a:srgbClr val="808080">
                <a:alpha val="50000"/>
              </a:srgbClr>
            </a:outerShdw>
          </a:effectLst>
        </p:spPr>
        <p:txBody>
          <a:bodyPr/>
          <a:lstStyle/>
          <a:p>
            <a:r>
              <a:rPr lang="en-US" sz="2000" b="1" cap="all" dirty="0" smtClean="0">
                <a:latin typeface="Arial" charset="0"/>
              </a:rPr>
              <a:t>Object of research</a:t>
            </a:r>
            <a:r>
              <a:rPr lang="uk-UA" sz="2000" b="1" cap="all" dirty="0" smtClean="0">
                <a:latin typeface="Arial" charset="0"/>
              </a:rPr>
              <a:t> </a:t>
            </a:r>
            <a:r>
              <a:rPr lang="uk-UA" sz="2000" b="1" dirty="0">
                <a:latin typeface="Arial" charset="0"/>
              </a:rPr>
              <a:t>:</a:t>
            </a:r>
            <a:endParaRPr lang="uk-UA" sz="2000" dirty="0">
              <a:latin typeface="Arial" charset="0"/>
            </a:endParaRPr>
          </a:p>
        </p:txBody>
      </p:sp>
      <p:sp>
        <p:nvSpPr>
          <p:cNvPr id="17414" name="Text Box 7"/>
          <p:cNvSpPr txBox="1">
            <a:spLocks noChangeArrowheads="1"/>
          </p:cNvSpPr>
          <p:nvPr/>
        </p:nvSpPr>
        <p:spPr bwMode="auto">
          <a:xfrm>
            <a:off x="152400" y="177800"/>
            <a:ext cx="2032000" cy="1054100"/>
          </a:xfrm>
          <a:prstGeom prst="rect">
            <a:avLst/>
          </a:prstGeom>
          <a:gradFill rotWithShape="1">
            <a:gsLst>
              <a:gs pos="0">
                <a:srgbClr val="99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pPr>
              <a:spcBef>
                <a:spcPct val="50000"/>
              </a:spcBef>
            </a:pPr>
            <a:r>
              <a:rPr lang="en-US" sz="1800" b="1" dirty="0" smtClean="0">
                <a:latin typeface="Arial" charset="0"/>
              </a:rPr>
              <a:t>Aim of research</a:t>
            </a:r>
            <a:endParaRPr lang="uk-UA" sz="1800" b="1" dirty="0">
              <a:latin typeface="Arial" charset="0"/>
            </a:endParaRPr>
          </a:p>
        </p:txBody>
      </p:sp>
      <p:sp>
        <p:nvSpPr>
          <p:cNvPr id="17415" name="Text Box 8"/>
          <p:cNvSpPr txBox="1">
            <a:spLocks noChangeArrowheads="1"/>
          </p:cNvSpPr>
          <p:nvPr/>
        </p:nvSpPr>
        <p:spPr bwMode="auto">
          <a:xfrm>
            <a:off x="4762500" y="1263650"/>
            <a:ext cx="4178300" cy="488950"/>
          </a:xfrm>
          <a:prstGeom prst="rect">
            <a:avLst/>
          </a:prstGeom>
          <a:solidFill>
            <a:srgbClr val="08F81F"/>
          </a:solidFill>
          <a:ln w="9525">
            <a:solidFill>
              <a:srgbClr val="000000"/>
            </a:solidFill>
            <a:miter lim="800000"/>
            <a:headEnd/>
            <a:tailEnd/>
          </a:ln>
          <a:effectLst>
            <a:outerShdw dist="107763" dir="2700000" algn="ctr" rotWithShape="0">
              <a:srgbClr val="808080">
                <a:alpha val="50000"/>
              </a:srgbClr>
            </a:outerShdw>
          </a:effectLst>
        </p:spPr>
        <p:txBody>
          <a:bodyPr/>
          <a:lstStyle/>
          <a:p>
            <a:r>
              <a:rPr lang="en-US" sz="2000" b="1" dirty="0" smtClean="0">
                <a:latin typeface="Arial" charset="0"/>
              </a:rPr>
              <a:t>SUBJECT OF RESEARCH</a:t>
            </a:r>
            <a:r>
              <a:rPr lang="uk-UA" sz="2000" b="1" dirty="0" smtClean="0">
                <a:latin typeface="Arial" charset="0"/>
              </a:rPr>
              <a:t> </a:t>
            </a:r>
            <a:r>
              <a:rPr lang="uk-UA" sz="2000" b="1" dirty="0">
                <a:latin typeface="Arial" charset="0"/>
              </a:rPr>
              <a:t>:</a:t>
            </a:r>
            <a:endParaRPr lang="uk-UA" sz="2000" dirty="0">
              <a:latin typeface="Arial" charset="0"/>
            </a:endParaRPr>
          </a:p>
        </p:txBody>
      </p:sp>
      <p:sp>
        <p:nvSpPr>
          <p:cNvPr id="17416" name="Text Box 9"/>
          <p:cNvSpPr txBox="1">
            <a:spLocks noChangeArrowheads="1"/>
          </p:cNvSpPr>
          <p:nvPr/>
        </p:nvSpPr>
        <p:spPr bwMode="auto">
          <a:xfrm>
            <a:off x="139700" y="2044700"/>
            <a:ext cx="4140200" cy="762000"/>
          </a:xfrm>
          <a:prstGeom prst="rect">
            <a:avLst/>
          </a:prstGeom>
          <a:solidFill>
            <a:srgbClr val="FFFF99"/>
          </a:solidFill>
          <a:ln w="9525">
            <a:solidFill>
              <a:srgbClr val="000000"/>
            </a:solidFill>
            <a:miter lim="800000"/>
            <a:headEnd/>
            <a:tailEnd/>
          </a:ln>
          <a:effectLst>
            <a:outerShdw dist="107763" dir="2700000" algn="ctr" rotWithShape="0">
              <a:srgbClr val="808080">
                <a:alpha val="50000"/>
              </a:srgbClr>
            </a:outerShdw>
          </a:effectLst>
        </p:spPr>
        <p:txBody>
          <a:bodyPr anchor="ctr"/>
          <a:lstStyle/>
          <a:p>
            <a:r>
              <a:rPr lang="en-US" sz="1400" b="1" i="1" dirty="0" smtClean="0">
                <a:latin typeface="Arial" charset="0"/>
                <a:cs typeface="Arial" charset="0"/>
              </a:rPr>
              <a:t>Occupational injuries at the food industry enterprises</a:t>
            </a:r>
            <a:r>
              <a:rPr lang="uk-UA" sz="1400" b="1" i="1" dirty="0" smtClean="0">
                <a:latin typeface="Arial" charset="0"/>
                <a:cs typeface="Arial" charset="0"/>
              </a:rPr>
              <a:t> </a:t>
            </a:r>
            <a:endParaRPr lang="uk-UA" sz="1400" b="1" i="1" dirty="0">
              <a:latin typeface="Arial" charset="0"/>
              <a:cs typeface="Arial" charset="0"/>
            </a:endParaRPr>
          </a:p>
        </p:txBody>
      </p:sp>
      <p:sp>
        <p:nvSpPr>
          <p:cNvPr id="17417" name="Text Box 10"/>
          <p:cNvSpPr txBox="1">
            <a:spLocks noChangeArrowheads="1"/>
          </p:cNvSpPr>
          <p:nvPr/>
        </p:nvSpPr>
        <p:spPr bwMode="auto">
          <a:xfrm>
            <a:off x="4756150" y="2038350"/>
            <a:ext cx="4216400" cy="793750"/>
          </a:xfrm>
          <a:prstGeom prst="rect">
            <a:avLst/>
          </a:prstGeom>
          <a:solidFill>
            <a:srgbClr val="FFFF99"/>
          </a:solidFill>
          <a:ln w="9525">
            <a:solidFill>
              <a:srgbClr val="000000"/>
            </a:solidFill>
            <a:miter lim="800000"/>
            <a:headEnd/>
            <a:tailEnd/>
          </a:ln>
          <a:effectLst>
            <a:outerShdw dist="107763" dir="2700000" algn="ctr" rotWithShape="0">
              <a:srgbClr val="808080">
                <a:alpha val="50000"/>
              </a:srgbClr>
            </a:outerShdw>
          </a:effectLst>
        </p:spPr>
        <p:txBody>
          <a:bodyPr anchor="ctr"/>
          <a:lstStyle/>
          <a:p>
            <a:r>
              <a:rPr lang="en-US" sz="1600" b="1" i="1" dirty="0" smtClean="0">
                <a:latin typeface="Arial Unicode MS" pitchFamily="34" charset="-128"/>
                <a:cs typeface="Arial" charset="0"/>
              </a:rPr>
              <a:t>Influence of accident reasons and circumstances  on the Labor Protection state</a:t>
            </a:r>
            <a:endParaRPr lang="uk-UA" sz="1600" b="1" i="1" dirty="0">
              <a:latin typeface="Arial Unicode MS" pitchFamily="34" charset="-128"/>
              <a:cs typeface="Arial" charset="0"/>
            </a:endParaRPr>
          </a:p>
        </p:txBody>
      </p:sp>
      <p:sp>
        <p:nvSpPr>
          <p:cNvPr id="17418" name="Text Box 3"/>
          <p:cNvSpPr txBox="1">
            <a:spLocks noChangeArrowheads="1"/>
          </p:cNvSpPr>
          <p:nvPr/>
        </p:nvSpPr>
        <p:spPr bwMode="auto">
          <a:xfrm>
            <a:off x="2603500" y="38100"/>
            <a:ext cx="6337300" cy="1117600"/>
          </a:xfrm>
          <a:prstGeom prst="rect">
            <a:avLst/>
          </a:prstGeom>
          <a:gradFill rotWithShape="1">
            <a:gsLst>
              <a:gs pos="0">
                <a:srgbClr val="66CCFF"/>
              </a:gs>
              <a:gs pos="50000">
                <a:srgbClr val="CCFFCC"/>
              </a:gs>
              <a:gs pos="100000">
                <a:srgbClr val="66CCFF"/>
              </a:gs>
            </a:gsLst>
            <a:lin ang="5400000" scaled="1"/>
          </a:gradFill>
          <a:ln w="9525">
            <a:solidFill>
              <a:srgbClr val="000000"/>
            </a:solidFill>
            <a:miter lim="800000"/>
            <a:headEnd/>
            <a:tailEnd/>
          </a:ln>
          <a:effectLst>
            <a:outerShdw dist="107763" dir="2700000" algn="ctr" rotWithShape="0">
              <a:srgbClr val="808080">
                <a:alpha val="50000"/>
              </a:srgbClr>
            </a:outerShdw>
          </a:effectLst>
        </p:spPr>
        <p:txBody>
          <a:bodyPr/>
          <a:lstStyle/>
          <a:p>
            <a:r>
              <a:rPr lang="en-US" sz="2000" b="1" dirty="0" smtClean="0"/>
              <a:t>Statistical analysis</a:t>
            </a:r>
            <a:r>
              <a:rPr lang="uk-UA" sz="2000" b="1" dirty="0" smtClean="0"/>
              <a:t> </a:t>
            </a:r>
            <a:r>
              <a:rPr lang="en-US" sz="2000" b="1" dirty="0" smtClean="0"/>
              <a:t>of</a:t>
            </a:r>
            <a:endParaRPr lang="uk-UA" sz="2000" b="1" dirty="0"/>
          </a:p>
          <a:p>
            <a:r>
              <a:rPr lang="en-US" sz="2000" b="1" dirty="0" smtClean="0"/>
              <a:t>accidents</a:t>
            </a:r>
            <a:r>
              <a:rPr lang="uk-UA" sz="2000" b="1" dirty="0" smtClean="0"/>
              <a:t> </a:t>
            </a:r>
            <a:r>
              <a:rPr lang="en-US" sz="2000" b="1" dirty="0" smtClean="0"/>
              <a:t>in food industry enterprises</a:t>
            </a:r>
            <a:r>
              <a:rPr lang="uk-UA" sz="2000" dirty="0" smtClean="0"/>
              <a:t> </a:t>
            </a:r>
            <a:endParaRPr lang="uk-UA" sz="2000" b="1" dirty="0"/>
          </a:p>
          <a:p>
            <a:endParaRPr lang="uk-UA" sz="2000" b="1" dirty="0">
              <a:latin typeface="Arial" charset="0"/>
              <a:cs typeface="Arial" charset="0"/>
            </a:endParaRPr>
          </a:p>
        </p:txBody>
      </p:sp>
      <p:sp>
        <p:nvSpPr>
          <p:cNvPr id="17419" name="Text Box 17"/>
          <p:cNvSpPr txBox="1">
            <a:spLocks noChangeArrowheads="1"/>
          </p:cNvSpPr>
          <p:nvPr/>
        </p:nvSpPr>
        <p:spPr bwMode="auto">
          <a:xfrm>
            <a:off x="4178300" y="3746500"/>
            <a:ext cx="3352800" cy="457200"/>
          </a:xfrm>
          <a:prstGeom prst="rect">
            <a:avLst/>
          </a:prstGeom>
          <a:noFill/>
          <a:ln w="9525">
            <a:noFill/>
            <a:miter lim="800000"/>
            <a:headEnd/>
            <a:tailEnd/>
          </a:ln>
          <a:effectLst/>
        </p:spPr>
        <p:txBody>
          <a:bodyPr>
            <a:spAutoFit/>
          </a:bodyPr>
          <a:lstStyle/>
          <a:p>
            <a:pPr algn="l">
              <a:spcBef>
                <a:spcPct val="50000"/>
              </a:spcBef>
            </a:pPr>
            <a:endParaRPr lang="uk-UA" b="1">
              <a:solidFill>
                <a:schemeClr val="bg2"/>
              </a:solidFill>
              <a:latin typeface="Arial" charset="0"/>
            </a:endParaRPr>
          </a:p>
        </p:txBody>
      </p:sp>
      <p:sp>
        <p:nvSpPr>
          <p:cNvPr id="17420" name="Text Box 18"/>
          <p:cNvSpPr txBox="1">
            <a:spLocks noChangeArrowheads="1"/>
          </p:cNvSpPr>
          <p:nvPr/>
        </p:nvSpPr>
        <p:spPr bwMode="auto">
          <a:xfrm>
            <a:off x="1435100" y="4508500"/>
            <a:ext cx="3048000" cy="457200"/>
          </a:xfrm>
          <a:prstGeom prst="rect">
            <a:avLst/>
          </a:prstGeom>
          <a:noFill/>
          <a:ln w="9525">
            <a:noFill/>
            <a:miter lim="800000"/>
            <a:headEnd/>
            <a:tailEnd/>
          </a:ln>
          <a:effectLst/>
        </p:spPr>
        <p:txBody>
          <a:bodyPr>
            <a:spAutoFit/>
          </a:bodyPr>
          <a:lstStyle/>
          <a:p>
            <a:pPr algn="l">
              <a:spcBef>
                <a:spcPct val="50000"/>
              </a:spcBef>
            </a:pPr>
            <a:endParaRPr lang="uk-UA" b="1">
              <a:solidFill>
                <a:schemeClr val="bg2"/>
              </a:solidFill>
              <a:latin typeface="Arial" charset="0"/>
            </a:endParaRPr>
          </a:p>
        </p:txBody>
      </p:sp>
      <p:sp>
        <p:nvSpPr>
          <p:cNvPr id="17421" name="Text Box 19"/>
          <p:cNvSpPr txBox="1">
            <a:spLocks noChangeArrowheads="1"/>
          </p:cNvSpPr>
          <p:nvPr/>
        </p:nvSpPr>
        <p:spPr bwMode="auto">
          <a:xfrm>
            <a:off x="3873500" y="3898900"/>
            <a:ext cx="685800" cy="457200"/>
          </a:xfrm>
          <a:prstGeom prst="rect">
            <a:avLst/>
          </a:prstGeom>
          <a:noFill/>
          <a:ln w="9525">
            <a:noFill/>
            <a:miter lim="800000"/>
            <a:headEnd/>
            <a:tailEnd/>
          </a:ln>
          <a:effectLst/>
        </p:spPr>
        <p:txBody>
          <a:bodyPr>
            <a:spAutoFit/>
          </a:bodyPr>
          <a:lstStyle/>
          <a:p>
            <a:pPr algn="l">
              <a:spcBef>
                <a:spcPct val="50000"/>
              </a:spcBef>
            </a:pPr>
            <a:endParaRPr lang="uk-UA" b="1">
              <a:solidFill>
                <a:schemeClr val="bg2"/>
              </a:solidFill>
              <a:latin typeface="Arial" charset="0"/>
            </a:endParaRPr>
          </a:p>
        </p:txBody>
      </p:sp>
      <p:sp>
        <p:nvSpPr>
          <p:cNvPr id="17422" name="Text Box 20"/>
          <p:cNvSpPr txBox="1">
            <a:spLocks noChangeArrowheads="1"/>
          </p:cNvSpPr>
          <p:nvPr/>
        </p:nvSpPr>
        <p:spPr bwMode="auto">
          <a:xfrm>
            <a:off x="2044700" y="4737100"/>
            <a:ext cx="184150" cy="457200"/>
          </a:xfrm>
          <a:prstGeom prst="rect">
            <a:avLst/>
          </a:prstGeom>
          <a:noFill/>
          <a:ln w="9525">
            <a:noFill/>
            <a:miter lim="800000"/>
            <a:headEnd/>
            <a:tailEnd/>
          </a:ln>
          <a:effectLst/>
        </p:spPr>
        <p:txBody>
          <a:bodyPr wrap="none">
            <a:spAutoFit/>
          </a:bodyPr>
          <a:lstStyle/>
          <a:p>
            <a:pPr algn="l"/>
            <a:endParaRPr lang="uk-UA" b="1">
              <a:solidFill>
                <a:schemeClr val="bg2"/>
              </a:solidFill>
              <a:latin typeface="Arial" charset="0"/>
            </a:endParaRPr>
          </a:p>
        </p:txBody>
      </p:sp>
      <p:sp>
        <p:nvSpPr>
          <p:cNvPr id="17423" name="Text Box 21"/>
          <p:cNvSpPr txBox="1">
            <a:spLocks noChangeArrowheads="1"/>
          </p:cNvSpPr>
          <p:nvPr/>
        </p:nvSpPr>
        <p:spPr bwMode="auto">
          <a:xfrm>
            <a:off x="3035300" y="4737100"/>
            <a:ext cx="184150" cy="457200"/>
          </a:xfrm>
          <a:prstGeom prst="rect">
            <a:avLst/>
          </a:prstGeom>
          <a:noFill/>
          <a:ln w="9525">
            <a:noFill/>
            <a:miter lim="800000"/>
            <a:headEnd/>
            <a:tailEnd/>
          </a:ln>
          <a:effectLst/>
        </p:spPr>
        <p:txBody>
          <a:bodyPr>
            <a:spAutoFit/>
          </a:bodyPr>
          <a:lstStyle/>
          <a:p>
            <a:pPr algn="l">
              <a:spcBef>
                <a:spcPct val="50000"/>
              </a:spcBef>
            </a:pPr>
            <a:endParaRPr lang="uk-UA" b="1">
              <a:solidFill>
                <a:schemeClr val="bg2"/>
              </a:solidFill>
              <a:latin typeface="Arial" charset="0"/>
            </a:endParaRPr>
          </a:p>
        </p:txBody>
      </p:sp>
      <p:sp>
        <p:nvSpPr>
          <p:cNvPr id="17424" name="Text Box 22"/>
          <p:cNvSpPr txBox="1">
            <a:spLocks noChangeArrowheads="1"/>
          </p:cNvSpPr>
          <p:nvPr/>
        </p:nvSpPr>
        <p:spPr bwMode="auto">
          <a:xfrm>
            <a:off x="3644900" y="4051300"/>
            <a:ext cx="1905000" cy="854075"/>
          </a:xfrm>
          <a:prstGeom prst="rect">
            <a:avLst/>
          </a:prstGeom>
          <a:noFill/>
          <a:ln w="9525">
            <a:noFill/>
            <a:miter lim="800000"/>
            <a:headEnd/>
            <a:tailEnd/>
          </a:ln>
          <a:effectLst/>
        </p:spPr>
        <p:txBody>
          <a:bodyPr>
            <a:spAutoFit/>
          </a:bodyPr>
          <a:lstStyle/>
          <a:p>
            <a:pPr algn="l">
              <a:spcBef>
                <a:spcPct val="50000"/>
              </a:spcBef>
            </a:pPr>
            <a:endParaRPr lang="uk-UA" sz="2000" b="1">
              <a:solidFill>
                <a:schemeClr val="tx2"/>
              </a:solidFill>
              <a:latin typeface="Arial" charset="0"/>
            </a:endParaRPr>
          </a:p>
          <a:p>
            <a:pPr algn="l">
              <a:spcBef>
                <a:spcPct val="50000"/>
              </a:spcBef>
            </a:pPr>
            <a:endParaRPr lang="uk-UA" sz="2000" b="1">
              <a:solidFill>
                <a:schemeClr val="bg2"/>
              </a:solidFill>
              <a:latin typeface="Arial" charset="0"/>
            </a:endParaRPr>
          </a:p>
        </p:txBody>
      </p:sp>
      <p:sp>
        <p:nvSpPr>
          <p:cNvPr id="17425" name="Text Box 23"/>
          <p:cNvSpPr txBox="1">
            <a:spLocks noChangeArrowheads="1"/>
          </p:cNvSpPr>
          <p:nvPr/>
        </p:nvSpPr>
        <p:spPr bwMode="auto">
          <a:xfrm>
            <a:off x="1206500" y="4279900"/>
            <a:ext cx="304800" cy="457200"/>
          </a:xfrm>
          <a:prstGeom prst="rect">
            <a:avLst/>
          </a:prstGeom>
          <a:noFill/>
          <a:ln w="9525">
            <a:noFill/>
            <a:miter lim="800000"/>
            <a:headEnd/>
            <a:tailEnd/>
          </a:ln>
          <a:effectLst/>
        </p:spPr>
        <p:txBody>
          <a:bodyPr>
            <a:spAutoFit/>
          </a:bodyPr>
          <a:lstStyle/>
          <a:p>
            <a:pPr algn="l">
              <a:spcBef>
                <a:spcPct val="50000"/>
              </a:spcBef>
            </a:pPr>
            <a:endParaRPr lang="uk-UA" b="1">
              <a:solidFill>
                <a:schemeClr val="bg2"/>
              </a:solidFill>
              <a:latin typeface="Arial" charset="0"/>
            </a:endParaRPr>
          </a:p>
        </p:txBody>
      </p:sp>
      <p:sp>
        <p:nvSpPr>
          <p:cNvPr id="17426" name="Text Box 25"/>
          <p:cNvSpPr txBox="1">
            <a:spLocks noChangeArrowheads="1"/>
          </p:cNvSpPr>
          <p:nvPr/>
        </p:nvSpPr>
        <p:spPr bwMode="auto">
          <a:xfrm>
            <a:off x="1114425" y="4395788"/>
            <a:ext cx="184150" cy="457200"/>
          </a:xfrm>
          <a:prstGeom prst="rect">
            <a:avLst/>
          </a:prstGeom>
          <a:noFill/>
          <a:ln w="9525">
            <a:noFill/>
            <a:miter lim="800000"/>
            <a:headEnd/>
            <a:tailEnd/>
          </a:ln>
          <a:effectLst/>
        </p:spPr>
        <p:txBody>
          <a:bodyPr wrap="none">
            <a:spAutoFit/>
          </a:bodyPr>
          <a:lstStyle/>
          <a:p>
            <a:pPr algn="l"/>
            <a:endParaRPr lang="uk-UA" b="1">
              <a:solidFill>
                <a:schemeClr val="bg2"/>
              </a:solidFill>
              <a:latin typeface="Arial" charset="0"/>
            </a:endParaRPr>
          </a:p>
        </p:txBody>
      </p:sp>
      <p:sp>
        <p:nvSpPr>
          <p:cNvPr id="17427" name="Text Box 15"/>
          <p:cNvSpPr txBox="1">
            <a:spLocks noChangeArrowheads="1"/>
          </p:cNvSpPr>
          <p:nvPr/>
        </p:nvSpPr>
        <p:spPr bwMode="auto">
          <a:xfrm>
            <a:off x="342900" y="3009900"/>
            <a:ext cx="8534400" cy="3479800"/>
          </a:xfrm>
          <a:prstGeom prst="rect">
            <a:avLst/>
          </a:prstGeom>
          <a:solidFill>
            <a:srgbClr val="FFFFCC"/>
          </a:solidFill>
          <a:ln w="9525">
            <a:solidFill>
              <a:schemeClr val="tx1"/>
            </a:solidFill>
            <a:miter lim="800000"/>
            <a:headEnd/>
            <a:tailEnd/>
          </a:ln>
          <a:effectLst>
            <a:outerShdw dist="107763" dir="2700000" algn="ctr" rotWithShape="0">
              <a:schemeClr val="folHlink"/>
            </a:outerShdw>
          </a:effectLst>
        </p:spPr>
        <p:txBody>
          <a:bodyPr anchor="ctr"/>
          <a:lstStyle/>
          <a:p>
            <a:pPr>
              <a:spcBef>
                <a:spcPct val="50000"/>
              </a:spcBef>
            </a:pPr>
            <a:endParaRPr lang="uk-UA"/>
          </a:p>
        </p:txBody>
      </p:sp>
      <p:sp>
        <p:nvSpPr>
          <p:cNvPr id="20504" name="AutoShape 24"/>
          <p:cNvSpPr>
            <a:spLocks noChangeArrowheads="1"/>
          </p:cNvSpPr>
          <p:nvPr/>
        </p:nvSpPr>
        <p:spPr bwMode="auto">
          <a:xfrm>
            <a:off x="5613400" y="4622800"/>
            <a:ext cx="2561609" cy="1428750"/>
          </a:xfrm>
          <a:prstGeom prst="foldedCorner">
            <a:avLst>
              <a:gd name="adj" fmla="val 21162"/>
            </a:avLst>
          </a:prstGeom>
          <a:gradFill rotWithShape="0">
            <a:gsLst>
              <a:gs pos="0">
                <a:srgbClr val="00CCFF"/>
              </a:gs>
              <a:gs pos="50000">
                <a:srgbClr val="FFFF00"/>
              </a:gs>
              <a:gs pos="100000">
                <a:srgbClr val="00CCFF"/>
              </a:gs>
            </a:gsLst>
            <a:lin ang="5400000" scaled="1"/>
          </a:gradFill>
          <a:ln w="9525">
            <a:solidFill>
              <a:schemeClr val="tx1"/>
            </a:solidFill>
            <a:round/>
            <a:headEnd/>
            <a:tailEnd/>
          </a:ln>
          <a:effectLst>
            <a:outerShdw dist="107763" dir="2700000" algn="ctr" rotWithShape="0">
              <a:schemeClr val="folHlink"/>
            </a:outerShdw>
          </a:effectLst>
        </p:spPr>
        <p:txBody>
          <a:bodyPr wrap="none" anchor="ctr"/>
          <a:lstStyle/>
          <a:p>
            <a:pPr>
              <a:lnSpc>
                <a:spcPct val="200000"/>
              </a:lnSpc>
            </a:pPr>
            <a:endParaRPr lang="uk-UA" sz="1100" b="1" dirty="0">
              <a:cs typeface="Times New Roman" pitchFamily="18" charset="0"/>
            </a:endParaRPr>
          </a:p>
          <a:p>
            <a:r>
              <a:rPr lang="en-US" sz="1400" b="1" dirty="0" smtClean="0"/>
              <a:t>Data for analysis was taken</a:t>
            </a:r>
            <a:r>
              <a:rPr lang="uk-UA" sz="1400" b="1" dirty="0" smtClean="0"/>
              <a:t> </a:t>
            </a:r>
            <a:endParaRPr lang="uk-UA" sz="1400" b="1" dirty="0"/>
          </a:p>
          <a:p>
            <a:r>
              <a:rPr lang="en-US" sz="1400" b="1" dirty="0" smtClean="0"/>
              <a:t>from acts by form</a:t>
            </a:r>
            <a:r>
              <a:rPr lang="uk-UA" sz="1400" b="1" dirty="0" smtClean="0"/>
              <a:t>Н-1 </a:t>
            </a:r>
            <a:r>
              <a:rPr lang="en-US" sz="1400" b="1" dirty="0" smtClean="0"/>
              <a:t>and</a:t>
            </a:r>
            <a:r>
              <a:rPr lang="uk-UA" sz="1400" b="1" dirty="0" smtClean="0"/>
              <a:t> </a:t>
            </a:r>
            <a:endParaRPr lang="uk-UA" sz="1400" b="1" dirty="0"/>
          </a:p>
          <a:p>
            <a:r>
              <a:rPr lang="en-US" sz="1400" b="1" dirty="0"/>
              <a:t>f</a:t>
            </a:r>
            <a:r>
              <a:rPr lang="en-US" sz="1400" b="1" dirty="0" smtClean="0"/>
              <a:t>rom reports by form</a:t>
            </a:r>
            <a:r>
              <a:rPr lang="uk-UA" sz="1400" b="1" dirty="0" smtClean="0"/>
              <a:t> </a:t>
            </a:r>
            <a:r>
              <a:rPr lang="uk-UA" sz="1400" b="1" dirty="0"/>
              <a:t>№7-ТНВ</a:t>
            </a:r>
            <a:r>
              <a:rPr lang="uk-UA" dirty="0"/>
              <a:t> </a:t>
            </a:r>
            <a:endParaRPr lang="ru-RU" dirty="0"/>
          </a:p>
        </p:txBody>
      </p:sp>
      <p:sp>
        <p:nvSpPr>
          <p:cNvPr id="20507" name="AutoShape 27"/>
          <p:cNvSpPr>
            <a:spLocks noChangeArrowheads="1"/>
          </p:cNvSpPr>
          <p:nvPr/>
        </p:nvSpPr>
        <p:spPr bwMode="auto">
          <a:xfrm>
            <a:off x="4032250" y="3060700"/>
            <a:ext cx="3844925" cy="1390650"/>
          </a:xfrm>
          <a:prstGeom prst="foldedCorner">
            <a:avLst>
              <a:gd name="adj" fmla="val 22370"/>
            </a:avLst>
          </a:prstGeom>
          <a:gradFill rotWithShape="0">
            <a:gsLst>
              <a:gs pos="0">
                <a:srgbClr val="66FF33"/>
              </a:gs>
              <a:gs pos="50000">
                <a:schemeClr val="bg1"/>
              </a:gs>
              <a:gs pos="100000">
                <a:srgbClr val="66FF33"/>
              </a:gs>
            </a:gsLst>
            <a:lin ang="5400000" scaled="1"/>
          </a:gradFill>
          <a:ln w="9525">
            <a:solidFill>
              <a:schemeClr val="tx1"/>
            </a:solidFill>
            <a:round/>
            <a:headEnd/>
            <a:tailEnd/>
          </a:ln>
          <a:effectLst>
            <a:outerShdw dist="107763" dir="2700000" algn="ctr" rotWithShape="0">
              <a:schemeClr val="folHlink"/>
            </a:outerShdw>
          </a:effectLst>
        </p:spPr>
        <p:txBody>
          <a:bodyPr wrap="none" anchor="ctr"/>
          <a:lstStyle/>
          <a:p>
            <a:pPr>
              <a:defRPr/>
            </a:pPr>
            <a:endParaRPr lang="uk-UA" b="1" dirty="0">
              <a:solidFill>
                <a:schemeClr val="bg2"/>
              </a:solidFill>
              <a:latin typeface="Arial" charset="0"/>
            </a:endParaRPr>
          </a:p>
        </p:txBody>
      </p:sp>
      <p:sp>
        <p:nvSpPr>
          <p:cNvPr id="17437" name="Oval 35"/>
          <p:cNvSpPr>
            <a:spLocks noChangeArrowheads="1"/>
          </p:cNvSpPr>
          <p:nvPr/>
        </p:nvSpPr>
        <p:spPr bwMode="auto">
          <a:xfrm>
            <a:off x="8737600" y="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uk-UA" sz="1800" b="1"/>
              <a:t>2</a:t>
            </a:r>
          </a:p>
        </p:txBody>
      </p:sp>
      <p:sp>
        <p:nvSpPr>
          <p:cNvPr id="5" name="TextBox 4"/>
          <p:cNvSpPr txBox="1">
            <a:spLocks noChangeArrowheads="1"/>
          </p:cNvSpPr>
          <p:nvPr/>
        </p:nvSpPr>
        <p:spPr bwMode="auto">
          <a:xfrm>
            <a:off x="3892550" y="2976563"/>
            <a:ext cx="3957638" cy="1154162"/>
          </a:xfrm>
          <a:prstGeom prst="rect">
            <a:avLst/>
          </a:prstGeom>
          <a:noFill/>
          <a:ln w="9525">
            <a:noFill/>
            <a:miter lim="800000"/>
            <a:headEnd/>
            <a:tailEnd/>
          </a:ln>
        </p:spPr>
        <p:txBody>
          <a:bodyPr>
            <a:spAutoFit/>
          </a:bodyPr>
          <a:lstStyle/>
          <a:p>
            <a:pPr indent="457200">
              <a:lnSpc>
                <a:spcPct val="150000"/>
              </a:lnSpc>
            </a:pPr>
            <a:r>
              <a:rPr lang="en-US" sz="1600" b="1" dirty="0" smtClean="0">
                <a:latin typeface="Arial" charset="0"/>
                <a:cs typeface="Arial" charset="0"/>
              </a:rPr>
              <a:t>STATISTICAL METHOD</a:t>
            </a:r>
            <a:r>
              <a:rPr lang="uk-UA" sz="1600" b="1" dirty="0" smtClean="0">
                <a:latin typeface="Arial" charset="0"/>
                <a:cs typeface="Arial" charset="0"/>
              </a:rPr>
              <a:t> </a:t>
            </a:r>
            <a:endParaRPr lang="uk-UA" sz="1600" b="1" dirty="0">
              <a:latin typeface="Arial" charset="0"/>
              <a:cs typeface="Arial" charset="0"/>
            </a:endParaRPr>
          </a:p>
          <a:p>
            <a:pPr indent="457200">
              <a:lnSpc>
                <a:spcPct val="150000"/>
              </a:lnSpc>
            </a:pPr>
            <a:r>
              <a:rPr lang="uk-UA" sz="1000" b="1" dirty="0" smtClean="0">
                <a:latin typeface="Arial" charset="0"/>
                <a:cs typeface="Arial" charset="0"/>
              </a:rPr>
              <a:t>(</a:t>
            </a:r>
            <a:r>
              <a:rPr lang="en-US" sz="1000" b="1" dirty="0" smtClean="0">
                <a:latin typeface="Arial" charset="0"/>
                <a:cs typeface="Arial" charset="0"/>
              </a:rPr>
              <a:t>allows to determine the quantitative aspect  of injury</a:t>
            </a:r>
            <a:r>
              <a:rPr lang="uk-UA" sz="1000" b="1" dirty="0" smtClean="0">
                <a:latin typeface="Arial" charset="0"/>
                <a:cs typeface="Arial" charset="0"/>
              </a:rPr>
              <a:t> </a:t>
            </a:r>
            <a:r>
              <a:rPr lang="en-US" sz="1000" b="1" dirty="0" smtClean="0">
                <a:latin typeface="Arial" charset="0"/>
                <a:cs typeface="Arial" charset="0"/>
              </a:rPr>
              <a:t>and explore its’ basic reasons</a:t>
            </a:r>
            <a:r>
              <a:rPr lang="uk-UA" sz="1000" b="1" dirty="0" smtClean="0">
                <a:latin typeface="Arial" charset="0"/>
                <a:cs typeface="Arial" charset="0"/>
              </a:rPr>
              <a:t> </a:t>
            </a:r>
            <a:r>
              <a:rPr lang="en-US" sz="1000" b="1" dirty="0" smtClean="0">
                <a:latin typeface="Arial" charset="0"/>
                <a:cs typeface="Arial" charset="0"/>
              </a:rPr>
              <a:t>and patterns</a:t>
            </a:r>
            <a:r>
              <a:rPr lang="uk-UA" sz="1000" b="1" dirty="0" smtClean="0">
                <a:latin typeface="Arial" charset="0"/>
                <a:cs typeface="Arial" charset="0"/>
              </a:rPr>
              <a:t> </a:t>
            </a:r>
            <a:r>
              <a:rPr lang="en-US" sz="1000" b="1" dirty="0" smtClean="0">
                <a:latin typeface="Arial" charset="0"/>
                <a:cs typeface="Arial" charset="0"/>
              </a:rPr>
              <a:t>by a large number of factors</a:t>
            </a:r>
            <a:r>
              <a:rPr lang="uk-UA" sz="1000" b="1" dirty="0" smtClean="0">
                <a:latin typeface="Arial" charset="0"/>
                <a:cs typeface="Arial" charset="0"/>
              </a:rPr>
              <a:t>)</a:t>
            </a:r>
            <a:endParaRPr lang="ru-RU" sz="1000" b="1" dirty="0">
              <a:latin typeface="Arial" charset="0"/>
              <a:ea typeface="Times New Roman" pitchFamily="18" charset="0"/>
              <a:cs typeface="Arial" charset="0"/>
            </a:endParaRPr>
          </a:p>
        </p:txBody>
      </p:sp>
      <p:sp>
        <p:nvSpPr>
          <p:cNvPr id="17442" name="Text Box 7"/>
          <p:cNvSpPr txBox="1">
            <a:spLocks noChangeArrowheads="1"/>
          </p:cNvSpPr>
          <p:nvPr/>
        </p:nvSpPr>
        <p:spPr bwMode="auto">
          <a:xfrm>
            <a:off x="1079500" y="3327400"/>
            <a:ext cx="2362200" cy="641350"/>
          </a:xfrm>
          <a:prstGeom prst="rect">
            <a:avLst/>
          </a:prstGeom>
          <a:gradFill rotWithShape="1">
            <a:gsLst>
              <a:gs pos="0">
                <a:srgbClr val="FF3300"/>
              </a:gs>
              <a:gs pos="100000">
                <a:srgbClr val="FFFF00"/>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pPr>
              <a:spcBef>
                <a:spcPct val="50000"/>
              </a:spcBef>
            </a:pPr>
            <a:r>
              <a:rPr lang="en-US" sz="1800" b="1" dirty="0" smtClean="0">
                <a:latin typeface="Arial" charset="0"/>
              </a:rPr>
              <a:t>METHODS OF RESEARCH</a:t>
            </a:r>
            <a:endParaRPr lang="uk-UA" sz="1800" b="1" dirty="0">
              <a:latin typeface="Arial" charset="0"/>
            </a:endParaRPr>
          </a:p>
        </p:txBody>
      </p:sp>
      <p:sp>
        <p:nvSpPr>
          <p:cNvPr id="17443" name="AutoShape 14"/>
          <p:cNvSpPr>
            <a:spLocks noChangeArrowheads="1"/>
          </p:cNvSpPr>
          <p:nvPr/>
        </p:nvSpPr>
        <p:spPr bwMode="auto">
          <a:xfrm>
            <a:off x="3448050" y="3187700"/>
            <a:ext cx="584200" cy="914400"/>
          </a:xfrm>
          <a:prstGeom prst="rightArrow">
            <a:avLst>
              <a:gd name="adj1" fmla="val 50000"/>
              <a:gd name="adj2" fmla="val 48912"/>
            </a:avLst>
          </a:prstGeom>
          <a:solidFill>
            <a:srgbClr val="FF9900"/>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wrap="none" anchor="ctr"/>
          <a:lstStyle/>
          <a:p>
            <a:endParaRPr lang="ru-RU"/>
          </a:p>
        </p:txBody>
      </p:sp>
      <p:sp>
        <p:nvSpPr>
          <p:cNvPr id="17444" name="Text Box 7"/>
          <p:cNvSpPr txBox="1">
            <a:spLocks noChangeArrowheads="1"/>
          </p:cNvSpPr>
          <p:nvPr/>
        </p:nvSpPr>
        <p:spPr bwMode="auto">
          <a:xfrm>
            <a:off x="533400" y="5035550"/>
            <a:ext cx="4464050" cy="755650"/>
          </a:xfrm>
          <a:prstGeom prst="rect">
            <a:avLst/>
          </a:prstGeom>
          <a:gradFill rotWithShape="1">
            <a:gsLst>
              <a:gs pos="0">
                <a:srgbClr val="66CCFF"/>
              </a:gs>
              <a:gs pos="100000">
                <a:srgbClr val="FFFF00"/>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pPr>
              <a:spcBef>
                <a:spcPct val="50000"/>
              </a:spcBef>
            </a:pPr>
            <a:r>
              <a:rPr lang="en-US" sz="1800" b="1" dirty="0" smtClean="0">
                <a:latin typeface="Arial" charset="0"/>
              </a:rPr>
              <a:t>MATERIALS OF RESEARCH</a:t>
            </a:r>
            <a:endParaRPr lang="uk-UA" sz="1800" b="1" dirty="0">
              <a:latin typeface="Arial" charset="0"/>
            </a:endParaRPr>
          </a:p>
        </p:txBody>
      </p:sp>
      <p:sp>
        <p:nvSpPr>
          <p:cNvPr id="17445" name="AutoShape 14"/>
          <p:cNvSpPr>
            <a:spLocks noChangeArrowheads="1"/>
          </p:cNvSpPr>
          <p:nvPr/>
        </p:nvSpPr>
        <p:spPr bwMode="auto">
          <a:xfrm>
            <a:off x="5010150" y="4864100"/>
            <a:ext cx="584200" cy="914400"/>
          </a:xfrm>
          <a:prstGeom prst="rightArrow">
            <a:avLst>
              <a:gd name="adj1" fmla="val 50000"/>
              <a:gd name="adj2" fmla="val 48912"/>
            </a:avLst>
          </a:prstGeom>
          <a:solidFill>
            <a:srgbClr val="66FFFF"/>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wrap="none" anchor="ct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9FF99"/>
        </a:solidFill>
        <a:effectLst/>
      </p:bgPr>
    </p:bg>
    <p:spTree>
      <p:nvGrpSpPr>
        <p:cNvPr id="1" name=""/>
        <p:cNvGrpSpPr/>
        <p:nvPr/>
      </p:nvGrpSpPr>
      <p:grpSpPr>
        <a:xfrm>
          <a:off x="0" y="0"/>
          <a:ext cx="0" cy="0"/>
          <a:chOff x="0" y="0"/>
          <a:chExt cx="0" cy="0"/>
        </a:xfrm>
      </p:grpSpPr>
      <p:sp>
        <p:nvSpPr>
          <p:cNvPr id="18434" name="AutoShape 32"/>
          <p:cNvSpPr>
            <a:spLocks noChangeArrowheads="1"/>
          </p:cNvSpPr>
          <p:nvPr/>
        </p:nvSpPr>
        <p:spPr bwMode="auto">
          <a:xfrm>
            <a:off x="561975" y="571500"/>
            <a:ext cx="1219200" cy="628650"/>
          </a:xfrm>
          <a:prstGeom prst="downArrow">
            <a:avLst>
              <a:gd name="adj1" fmla="val 56250"/>
              <a:gd name="adj2" fmla="val 54630"/>
            </a:avLst>
          </a:prstGeom>
          <a:solidFill>
            <a:srgbClr val="2A7833"/>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wrap="none" anchor="ctr"/>
          <a:lstStyle/>
          <a:p>
            <a:endParaRPr lang="ru-RU"/>
          </a:p>
        </p:txBody>
      </p:sp>
      <p:sp>
        <p:nvSpPr>
          <p:cNvPr id="18435" name="AutoShape 33"/>
          <p:cNvSpPr>
            <a:spLocks noChangeArrowheads="1"/>
          </p:cNvSpPr>
          <p:nvPr/>
        </p:nvSpPr>
        <p:spPr bwMode="auto">
          <a:xfrm>
            <a:off x="2574925" y="533400"/>
            <a:ext cx="1219200" cy="660400"/>
          </a:xfrm>
          <a:prstGeom prst="downArrow">
            <a:avLst>
              <a:gd name="adj1" fmla="val 56250"/>
              <a:gd name="adj2" fmla="val 54630"/>
            </a:avLst>
          </a:prstGeom>
          <a:solidFill>
            <a:srgbClr val="2A7833"/>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wrap="none" anchor="ctr"/>
          <a:lstStyle/>
          <a:p>
            <a:endParaRPr lang="ru-RU"/>
          </a:p>
        </p:txBody>
      </p:sp>
      <p:sp>
        <p:nvSpPr>
          <p:cNvPr id="18436" name="AutoShape 34"/>
          <p:cNvSpPr>
            <a:spLocks noChangeArrowheads="1"/>
          </p:cNvSpPr>
          <p:nvPr/>
        </p:nvSpPr>
        <p:spPr bwMode="auto">
          <a:xfrm>
            <a:off x="4648200" y="571500"/>
            <a:ext cx="1219200" cy="622300"/>
          </a:xfrm>
          <a:prstGeom prst="downArrow">
            <a:avLst>
              <a:gd name="adj1" fmla="val 56250"/>
              <a:gd name="adj2" fmla="val 54630"/>
            </a:avLst>
          </a:prstGeom>
          <a:solidFill>
            <a:srgbClr val="339966"/>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wrap="none" anchor="ctr"/>
          <a:lstStyle/>
          <a:p>
            <a:endParaRPr lang="ru-RU"/>
          </a:p>
        </p:txBody>
      </p:sp>
      <p:sp>
        <p:nvSpPr>
          <p:cNvPr id="18437" name="AutoShape 41"/>
          <p:cNvSpPr>
            <a:spLocks noChangeArrowheads="1"/>
          </p:cNvSpPr>
          <p:nvPr/>
        </p:nvSpPr>
        <p:spPr bwMode="auto">
          <a:xfrm>
            <a:off x="7398822" y="533400"/>
            <a:ext cx="1219200" cy="660400"/>
          </a:xfrm>
          <a:prstGeom prst="downArrow">
            <a:avLst>
              <a:gd name="adj1" fmla="val 56250"/>
              <a:gd name="adj2" fmla="val 54630"/>
            </a:avLst>
          </a:prstGeom>
          <a:solidFill>
            <a:srgbClr val="2A7833"/>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wrap="none" anchor="ctr"/>
          <a:lstStyle/>
          <a:p>
            <a:endParaRPr lang="ru-RU"/>
          </a:p>
        </p:txBody>
      </p:sp>
      <p:sp>
        <p:nvSpPr>
          <p:cNvPr id="18438" name="Text Box 7"/>
          <p:cNvSpPr txBox="1">
            <a:spLocks noChangeArrowheads="1"/>
          </p:cNvSpPr>
          <p:nvPr/>
        </p:nvSpPr>
        <p:spPr bwMode="auto">
          <a:xfrm>
            <a:off x="785813" y="2868613"/>
            <a:ext cx="184150" cy="457200"/>
          </a:xfrm>
          <a:prstGeom prst="rect">
            <a:avLst/>
          </a:prstGeom>
          <a:noFill/>
          <a:ln w="9525">
            <a:noFill/>
            <a:miter lim="800000"/>
            <a:headEnd/>
            <a:tailEnd/>
          </a:ln>
          <a:effectLst/>
        </p:spPr>
        <p:txBody>
          <a:bodyPr wrap="none">
            <a:spAutoFit/>
          </a:bodyPr>
          <a:lstStyle/>
          <a:p>
            <a:pPr algn="l"/>
            <a:endParaRPr lang="uk-UA"/>
          </a:p>
        </p:txBody>
      </p:sp>
      <p:sp>
        <p:nvSpPr>
          <p:cNvPr id="18440" name="Text Box 28"/>
          <p:cNvSpPr txBox="1">
            <a:spLocks noChangeArrowheads="1"/>
          </p:cNvSpPr>
          <p:nvPr/>
        </p:nvSpPr>
        <p:spPr bwMode="auto">
          <a:xfrm>
            <a:off x="222250" y="4165600"/>
            <a:ext cx="8753475" cy="536575"/>
          </a:xfrm>
          <a:prstGeom prst="rect">
            <a:avLst/>
          </a:prstGeom>
          <a:gradFill rotWithShape="0">
            <a:gsLst>
              <a:gs pos="0">
                <a:srgbClr val="CC9900"/>
              </a:gs>
              <a:gs pos="50000">
                <a:srgbClr val="FEE7D2"/>
              </a:gs>
              <a:gs pos="100000">
                <a:srgbClr val="CC9900"/>
              </a:gs>
            </a:gsLst>
            <a:lin ang="18900000" scaled="1"/>
          </a:gradFill>
          <a:ln w="1905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lstStyle/>
          <a:p>
            <a:pPr>
              <a:tabLst>
                <a:tab pos="457200" algn="l"/>
              </a:tabLst>
            </a:pPr>
            <a:r>
              <a:rPr lang="en-US" sz="1400" b="1" dirty="0" smtClean="0"/>
              <a:t>We study the food industry enterprises</a:t>
            </a:r>
            <a:endParaRPr lang="uk-UA" sz="1400" b="1" dirty="0"/>
          </a:p>
          <a:p>
            <a:pPr>
              <a:tabLst>
                <a:tab pos="457200" algn="l"/>
              </a:tabLst>
            </a:pPr>
            <a:r>
              <a:rPr lang="uk-UA" sz="1400" b="1" dirty="0" smtClean="0"/>
              <a:t>(</a:t>
            </a:r>
            <a:r>
              <a:rPr lang="en-US" sz="1400" b="1" dirty="0" smtClean="0"/>
              <a:t>Determining the reasons and circumstances of occupational injury typical for food branch</a:t>
            </a:r>
            <a:r>
              <a:rPr lang="uk-UA" sz="1400" b="1" dirty="0" smtClean="0"/>
              <a:t>)</a:t>
            </a:r>
            <a:endParaRPr lang="ru-RU" sz="1400" b="1" dirty="0"/>
          </a:p>
          <a:p>
            <a:pPr>
              <a:tabLst>
                <a:tab pos="457200" algn="l"/>
              </a:tabLst>
            </a:pPr>
            <a:endParaRPr lang="ru-RU" sz="1400" b="1" dirty="0">
              <a:latin typeface="Arial" charset="0"/>
              <a:ea typeface="Times New Roman" pitchFamily="18" charset="0"/>
              <a:cs typeface="Arial" charset="0"/>
            </a:endParaRPr>
          </a:p>
        </p:txBody>
      </p:sp>
      <p:sp>
        <p:nvSpPr>
          <p:cNvPr id="22557" name="Text Box 29"/>
          <p:cNvSpPr txBox="1">
            <a:spLocks noChangeArrowheads="1"/>
          </p:cNvSpPr>
          <p:nvPr/>
        </p:nvSpPr>
        <p:spPr bwMode="auto">
          <a:xfrm>
            <a:off x="173038" y="101600"/>
            <a:ext cx="8758237" cy="461665"/>
          </a:xfrm>
          <a:prstGeom prst="rect">
            <a:avLst/>
          </a:prstGeom>
          <a:gradFill rotWithShape="0">
            <a:gsLst>
              <a:gs pos="0">
                <a:srgbClr val="FFFF00"/>
              </a:gs>
              <a:gs pos="100000">
                <a:srgbClr val="3DAD4A"/>
              </a:gs>
            </a:gsLst>
            <a:lin ang="5400000" scaled="1"/>
          </a:gra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spAutoFit/>
          </a:bodyPr>
          <a:lstStyle/>
          <a:p>
            <a:pPr>
              <a:spcBef>
                <a:spcPct val="50000"/>
              </a:spcBef>
              <a:defRPr/>
            </a:pPr>
            <a:r>
              <a:rPr lang="en-US" sz="2000" b="1" dirty="0" smtClean="0">
                <a:effectLst>
                  <a:outerShdw blurRad="38100" dist="38100" dir="2700000" algn="tl">
                    <a:srgbClr val="FFFFFF"/>
                  </a:outerShdw>
                </a:effectLst>
                <a:latin typeface="Arial" charset="0"/>
              </a:rPr>
              <a:t>For achieve a purpose of</a:t>
            </a:r>
            <a:r>
              <a:rPr lang="en-US" sz="2000" b="1" dirty="0">
                <a:effectLst>
                  <a:outerShdw blurRad="38100" dist="38100" dir="2700000" algn="tl">
                    <a:srgbClr val="FFFFFF"/>
                  </a:outerShdw>
                </a:effectLst>
                <a:latin typeface="Arial" charset="0"/>
              </a:rPr>
              <a:t> </a:t>
            </a:r>
            <a:r>
              <a:rPr lang="en-US" sz="2000" b="1" dirty="0" smtClean="0">
                <a:effectLst>
                  <a:outerShdw blurRad="38100" dist="38100" dir="2700000" algn="tl">
                    <a:srgbClr val="FFFFFF"/>
                  </a:outerShdw>
                </a:effectLst>
                <a:latin typeface="Arial" charset="0"/>
              </a:rPr>
              <a:t>research</a:t>
            </a:r>
            <a:r>
              <a:rPr lang="uk-UA" sz="2000" b="1" dirty="0" smtClean="0">
                <a:effectLst>
                  <a:outerShdw blurRad="38100" dist="38100" dir="2700000" algn="tl">
                    <a:srgbClr val="FFFFFF"/>
                  </a:outerShdw>
                </a:effectLst>
                <a:latin typeface="Arial" charset="0"/>
              </a:rPr>
              <a:t> </a:t>
            </a:r>
            <a:r>
              <a:rPr lang="en-US" sz="2000" b="1" dirty="0" smtClean="0">
                <a:effectLst>
                  <a:outerShdw blurRad="38100" dist="38100" dir="2700000" algn="tl">
                    <a:srgbClr val="FFFFFF"/>
                  </a:outerShdw>
                </a:effectLst>
                <a:latin typeface="Arial" charset="0"/>
              </a:rPr>
              <a:t>this particular tasks were solved</a:t>
            </a:r>
            <a:r>
              <a:rPr lang="uk-UA" b="1" dirty="0" smtClean="0">
                <a:cs typeface="Times New Roman" pitchFamily="18" charset="0"/>
              </a:rPr>
              <a:t>:</a:t>
            </a:r>
            <a:endParaRPr lang="uk-UA" b="1" dirty="0">
              <a:latin typeface="Arial" charset="0"/>
            </a:endParaRPr>
          </a:p>
        </p:txBody>
      </p:sp>
      <p:sp>
        <p:nvSpPr>
          <p:cNvPr id="22559" name="Text Box 31"/>
          <p:cNvSpPr txBox="1">
            <a:spLocks noChangeArrowheads="1"/>
          </p:cNvSpPr>
          <p:nvPr/>
        </p:nvSpPr>
        <p:spPr bwMode="auto">
          <a:xfrm>
            <a:off x="598488" y="3556000"/>
            <a:ext cx="7920037" cy="409575"/>
          </a:xfrm>
          <a:prstGeom prst="rect">
            <a:avLst/>
          </a:prstGeom>
          <a:solidFill>
            <a:srgbClr val="CC9900"/>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spAutoFit/>
          </a:bodyPr>
          <a:lstStyle/>
          <a:p>
            <a:pPr>
              <a:spcBef>
                <a:spcPct val="50000"/>
              </a:spcBef>
              <a:defRPr/>
            </a:pPr>
            <a:r>
              <a:rPr lang="en-US" sz="2000" b="1" dirty="0" smtClean="0">
                <a:effectLst>
                  <a:outerShdw blurRad="38100" dist="38100" dir="2700000" algn="tl">
                    <a:srgbClr val="FFFFFF"/>
                  </a:outerShdw>
                </a:effectLst>
                <a:latin typeface="Arial" charset="0"/>
              </a:rPr>
              <a:t>Background characteristics of research</a:t>
            </a:r>
            <a:endParaRPr lang="uk-UA" sz="2000" b="1" dirty="0">
              <a:effectLst>
                <a:outerShdw blurRad="38100" dist="38100" dir="2700000" algn="tl">
                  <a:srgbClr val="FFFFFF"/>
                </a:outerShdw>
              </a:effectLst>
              <a:latin typeface="Arial" charset="0"/>
            </a:endParaRPr>
          </a:p>
        </p:txBody>
      </p:sp>
      <p:sp>
        <p:nvSpPr>
          <p:cNvPr id="18443" name="Text Box 21"/>
          <p:cNvSpPr txBox="1">
            <a:spLocks noChangeArrowheads="1"/>
          </p:cNvSpPr>
          <p:nvPr/>
        </p:nvSpPr>
        <p:spPr bwMode="auto">
          <a:xfrm>
            <a:off x="190500" y="1206500"/>
            <a:ext cx="1962150" cy="2016125"/>
          </a:xfrm>
          <a:prstGeom prst="rect">
            <a:avLst/>
          </a:prstGeom>
          <a:gradFill rotWithShape="0">
            <a:gsLst>
              <a:gs pos="0">
                <a:srgbClr val="FFFF00"/>
              </a:gs>
              <a:gs pos="100000">
                <a:srgbClr val="3DAD4A"/>
              </a:gs>
            </a:gsLst>
            <a:lin ang="5400000" scaled="1"/>
          </a:gra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lstStyle/>
          <a:p>
            <a:endParaRPr lang="uk-UA" sz="800" b="1" dirty="0"/>
          </a:p>
          <a:p>
            <a:r>
              <a:rPr lang="en-US" sz="1400" b="1" dirty="0" smtClean="0"/>
              <a:t>Dynamic analysis </a:t>
            </a:r>
            <a:r>
              <a:rPr lang="en-US" sz="1400" b="1" dirty="0"/>
              <a:t>of occupational injury with lethal consequences </a:t>
            </a:r>
            <a:r>
              <a:rPr lang="en-US" sz="1400" b="1" dirty="0" smtClean="0"/>
              <a:t>and without in </a:t>
            </a:r>
            <a:r>
              <a:rPr lang="en-US" sz="1400" b="1" dirty="0"/>
              <a:t>food </a:t>
            </a:r>
            <a:r>
              <a:rPr lang="en-US" sz="1400" b="1" dirty="0" smtClean="0"/>
              <a:t>industry</a:t>
            </a:r>
            <a:r>
              <a:rPr lang="uk-UA" sz="1300" b="1" dirty="0" smtClean="0"/>
              <a:t>.</a:t>
            </a:r>
            <a:endParaRPr lang="uk-UA" sz="1300" b="1" dirty="0"/>
          </a:p>
        </p:txBody>
      </p:sp>
      <p:sp>
        <p:nvSpPr>
          <p:cNvPr id="18444" name="Text Box 22"/>
          <p:cNvSpPr txBox="1">
            <a:spLocks noChangeArrowheads="1"/>
          </p:cNvSpPr>
          <p:nvPr/>
        </p:nvSpPr>
        <p:spPr bwMode="auto">
          <a:xfrm>
            <a:off x="2279650" y="1200150"/>
            <a:ext cx="1809750" cy="2016125"/>
          </a:xfrm>
          <a:prstGeom prst="rect">
            <a:avLst/>
          </a:prstGeom>
          <a:gradFill rotWithShape="0">
            <a:gsLst>
              <a:gs pos="0">
                <a:srgbClr val="FFFF00"/>
              </a:gs>
              <a:gs pos="100000">
                <a:srgbClr val="3DAD4A"/>
              </a:gs>
            </a:gsLst>
            <a:lin ang="5400000" scaled="1"/>
          </a:gra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lstStyle/>
          <a:p>
            <a:endParaRPr lang="uk-UA" sz="800" b="1" dirty="0"/>
          </a:p>
          <a:p>
            <a:r>
              <a:rPr lang="en-US" sz="1300" b="1" dirty="0" smtClean="0"/>
              <a:t>Analysis of accidents with lethal consequences by sort of events and reasons of injury at food industry enterprises.</a:t>
            </a:r>
          </a:p>
          <a:p>
            <a:endParaRPr lang="uk-UA" sz="1300" b="1" dirty="0">
              <a:latin typeface="Arial" charset="0"/>
              <a:ea typeface="Times New Roman" pitchFamily="18" charset="0"/>
              <a:cs typeface="Arial" charset="0"/>
            </a:endParaRPr>
          </a:p>
          <a:p>
            <a:endParaRPr lang="uk-UA" sz="1300" b="1" dirty="0">
              <a:latin typeface="Arial" charset="0"/>
              <a:ea typeface="Times New Roman" pitchFamily="18" charset="0"/>
              <a:cs typeface="Arial" charset="0"/>
            </a:endParaRPr>
          </a:p>
        </p:txBody>
      </p:sp>
      <p:sp>
        <p:nvSpPr>
          <p:cNvPr id="18445" name="Text Box 23"/>
          <p:cNvSpPr txBox="1">
            <a:spLocks noChangeArrowheads="1"/>
          </p:cNvSpPr>
          <p:nvPr/>
        </p:nvSpPr>
        <p:spPr bwMode="auto">
          <a:xfrm>
            <a:off x="4184650" y="1193800"/>
            <a:ext cx="2146300" cy="2016125"/>
          </a:xfrm>
          <a:prstGeom prst="rect">
            <a:avLst/>
          </a:prstGeom>
          <a:gradFill rotWithShape="0">
            <a:gsLst>
              <a:gs pos="0">
                <a:srgbClr val="FFFF00"/>
              </a:gs>
              <a:gs pos="100000">
                <a:srgbClr val="3DAD4A"/>
              </a:gs>
            </a:gsLst>
            <a:lin ang="5400000" scaled="1"/>
          </a:gra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nchor="ctr"/>
          <a:lstStyle/>
          <a:p>
            <a:pPr>
              <a:tabLst>
                <a:tab pos="457200" algn="l"/>
              </a:tabLst>
            </a:pPr>
            <a:endParaRPr lang="uk-UA" sz="800" b="1" dirty="0"/>
          </a:p>
          <a:p>
            <a:pPr>
              <a:tabLst>
                <a:tab pos="457200" algn="l"/>
              </a:tabLst>
            </a:pPr>
            <a:endParaRPr lang="en-US" sz="1400" b="1" dirty="0" smtClean="0"/>
          </a:p>
          <a:p>
            <a:pPr>
              <a:tabLst>
                <a:tab pos="457200" algn="l"/>
              </a:tabLst>
            </a:pPr>
            <a:r>
              <a:rPr lang="en-US" sz="1400" b="1" dirty="0" smtClean="0"/>
              <a:t>Analysis of accidents with lethal consequences  by workers’ profession groups, age and work experience.</a:t>
            </a:r>
            <a:endParaRPr lang="uk-UA" sz="1400" dirty="0">
              <a:latin typeface="Arial" charset="0"/>
              <a:ea typeface="Times New Roman" pitchFamily="18" charset="0"/>
              <a:cs typeface="Arial" charset="0"/>
            </a:endParaRPr>
          </a:p>
          <a:p>
            <a:pPr>
              <a:tabLst>
                <a:tab pos="457200" algn="l"/>
              </a:tabLst>
            </a:pPr>
            <a:r>
              <a:rPr lang="ru-RU" sz="1300" b="1" dirty="0">
                <a:latin typeface="Arial" charset="0"/>
                <a:ea typeface="Times New Roman" pitchFamily="18" charset="0"/>
                <a:cs typeface="Arial" charset="0"/>
              </a:rPr>
              <a:t> </a:t>
            </a:r>
            <a:endParaRPr lang="uk-UA" sz="1300" b="1" dirty="0">
              <a:latin typeface="Arial" charset="0"/>
              <a:ea typeface="Times New Roman" pitchFamily="18" charset="0"/>
              <a:cs typeface="Arial" charset="0"/>
            </a:endParaRPr>
          </a:p>
        </p:txBody>
      </p:sp>
      <p:sp>
        <p:nvSpPr>
          <p:cNvPr id="18446" name="Oval 39"/>
          <p:cNvSpPr>
            <a:spLocks noChangeArrowheads="1"/>
          </p:cNvSpPr>
          <p:nvPr/>
        </p:nvSpPr>
        <p:spPr bwMode="auto">
          <a:xfrm>
            <a:off x="8737600" y="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uk-UA" sz="1800" b="1"/>
              <a:t>3</a:t>
            </a:r>
          </a:p>
        </p:txBody>
      </p:sp>
      <p:sp>
        <p:nvSpPr>
          <p:cNvPr id="18447" name="Text Box 40"/>
          <p:cNvSpPr txBox="1">
            <a:spLocks noChangeArrowheads="1"/>
          </p:cNvSpPr>
          <p:nvPr/>
        </p:nvSpPr>
        <p:spPr bwMode="auto">
          <a:xfrm>
            <a:off x="6426200" y="1196975"/>
            <a:ext cx="2495550" cy="2016125"/>
          </a:xfrm>
          <a:prstGeom prst="rect">
            <a:avLst/>
          </a:prstGeom>
          <a:gradFill rotWithShape="0">
            <a:gsLst>
              <a:gs pos="0">
                <a:srgbClr val="FFFF00"/>
              </a:gs>
              <a:gs pos="100000">
                <a:srgbClr val="3DAD4A"/>
              </a:gs>
            </a:gsLst>
            <a:lin ang="5400000" scaled="1"/>
          </a:gra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lstStyle/>
          <a:p>
            <a:endParaRPr lang="en-US" sz="1000" b="1" dirty="0" smtClean="0"/>
          </a:p>
          <a:p>
            <a:endParaRPr lang="en-US" sz="1000" b="1" dirty="0"/>
          </a:p>
          <a:p>
            <a:r>
              <a:rPr lang="en-US" sz="1050" b="1" dirty="0" smtClean="0"/>
              <a:t>Analysis of accidents with lethal consequences which happened with workers during: studying and instructing, period from studying until accident, for period from last instructing until accident, by professional groups of employee who violated the Labor Safety law and cause the accident.</a:t>
            </a:r>
          </a:p>
        </p:txBody>
      </p:sp>
      <p:sp>
        <p:nvSpPr>
          <p:cNvPr id="18448" name="Text Box 42"/>
          <p:cNvSpPr txBox="1">
            <a:spLocks noChangeArrowheads="1"/>
          </p:cNvSpPr>
          <p:nvPr/>
        </p:nvSpPr>
        <p:spPr bwMode="auto">
          <a:xfrm>
            <a:off x="188913" y="5646738"/>
            <a:ext cx="8740775" cy="739775"/>
          </a:xfrm>
          <a:prstGeom prst="rect">
            <a:avLst/>
          </a:prstGeom>
          <a:solidFill>
            <a:srgbClr val="C0C0C0"/>
          </a:solidFill>
          <a:ln w="1905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lstStyle/>
          <a:p>
            <a:pPr indent="381000">
              <a:spcBef>
                <a:spcPct val="50000"/>
              </a:spcBef>
            </a:pPr>
            <a:endParaRPr lang="uk-UA" sz="100" b="1" dirty="0">
              <a:solidFill>
                <a:srgbClr val="000000"/>
              </a:solidFill>
              <a:latin typeface="Arial" charset="0"/>
              <a:cs typeface="Arial" charset="0"/>
            </a:endParaRPr>
          </a:p>
          <a:p>
            <a:pPr indent="381000">
              <a:spcBef>
                <a:spcPct val="50000"/>
              </a:spcBef>
            </a:pPr>
            <a:r>
              <a:rPr lang="en-US" sz="1500" b="1" dirty="0">
                <a:solidFill>
                  <a:srgbClr val="000000"/>
                </a:solidFill>
                <a:latin typeface="Arial" charset="0"/>
                <a:cs typeface="Arial" charset="0"/>
              </a:rPr>
              <a:t>O</a:t>
            </a:r>
            <a:r>
              <a:rPr lang="en-US" sz="1500" b="1" dirty="0" smtClean="0">
                <a:solidFill>
                  <a:srgbClr val="000000"/>
                </a:solidFill>
                <a:latin typeface="Arial" charset="0"/>
                <a:cs typeface="Arial" charset="0"/>
              </a:rPr>
              <a:t>ccupational injury status at enterprises of food industry</a:t>
            </a:r>
            <a:r>
              <a:rPr lang="en-US" sz="1500" b="1" dirty="0">
                <a:solidFill>
                  <a:srgbClr val="000000"/>
                </a:solidFill>
                <a:latin typeface="Arial" charset="0"/>
                <a:cs typeface="Arial" charset="0"/>
              </a:rPr>
              <a:t> </a:t>
            </a:r>
            <a:r>
              <a:rPr lang="en-US" sz="1500" b="1" dirty="0" smtClean="0">
                <a:solidFill>
                  <a:srgbClr val="000000"/>
                </a:solidFill>
                <a:latin typeface="Arial" charset="0"/>
                <a:cs typeface="Arial" charset="0"/>
              </a:rPr>
              <a:t>for 2003…2011 period</a:t>
            </a:r>
            <a:endParaRPr lang="uk-UA" sz="1500" b="1" dirty="0">
              <a:solidFill>
                <a:srgbClr val="000000"/>
              </a:solidFill>
              <a:latin typeface="Arial" charset="0"/>
              <a:cs typeface="Arial" charset="0"/>
            </a:endParaRPr>
          </a:p>
        </p:txBody>
      </p:sp>
      <p:sp>
        <p:nvSpPr>
          <p:cNvPr id="22571" name="Text Box 43"/>
          <p:cNvSpPr txBox="1">
            <a:spLocks noChangeArrowheads="1"/>
          </p:cNvSpPr>
          <p:nvPr/>
        </p:nvSpPr>
        <p:spPr bwMode="auto">
          <a:xfrm>
            <a:off x="585788" y="4959350"/>
            <a:ext cx="7869237" cy="409575"/>
          </a:xfrm>
          <a:prstGeom prst="rect">
            <a:avLst/>
          </a:prstGeom>
          <a:solidFill>
            <a:srgbClr val="C0C0C0"/>
          </a:solidFill>
          <a:ln w="12700" cap="sq">
            <a:solidFill>
              <a:schemeClr val="tx1"/>
            </a:solidFill>
            <a:miter lim="800000"/>
            <a:headEnd type="none" w="sm" len="sm"/>
            <a:tailEnd type="none" w="sm" len="sm"/>
          </a:ln>
          <a:effectLst>
            <a:outerShdw dist="107763" dir="2700000" algn="ctr" rotWithShape="0">
              <a:srgbClr val="DDDDDD">
                <a:alpha val="50000"/>
              </a:srgbClr>
            </a:outerShdw>
          </a:effectLst>
        </p:spPr>
        <p:txBody>
          <a:bodyPr>
            <a:spAutoFit/>
          </a:bodyPr>
          <a:lstStyle/>
          <a:p>
            <a:pPr>
              <a:spcBef>
                <a:spcPct val="50000"/>
              </a:spcBef>
              <a:defRPr/>
            </a:pPr>
            <a:r>
              <a:rPr lang="en-US" sz="2000" b="1" dirty="0" smtClean="0">
                <a:effectLst>
                  <a:outerShdw blurRad="38100" dist="38100" dir="2700000" algn="tl">
                    <a:srgbClr val="FFFFFF"/>
                  </a:outerShdw>
                </a:effectLst>
                <a:latin typeface="Arial" charset="0"/>
              </a:rPr>
              <a:t>Research limitation</a:t>
            </a:r>
            <a:endParaRPr lang="uk-UA" sz="2000" b="1" dirty="0">
              <a:effectLst>
                <a:outerShdw blurRad="38100" dist="38100" dir="2700000" algn="tl">
                  <a:srgbClr val="FFFFFF"/>
                </a:outerShdw>
              </a:effectLst>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99"/>
            </a:gs>
            <a:gs pos="100000">
              <a:schemeClr val="bg1"/>
            </a:gs>
          </a:gsLst>
          <a:lin ang="5400000" scaled="1"/>
        </a:gradFill>
        <a:effectLst/>
      </p:bgPr>
    </p:bg>
    <p:spTree>
      <p:nvGrpSpPr>
        <p:cNvPr id="1" name=""/>
        <p:cNvGrpSpPr/>
        <p:nvPr/>
      </p:nvGrpSpPr>
      <p:grpSpPr>
        <a:xfrm>
          <a:off x="0" y="0"/>
          <a:ext cx="0" cy="0"/>
          <a:chOff x="0" y="0"/>
          <a:chExt cx="0" cy="0"/>
        </a:xfrm>
      </p:grpSpPr>
      <p:sp>
        <p:nvSpPr>
          <p:cNvPr id="19460" name="Line 17"/>
          <p:cNvSpPr>
            <a:spLocks noChangeShapeType="1"/>
          </p:cNvSpPr>
          <p:nvPr/>
        </p:nvSpPr>
        <p:spPr bwMode="auto">
          <a:xfrm>
            <a:off x="4572000" y="4127500"/>
            <a:ext cx="0" cy="228600"/>
          </a:xfrm>
          <a:prstGeom prst="line">
            <a:avLst/>
          </a:prstGeom>
          <a:noFill/>
          <a:ln w="9525">
            <a:solidFill>
              <a:schemeClr val="tx1"/>
            </a:solidFill>
            <a:round/>
            <a:headEnd/>
            <a:tailEnd/>
          </a:ln>
          <a:effectLst/>
        </p:spPr>
        <p:txBody>
          <a:bodyPr wrap="none" anchor="ctr"/>
          <a:lstStyle/>
          <a:p>
            <a:endParaRPr lang="ru-RU"/>
          </a:p>
        </p:txBody>
      </p:sp>
      <p:sp>
        <p:nvSpPr>
          <p:cNvPr id="19461" name="Oval 26"/>
          <p:cNvSpPr>
            <a:spLocks noChangeArrowheads="1"/>
          </p:cNvSpPr>
          <p:nvPr/>
        </p:nvSpPr>
        <p:spPr bwMode="auto">
          <a:xfrm>
            <a:off x="8737600" y="22860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4</a:t>
            </a:r>
            <a:endParaRPr lang="uk-UA" sz="1800" b="1"/>
          </a:p>
        </p:txBody>
      </p:sp>
      <p:sp>
        <p:nvSpPr>
          <p:cNvPr id="19608" name="Rectangle 152"/>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19609" name="Rectangle 55"/>
          <p:cNvSpPr>
            <a:spLocks noChangeArrowheads="1"/>
          </p:cNvSpPr>
          <p:nvPr/>
        </p:nvSpPr>
        <p:spPr bwMode="auto">
          <a:xfrm>
            <a:off x="0" y="6332563"/>
            <a:ext cx="8952931" cy="307777"/>
          </a:xfrm>
          <a:prstGeom prst="rect">
            <a:avLst/>
          </a:prstGeom>
          <a:noFill/>
          <a:ln w="12700" cap="sq">
            <a:noFill/>
            <a:miter lim="800000"/>
            <a:headEnd type="none" w="sm" len="sm"/>
            <a:tailEnd type="none" w="sm" len="sm"/>
          </a:ln>
          <a:effectLst/>
        </p:spPr>
        <p:txBody>
          <a:bodyPr wrap="square" anchor="ctr">
            <a:spAutoFit/>
          </a:bodyPr>
          <a:lstStyle/>
          <a:p>
            <a:r>
              <a:rPr lang="en-US" sz="1400" b="1" cap="all" dirty="0" smtClean="0"/>
              <a:t>Dynamic </a:t>
            </a:r>
            <a:r>
              <a:rPr lang="en-US" sz="1400" b="1" cap="all" dirty="0"/>
              <a:t>of occupational injury in food industry of Ukraine, </a:t>
            </a:r>
            <a:r>
              <a:rPr lang="en-US" sz="1400" b="1" cap="all" dirty="0" smtClean="0"/>
              <a:t> 2003-2011 </a:t>
            </a:r>
            <a:r>
              <a:rPr lang="en-US" sz="1400" b="1" cap="all" dirty="0"/>
              <a:t>period</a:t>
            </a:r>
            <a:r>
              <a:rPr lang="ru-RU" sz="1400" b="1" cap="all" dirty="0" smtClean="0"/>
              <a:t> </a:t>
            </a:r>
            <a:endParaRPr lang="uk-UA" sz="1400" b="1" cap="all" dirty="0"/>
          </a:p>
        </p:txBody>
      </p:sp>
      <p:sp>
        <p:nvSpPr>
          <p:cNvPr id="19611" name="Rectangle 3"/>
          <p:cNvSpPr>
            <a:spLocks noChangeArrowheads="1"/>
          </p:cNvSpPr>
          <p:nvPr/>
        </p:nvSpPr>
        <p:spPr bwMode="auto">
          <a:xfrm>
            <a:off x="63500" y="44450"/>
            <a:ext cx="8572500" cy="723900"/>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r>
              <a:rPr lang="en-US" sz="1400" b="1" dirty="0" smtClean="0"/>
              <a:t>Statistical analysis of occupational injury at food industry enterprises</a:t>
            </a:r>
            <a:endParaRPr lang="uk-UA" sz="1400" b="1" dirty="0"/>
          </a:p>
        </p:txBody>
      </p:sp>
      <p:sp>
        <p:nvSpPr>
          <p:cNvPr id="19612" name="Rectangle 55"/>
          <p:cNvSpPr>
            <a:spLocks noChangeArrowheads="1"/>
          </p:cNvSpPr>
          <p:nvPr/>
        </p:nvSpPr>
        <p:spPr bwMode="auto">
          <a:xfrm>
            <a:off x="634811" y="906462"/>
            <a:ext cx="7830990" cy="461665"/>
          </a:xfrm>
          <a:prstGeom prst="rect">
            <a:avLst/>
          </a:prstGeom>
          <a:noFill/>
          <a:ln w="12700" cap="sq">
            <a:noFill/>
            <a:miter lim="800000"/>
            <a:headEnd type="none" w="sm" len="sm"/>
            <a:tailEnd type="none" w="sm" len="sm"/>
          </a:ln>
          <a:effectLst/>
        </p:spPr>
        <p:txBody>
          <a:bodyPr wrap="none" anchor="ctr">
            <a:spAutoFit/>
          </a:bodyPr>
          <a:lstStyle/>
          <a:p>
            <a:pPr indent="450850">
              <a:tabLst>
                <a:tab pos="722313" algn="l"/>
              </a:tabLst>
            </a:pPr>
            <a:r>
              <a:rPr lang="en-US" sz="1100" b="1" dirty="0" smtClean="0"/>
              <a:t>CALCULATED RATES OF OCCUPATIONAL INJURY IN FOOD INDUSTRY OF UKRAINE, 2003-2011 PERIOD</a:t>
            </a:r>
            <a:r>
              <a:rPr lang="ru-RU" dirty="0" smtClean="0"/>
              <a:t> </a:t>
            </a:r>
            <a:endParaRPr lang="uk-UA" dirty="0"/>
          </a:p>
        </p:txBody>
      </p:sp>
      <p:graphicFrame>
        <p:nvGraphicFramePr>
          <p:cNvPr id="69" name="Таблица 68"/>
          <p:cNvGraphicFramePr>
            <a:graphicFrameLocks noGrp="1"/>
          </p:cNvGraphicFramePr>
          <p:nvPr/>
        </p:nvGraphicFramePr>
        <p:xfrm>
          <a:off x="1323835" y="1468404"/>
          <a:ext cx="6476425" cy="1615440"/>
        </p:xfrm>
        <a:graphic>
          <a:graphicData uri="http://schemas.openxmlformats.org/drawingml/2006/table">
            <a:tbl>
              <a:tblPr/>
              <a:tblGrid>
                <a:gridCol w="1552366"/>
                <a:gridCol w="546965"/>
                <a:gridCol w="546965"/>
                <a:gridCol w="546965"/>
                <a:gridCol w="546965"/>
                <a:gridCol w="546965"/>
                <a:gridCol w="546965"/>
                <a:gridCol w="546965"/>
                <a:gridCol w="547652"/>
                <a:gridCol w="547652"/>
              </a:tblGrid>
              <a:tr h="157063">
                <a:tc rowSpan="2">
                  <a:txBody>
                    <a:bodyPr/>
                    <a:lstStyle/>
                    <a:p>
                      <a:pPr algn="ctr">
                        <a:spcAft>
                          <a:spcPts val="0"/>
                        </a:spcAft>
                      </a:pPr>
                      <a:r>
                        <a:rPr lang="en-US" sz="1100" b="1">
                          <a:solidFill>
                            <a:srgbClr val="000000"/>
                          </a:solidFill>
                          <a:latin typeface="Times New Roman"/>
                          <a:ea typeface="Times New Roman"/>
                          <a:cs typeface="Times New Roman"/>
                        </a:rPr>
                        <a:t>Occupational injuries indexes</a:t>
                      </a: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algn="ctr">
                        <a:spcAft>
                          <a:spcPts val="0"/>
                        </a:spcAft>
                      </a:pPr>
                      <a:r>
                        <a:rPr lang="ru-RU" sz="1100" b="1">
                          <a:solidFill>
                            <a:srgbClr val="000000"/>
                          </a:solidFill>
                          <a:latin typeface="Times New Roman"/>
                          <a:ea typeface="Times New Roman"/>
                          <a:cs typeface="Times New Roman"/>
                        </a:rPr>
                        <a:t>Years</a:t>
                      </a: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57063">
                <a:tc vMerge="1">
                  <a:txBody>
                    <a:bodyPr/>
                    <a:lstStyle/>
                    <a:p>
                      <a:endParaRPr lang="ru-RU"/>
                    </a:p>
                  </a:txBody>
                  <a:tcPr/>
                </a:tc>
                <a:tc>
                  <a:txBody>
                    <a:bodyPr/>
                    <a:lstStyle/>
                    <a:p>
                      <a:pPr algn="ctr">
                        <a:spcAft>
                          <a:spcPts val="0"/>
                        </a:spcAft>
                      </a:pPr>
                      <a:r>
                        <a:rPr lang="uk-UA" sz="1100" b="1">
                          <a:solidFill>
                            <a:srgbClr val="000000"/>
                          </a:solidFill>
                          <a:latin typeface="Times New Roman"/>
                          <a:ea typeface="Times New Roman"/>
                          <a:cs typeface="Times New Roman"/>
                        </a:rPr>
                        <a:t>2003</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2004</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2005</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2006</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2007</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2008</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2009</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2010</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2011</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683">
                <a:tc>
                  <a:txBody>
                    <a:bodyPr/>
                    <a:lstStyle/>
                    <a:p>
                      <a:pPr>
                        <a:spcAft>
                          <a:spcPts val="0"/>
                        </a:spcAft>
                      </a:pPr>
                      <a:r>
                        <a:rPr lang="en-US" sz="1200" b="1" dirty="0">
                          <a:latin typeface="Times New Roman"/>
                          <a:ea typeface="Times New Roman"/>
                          <a:cs typeface="Times New Roman"/>
                        </a:rPr>
                        <a:t>Frequency of injury coefficient </a:t>
                      </a:r>
                      <a:r>
                        <a:rPr lang="en-US" sz="1200" b="1" dirty="0" err="1">
                          <a:latin typeface="Times New Roman"/>
                          <a:ea typeface="Times New Roman"/>
                          <a:cs typeface="Times New Roman"/>
                        </a:rPr>
                        <a:t>C</a:t>
                      </a:r>
                      <a:r>
                        <a:rPr lang="en-US" sz="1200" b="1" baseline="-25000" dirty="0" err="1">
                          <a:latin typeface="Times New Roman"/>
                          <a:ea typeface="Times New Roman"/>
                          <a:cs typeface="Times New Roman"/>
                        </a:rPr>
                        <a:t>f</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3</a:t>
                      </a:r>
                      <a:r>
                        <a:rPr lang="ru-RU" sz="1100" b="1">
                          <a:solidFill>
                            <a:srgbClr val="000000"/>
                          </a:solidFill>
                          <a:latin typeface="Times New Roman"/>
                          <a:ea typeface="Times New Roman"/>
                          <a:cs typeface="Times New Roman"/>
                        </a:rPr>
                        <a:t>,</a:t>
                      </a:r>
                      <a:r>
                        <a:rPr lang="uk-UA" sz="1100" b="1">
                          <a:solidFill>
                            <a:srgbClr val="000000"/>
                          </a:solidFill>
                          <a:latin typeface="Times New Roman"/>
                          <a:ea typeface="Times New Roman"/>
                          <a:cs typeface="Times New Roman"/>
                        </a:rPr>
                        <a:t>7</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2,8</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3,4</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2,7</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dirty="0">
                          <a:solidFill>
                            <a:srgbClr val="000000"/>
                          </a:solidFill>
                          <a:latin typeface="Times New Roman"/>
                          <a:ea typeface="Times New Roman"/>
                          <a:cs typeface="Times New Roman"/>
                        </a:rPr>
                        <a:t>2,1</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dirty="0">
                          <a:solidFill>
                            <a:srgbClr val="000000"/>
                          </a:solidFill>
                          <a:latin typeface="Times New Roman"/>
                          <a:ea typeface="Times New Roman"/>
                          <a:cs typeface="Times New Roman"/>
                        </a:rPr>
                        <a:t>1,9</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dirty="0">
                          <a:solidFill>
                            <a:srgbClr val="000000"/>
                          </a:solidFill>
                          <a:latin typeface="Times New Roman"/>
                          <a:ea typeface="Times New Roman"/>
                          <a:cs typeface="Times New Roman"/>
                        </a:rPr>
                        <a:t>1,4</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dirty="0">
                          <a:solidFill>
                            <a:srgbClr val="000000"/>
                          </a:solidFill>
                          <a:latin typeface="Times New Roman"/>
                          <a:ea typeface="Times New Roman"/>
                          <a:cs typeface="Times New Roman"/>
                        </a:rPr>
                        <a:t>1,4</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dirty="0">
                          <a:solidFill>
                            <a:srgbClr val="000000"/>
                          </a:solidFill>
                          <a:latin typeface="Times New Roman"/>
                          <a:ea typeface="Times New Roman"/>
                          <a:cs typeface="Times New Roman"/>
                        </a:rPr>
                        <a:t>1,2</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025">
                <a:tc>
                  <a:txBody>
                    <a:bodyPr/>
                    <a:lstStyle/>
                    <a:p>
                      <a:pPr>
                        <a:spcAft>
                          <a:spcPts val="0"/>
                        </a:spcAft>
                      </a:pPr>
                      <a:r>
                        <a:rPr lang="en-US" sz="1200" b="1">
                          <a:latin typeface="Times New Roman"/>
                          <a:ea typeface="Times New Roman"/>
                          <a:cs typeface="Times New Roman"/>
                        </a:rPr>
                        <a:t>Partial loss of working capacity coefficient C</a:t>
                      </a:r>
                      <a:r>
                        <a:rPr lang="en-US" sz="1200" b="1" baseline="-25000">
                          <a:latin typeface="Times New Roman"/>
                          <a:ea typeface="Times New Roman"/>
                          <a:cs typeface="Times New Roman"/>
                        </a:rPr>
                        <a:t>plwc</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0,191</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0,069</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0,159</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0,052</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0,057</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0,038</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0,037</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0,044</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0,036</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683">
                <a:tc>
                  <a:txBody>
                    <a:bodyPr/>
                    <a:lstStyle/>
                    <a:p>
                      <a:pPr>
                        <a:spcAft>
                          <a:spcPts val="0"/>
                        </a:spcAft>
                      </a:pPr>
                      <a:r>
                        <a:rPr lang="en-US" sz="1200" b="1">
                          <a:latin typeface="Times New Roman"/>
                          <a:ea typeface="Times New Roman"/>
                          <a:cs typeface="Times New Roman"/>
                        </a:rPr>
                        <a:t>Injury heaviness coefficient C</a:t>
                      </a:r>
                      <a:r>
                        <a:rPr lang="en-US" sz="1200" b="1" baseline="-25000">
                          <a:latin typeface="Times New Roman"/>
                          <a:ea typeface="Times New Roman"/>
                          <a:cs typeface="Times New Roman"/>
                        </a:rPr>
                        <a:t>ih</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26,3</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28,1</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dirty="0">
                          <a:solidFill>
                            <a:srgbClr val="000000"/>
                          </a:solidFill>
                          <a:latin typeface="Times New Roman"/>
                          <a:ea typeface="Times New Roman"/>
                          <a:cs typeface="Times New Roman"/>
                        </a:rPr>
                        <a:t>29,7</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29,4</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33,6</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solidFill>
                            <a:srgbClr val="000000"/>
                          </a:solidFill>
                          <a:latin typeface="Times New Roman"/>
                          <a:ea typeface="Times New Roman"/>
                          <a:cs typeface="Times New Roman"/>
                        </a:rPr>
                        <a:t>36,8</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38,8</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a:solidFill>
                            <a:srgbClr val="000000"/>
                          </a:solidFill>
                          <a:latin typeface="Times New Roman"/>
                          <a:ea typeface="Times New Roman"/>
                          <a:cs typeface="Times New Roman"/>
                        </a:rPr>
                        <a:t>39,1</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b="1" dirty="0">
                          <a:solidFill>
                            <a:srgbClr val="000000"/>
                          </a:solidFill>
                          <a:latin typeface="Times New Roman"/>
                          <a:ea typeface="Times New Roman"/>
                          <a:cs typeface="Times New Roman"/>
                        </a:rPr>
                        <a:t>47,2</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0" name="Объект 1"/>
          <p:cNvGraphicFramePr/>
          <p:nvPr/>
        </p:nvGraphicFramePr>
        <p:xfrm>
          <a:off x="1959880" y="3207224"/>
          <a:ext cx="5246139" cy="297886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0" y="769938"/>
            <a:ext cx="8969375" cy="6088062"/>
          </a:xfrm>
          <a:prstGeom prst="rect">
            <a:avLst/>
          </a:prstGeom>
          <a:gradFill rotWithShape="1">
            <a:gsLst>
              <a:gs pos="0">
                <a:srgbClr val="008000"/>
              </a:gs>
              <a:gs pos="100000">
                <a:schemeClr val="bg1"/>
              </a:gs>
            </a:gsLst>
            <a:lin ang="5400000" scaled="1"/>
          </a:gradFill>
          <a:ln w="9525">
            <a:solidFill>
              <a:schemeClr val="tx1"/>
            </a:solidFill>
            <a:miter lim="800000"/>
            <a:headEnd/>
            <a:tailEnd/>
          </a:ln>
          <a:effectLst>
            <a:outerShdw dist="107763" dir="2700000" algn="ctr" rotWithShape="0">
              <a:schemeClr val="folHlink"/>
            </a:outerShdw>
          </a:effectLst>
        </p:spPr>
        <p:txBody>
          <a:bodyPr wrap="none" anchor="ctr"/>
          <a:lstStyle/>
          <a:p>
            <a:endParaRPr lang="ru-RU" dirty="0"/>
          </a:p>
        </p:txBody>
      </p:sp>
      <p:sp>
        <p:nvSpPr>
          <p:cNvPr id="80899" name="Rectangle 3"/>
          <p:cNvSpPr>
            <a:spLocks noChangeArrowheads="1"/>
          </p:cNvSpPr>
          <p:nvPr/>
        </p:nvSpPr>
        <p:spPr bwMode="auto">
          <a:xfrm>
            <a:off x="63500" y="44450"/>
            <a:ext cx="8978900" cy="723900"/>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r>
              <a:rPr lang="en-US" sz="1400" b="1" dirty="0" smtClean="0"/>
              <a:t>Statistical analysis of occupational injury among food industry workers</a:t>
            </a:r>
            <a:endParaRPr lang="uk-UA" sz="1400" b="1" dirty="0"/>
          </a:p>
        </p:txBody>
      </p:sp>
      <p:sp>
        <p:nvSpPr>
          <p:cNvPr id="80900" name="Oval 17"/>
          <p:cNvSpPr>
            <a:spLocks noChangeArrowheads="1"/>
          </p:cNvSpPr>
          <p:nvPr/>
        </p:nvSpPr>
        <p:spPr bwMode="auto">
          <a:xfrm>
            <a:off x="8737600" y="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5</a:t>
            </a:r>
            <a:endParaRPr lang="uk-UA" sz="1800" b="1"/>
          </a:p>
        </p:txBody>
      </p:sp>
      <p:sp>
        <p:nvSpPr>
          <p:cNvPr id="80901" name="Rectangle 5"/>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2" name="Rectangle 6"/>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3" name="Rectangle 7"/>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4" name="Rectangle 8"/>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5" name="Rectangle 9"/>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6" name="Rectangle 10"/>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7" name="Rectangle 11"/>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8" name="Rectangle 12"/>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09" name="Rectangle 13"/>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0" name="Rectangle 14"/>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1" name="Rectangle 15"/>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2" name="Rectangle 16"/>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3" name="Rectangle 17"/>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4" name="Rectangle 18"/>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5" name="Rectangle 19"/>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6" name="Rectangle 20"/>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7" name="Rectangle 21"/>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8" name="Rectangle 22"/>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19" name="Rectangle 23"/>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20" name="Rectangle 24"/>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21" name="Rectangle 25"/>
          <p:cNvSpPr>
            <a:spLocks noChangeArrowheads="1"/>
          </p:cNvSpPr>
          <p:nvPr/>
        </p:nvSpPr>
        <p:spPr bwMode="auto">
          <a:xfrm>
            <a:off x="0" y="329565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22" name="Rectangle 26"/>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23" name="Rectangle 2"/>
          <p:cNvSpPr>
            <a:spLocks noChangeArrowheads="1"/>
          </p:cNvSpPr>
          <p:nvPr/>
        </p:nvSpPr>
        <p:spPr bwMode="auto">
          <a:xfrm>
            <a:off x="139700" y="857250"/>
            <a:ext cx="4349750" cy="406400"/>
          </a:xfrm>
          <a:prstGeom prst="rect">
            <a:avLst/>
          </a:prstGeom>
          <a:solidFill>
            <a:srgbClr val="FFFF00"/>
          </a:solidFill>
          <a:ln w="9525">
            <a:solidFill>
              <a:schemeClr val="tx1"/>
            </a:solidFill>
            <a:miter lim="800000"/>
            <a:headEnd/>
            <a:tailEnd/>
          </a:ln>
          <a:effectLst>
            <a:outerShdw dist="107763" dir="2700000" algn="ctr" rotWithShape="0">
              <a:schemeClr val="folHlink"/>
            </a:outerShdw>
          </a:effectLst>
        </p:spPr>
        <p:txBody>
          <a:bodyPr anchor="ctr"/>
          <a:lstStyle/>
          <a:p>
            <a:r>
              <a:rPr lang="en-US" sz="1000" b="1" dirty="0"/>
              <a:t>Dynamic of injured male and female workers in food industry of Ukraine, 2003-2011 period</a:t>
            </a:r>
            <a:endParaRPr lang="uk-UA" sz="1000" b="1" dirty="0">
              <a:latin typeface="Arial" charset="0"/>
              <a:cs typeface="Arial" charset="0"/>
            </a:endParaRPr>
          </a:p>
        </p:txBody>
      </p:sp>
      <p:sp>
        <p:nvSpPr>
          <p:cNvPr id="80924" name="Rectangle 28"/>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26" name="Rectangle 30"/>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28" name="Rectangle 32"/>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30" name="Rectangle 34"/>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35" name="Rectangle 2"/>
          <p:cNvSpPr>
            <a:spLocks noChangeArrowheads="1"/>
          </p:cNvSpPr>
          <p:nvPr/>
        </p:nvSpPr>
        <p:spPr bwMode="auto">
          <a:xfrm>
            <a:off x="4705350" y="838200"/>
            <a:ext cx="4083050" cy="463550"/>
          </a:xfrm>
          <a:prstGeom prst="rect">
            <a:avLst/>
          </a:prstGeom>
          <a:solidFill>
            <a:srgbClr val="FFFF00"/>
          </a:solidFill>
          <a:ln w="9525">
            <a:solidFill>
              <a:schemeClr val="tx1"/>
            </a:solidFill>
            <a:miter lim="800000"/>
            <a:headEnd/>
            <a:tailEnd/>
          </a:ln>
          <a:effectLst>
            <a:outerShdw dist="107763" dir="2700000" algn="ctr" rotWithShape="0">
              <a:schemeClr val="folHlink"/>
            </a:outerShdw>
          </a:effectLst>
        </p:spPr>
        <p:txBody>
          <a:bodyPr anchor="ctr"/>
          <a:lstStyle/>
          <a:p>
            <a:r>
              <a:rPr lang="en-US" sz="1000" b="1" dirty="0" smtClean="0"/>
              <a:t>Dynamic of deadly injured male and female workers in food industry of Ukraine, 2003-2011 period</a:t>
            </a:r>
            <a:endParaRPr lang="uk-UA" sz="1000" b="1" dirty="0">
              <a:latin typeface="Arial" charset="0"/>
              <a:cs typeface="Arial" charset="0"/>
            </a:endParaRPr>
          </a:p>
        </p:txBody>
      </p:sp>
      <p:graphicFrame>
        <p:nvGraphicFramePr>
          <p:cNvPr id="41" name="Object 40"/>
          <p:cNvGraphicFramePr>
            <a:graphicFrameLocks noChangeAspect="1"/>
          </p:cNvGraphicFramePr>
          <p:nvPr/>
        </p:nvGraphicFramePr>
        <p:xfrm>
          <a:off x="4885140" y="1450311"/>
          <a:ext cx="3690728" cy="2098106"/>
        </p:xfrm>
        <a:graphic>
          <a:graphicData uri="http://schemas.openxmlformats.org/drawingml/2006/chart">
            <c:chart xmlns:c="http://schemas.openxmlformats.org/drawingml/2006/chart" xmlns:r="http://schemas.openxmlformats.org/officeDocument/2006/relationships" r:id="rId2"/>
          </a:graphicData>
        </a:graphic>
      </p:graphicFrame>
      <p:sp>
        <p:nvSpPr>
          <p:cNvPr id="80940" name="Rectangle 44"/>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80941" name="Rectangle 2"/>
          <p:cNvSpPr>
            <a:spLocks noChangeArrowheads="1"/>
          </p:cNvSpPr>
          <p:nvPr/>
        </p:nvSpPr>
        <p:spPr bwMode="auto">
          <a:xfrm>
            <a:off x="260350" y="3670300"/>
            <a:ext cx="8096250" cy="463550"/>
          </a:xfrm>
          <a:prstGeom prst="rect">
            <a:avLst/>
          </a:prstGeom>
          <a:solidFill>
            <a:srgbClr val="FFFF00"/>
          </a:solidFill>
          <a:ln w="9525">
            <a:solidFill>
              <a:schemeClr val="tx1"/>
            </a:solidFill>
            <a:miter lim="800000"/>
            <a:headEnd/>
            <a:tailEnd/>
          </a:ln>
          <a:effectLst>
            <a:outerShdw dist="107763" dir="2700000" algn="ctr" rotWithShape="0">
              <a:schemeClr val="folHlink"/>
            </a:outerShdw>
          </a:effectLst>
        </p:spPr>
        <p:txBody>
          <a:bodyPr anchor="ctr"/>
          <a:lstStyle/>
          <a:p>
            <a:r>
              <a:rPr lang="en-US" sz="1400" b="1" dirty="0" smtClean="0"/>
              <a:t>Comparative growth dynamic of inoperability man-days per one injured at work in food industry of Ukraine, 2003-2011 period.</a:t>
            </a:r>
            <a:endParaRPr lang="uk-UA" sz="1400" b="1" dirty="0">
              <a:latin typeface="Arial" charset="0"/>
            </a:endParaRPr>
          </a:p>
        </p:txBody>
      </p:sp>
      <p:graphicFrame>
        <p:nvGraphicFramePr>
          <p:cNvPr id="40" name="Объект 4"/>
          <p:cNvGraphicFramePr/>
          <p:nvPr/>
        </p:nvGraphicFramePr>
        <p:xfrm>
          <a:off x="823866" y="1456771"/>
          <a:ext cx="3502474" cy="21164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Объект 5"/>
          <p:cNvGraphicFramePr/>
          <p:nvPr/>
        </p:nvGraphicFramePr>
        <p:xfrm>
          <a:off x="2357187" y="4244453"/>
          <a:ext cx="3903368" cy="2442950"/>
        </p:xfrm>
        <a:graphic>
          <a:graphicData uri="http://schemas.openxmlformats.org/drawingml/2006/chart">
            <c:chart xmlns:c="http://schemas.openxmlformats.org/drawingml/2006/chart" xmlns:r="http://schemas.openxmlformats.org/officeDocument/2006/relationships" r:id="rId4"/>
          </a:graphicData>
        </a:graphic>
      </p:graphicFrame>
      <p:sp>
        <p:nvSpPr>
          <p:cNvPr id="43" name="TextBox 42"/>
          <p:cNvSpPr txBox="1"/>
          <p:nvPr/>
        </p:nvSpPr>
        <p:spPr>
          <a:xfrm>
            <a:off x="736979" y="6448006"/>
            <a:ext cx="7301552" cy="246221"/>
          </a:xfrm>
          <a:prstGeom prst="rect">
            <a:avLst/>
          </a:prstGeom>
          <a:noFill/>
        </p:spPr>
        <p:txBody>
          <a:bodyPr wrap="square" rtlCol="0">
            <a:spAutoFit/>
          </a:bodyPr>
          <a:lstStyle/>
          <a:p>
            <a:r>
              <a:rPr lang="en-US" sz="1000" b="1" dirty="0"/>
              <a:t>Comparative growth dynamic of inoperability man-days per one injured at work in food industry of Ukraine, 2003-2011 period</a:t>
            </a:r>
            <a:endParaRPr lang="ru-RU" sz="1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EE7D2"/>
            </a:gs>
            <a:gs pos="50000">
              <a:schemeClr val="bg1"/>
            </a:gs>
            <a:gs pos="100000">
              <a:srgbClr val="FEE7D2"/>
            </a:gs>
          </a:gsLst>
          <a:lin ang="2700000" scaled="1"/>
        </a:gradFill>
        <a:effectLst/>
      </p:bgPr>
    </p:bg>
    <p:spTree>
      <p:nvGrpSpPr>
        <p:cNvPr id="1" name=""/>
        <p:cNvGrpSpPr/>
        <p:nvPr/>
      </p:nvGrpSpPr>
      <p:grpSpPr>
        <a:xfrm>
          <a:off x="0" y="0"/>
          <a:ext cx="0" cy="0"/>
          <a:chOff x="0" y="0"/>
          <a:chExt cx="0" cy="0"/>
        </a:xfrm>
      </p:grpSpPr>
      <p:sp>
        <p:nvSpPr>
          <p:cNvPr id="20499" name="Line 2151"/>
          <p:cNvSpPr>
            <a:spLocks noChangeShapeType="1"/>
          </p:cNvSpPr>
          <p:nvPr/>
        </p:nvSpPr>
        <p:spPr bwMode="auto">
          <a:xfrm>
            <a:off x="671513" y="3957638"/>
            <a:ext cx="20637" cy="1587"/>
          </a:xfrm>
          <a:prstGeom prst="line">
            <a:avLst/>
          </a:prstGeom>
          <a:noFill/>
          <a:ln w="9525">
            <a:solidFill>
              <a:srgbClr val="000000"/>
            </a:solidFill>
            <a:round/>
            <a:headEnd/>
            <a:tailEnd/>
          </a:ln>
        </p:spPr>
        <p:txBody>
          <a:bodyPr/>
          <a:lstStyle/>
          <a:p>
            <a:endParaRPr lang="ru-RU"/>
          </a:p>
        </p:txBody>
      </p:sp>
      <p:sp>
        <p:nvSpPr>
          <p:cNvPr id="20519" name="Oval 2466"/>
          <p:cNvSpPr>
            <a:spLocks noChangeArrowheads="1"/>
          </p:cNvSpPr>
          <p:nvPr/>
        </p:nvSpPr>
        <p:spPr bwMode="auto">
          <a:xfrm>
            <a:off x="8737600" y="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6</a:t>
            </a:r>
            <a:endParaRPr lang="uk-UA" sz="1800" b="1"/>
          </a:p>
        </p:txBody>
      </p:sp>
      <p:sp>
        <p:nvSpPr>
          <p:cNvPr id="20523" name="Rectangle 43"/>
          <p:cNvSpPr>
            <a:spLocks noChangeArrowheads="1"/>
          </p:cNvSpPr>
          <p:nvPr/>
        </p:nvSpPr>
        <p:spPr bwMode="auto">
          <a:xfrm>
            <a:off x="0" y="215265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20524" name="Rectangle 55"/>
          <p:cNvSpPr>
            <a:spLocks noChangeArrowheads="1"/>
          </p:cNvSpPr>
          <p:nvPr/>
        </p:nvSpPr>
        <p:spPr bwMode="auto">
          <a:xfrm>
            <a:off x="127000" y="3211513"/>
            <a:ext cx="5892800" cy="461665"/>
          </a:xfrm>
          <a:prstGeom prst="rect">
            <a:avLst/>
          </a:prstGeom>
          <a:noFill/>
          <a:ln w="12700" cap="sq">
            <a:noFill/>
            <a:miter lim="800000"/>
            <a:headEnd type="none" w="sm" len="sm"/>
            <a:tailEnd type="none" w="sm" len="sm"/>
          </a:ln>
          <a:effectLst/>
        </p:spPr>
        <p:txBody>
          <a:bodyPr anchor="ctr">
            <a:spAutoFit/>
          </a:bodyPr>
          <a:lstStyle/>
          <a:p>
            <a:pPr indent="450850">
              <a:tabLst>
                <a:tab pos="722313" algn="l"/>
              </a:tabLst>
            </a:pPr>
            <a:r>
              <a:rPr lang="en-US" sz="1200" b="1" dirty="0"/>
              <a:t>Dividing of deadly injured employees of Food Industry by the profession groups in 2000-2011</a:t>
            </a:r>
            <a:endParaRPr lang="uk-UA" sz="1200" b="1" dirty="0"/>
          </a:p>
        </p:txBody>
      </p:sp>
      <p:sp>
        <p:nvSpPr>
          <p:cNvPr id="20565" name="Rectangle 55"/>
          <p:cNvSpPr>
            <a:spLocks noChangeArrowheads="1"/>
          </p:cNvSpPr>
          <p:nvPr/>
        </p:nvSpPr>
        <p:spPr bwMode="auto">
          <a:xfrm>
            <a:off x="5969000" y="779462"/>
            <a:ext cx="3022600" cy="646331"/>
          </a:xfrm>
          <a:prstGeom prst="rect">
            <a:avLst/>
          </a:prstGeom>
          <a:noFill/>
          <a:ln w="12700" cap="sq">
            <a:noFill/>
            <a:miter lim="800000"/>
            <a:headEnd type="none" w="sm" len="sm"/>
            <a:tailEnd type="none" w="sm" len="sm"/>
          </a:ln>
          <a:effectLst/>
        </p:spPr>
        <p:txBody>
          <a:bodyPr wrap="square" anchor="ctr">
            <a:spAutoFit/>
          </a:bodyPr>
          <a:lstStyle/>
          <a:p>
            <a:r>
              <a:rPr lang="en-US" sz="1200" b="1" dirty="0"/>
              <a:t>Splitting of specific weight of dead workers by the experience in Food Industry for 2000-2011 period</a:t>
            </a:r>
            <a:endParaRPr lang="ru-RU" sz="1200" b="1" dirty="0"/>
          </a:p>
        </p:txBody>
      </p:sp>
      <p:sp>
        <p:nvSpPr>
          <p:cNvPr id="20567" name="Rectangle 55"/>
          <p:cNvSpPr>
            <a:spLocks noChangeArrowheads="1"/>
          </p:cNvSpPr>
          <p:nvPr/>
        </p:nvSpPr>
        <p:spPr bwMode="auto">
          <a:xfrm>
            <a:off x="-317500" y="6002338"/>
            <a:ext cx="9086850" cy="338554"/>
          </a:xfrm>
          <a:prstGeom prst="rect">
            <a:avLst/>
          </a:prstGeom>
          <a:noFill/>
          <a:ln w="12700" cap="sq">
            <a:noFill/>
            <a:miter lim="800000"/>
            <a:headEnd type="none" w="sm" len="sm"/>
            <a:tailEnd type="none" w="sm" len="sm"/>
          </a:ln>
          <a:effectLst/>
        </p:spPr>
        <p:txBody>
          <a:bodyPr anchor="ctr">
            <a:spAutoFit/>
          </a:bodyPr>
          <a:lstStyle/>
          <a:p>
            <a:pPr indent="450850">
              <a:tabLst>
                <a:tab pos="722313" algn="l"/>
              </a:tabLst>
            </a:pPr>
            <a:r>
              <a:rPr lang="en-US" sz="1600" b="1" dirty="0"/>
              <a:t>Dividing of deadly injured workers of Food Industry by the age in 2000-2011</a:t>
            </a:r>
            <a:r>
              <a:rPr lang="uk-UA" sz="1600" b="1" dirty="0" smtClean="0"/>
              <a:t>.</a:t>
            </a:r>
            <a:r>
              <a:rPr lang="ru-RU" sz="1600" b="1" dirty="0" smtClean="0"/>
              <a:t> </a:t>
            </a:r>
            <a:endParaRPr lang="uk-UA" sz="1600" b="1" dirty="0"/>
          </a:p>
        </p:txBody>
      </p:sp>
      <p:sp>
        <p:nvSpPr>
          <p:cNvPr id="20570" name="Rectangle 90"/>
          <p:cNvSpPr>
            <a:spLocks noChangeArrowheads="1"/>
          </p:cNvSpPr>
          <p:nvPr/>
        </p:nvSpPr>
        <p:spPr bwMode="auto">
          <a:xfrm>
            <a:off x="0" y="2524125"/>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sp>
        <p:nvSpPr>
          <p:cNvPr id="20571" name="Rectangle 3"/>
          <p:cNvSpPr>
            <a:spLocks noChangeArrowheads="1"/>
          </p:cNvSpPr>
          <p:nvPr/>
        </p:nvSpPr>
        <p:spPr bwMode="auto">
          <a:xfrm>
            <a:off x="63500" y="101600"/>
            <a:ext cx="8572500" cy="546100"/>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endParaRPr lang="uk-UA" sz="800" b="1" dirty="0"/>
          </a:p>
          <a:p>
            <a:r>
              <a:rPr lang="en-US" sz="1600" b="1" dirty="0" smtClean="0"/>
              <a:t>System data analysis of occupational injury among food industry workers</a:t>
            </a:r>
            <a:endParaRPr lang="uk-UA" sz="1600" b="1" dirty="0"/>
          </a:p>
        </p:txBody>
      </p:sp>
      <p:sp>
        <p:nvSpPr>
          <p:cNvPr id="20573" name="Rectangle 93"/>
          <p:cNvSpPr>
            <a:spLocks noChangeArrowheads="1"/>
          </p:cNvSpPr>
          <p:nvPr/>
        </p:nvSpPr>
        <p:spPr bwMode="auto">
          <a:xfrm>
            <a:off x="0" y="2228850"/>
            <a:ext cx="9144000" cy="0"/>
          </a:xfrm>
          <a:prstGeom prst="rect">
            <a:avLst/>
          </a:prstGeom>
          <a:noFill/>
          <a:ln w="12700" cap="sq">
            <a:noFill/>
            <a:miter lim="800000"/>
            <a:headEnd type="none" w="sm" len="sm"/>
            <a:tailEnd type="none" w="sm" len="sm"/>
          </a:ln>
          <a:effectLst/>
        </p:spPr>
        <p:txBody>
          <a:bodyPr wrap="none" anchor="ctr">
            <a:spAutoFit/>
          </a:bodyPr>
          <a:lstStyle/>
          <a:p>
            <a:endParaRPr lang="ru-RU"/>
          </a:p>
        </p:txBody>
      </p:sp>
      <p:pic>
        <p:nvPicPr>
          <p:cNvPr id="20574" name="Объект 2"/>
          <p:cNvPicPr>
            <a:picLocks noChangeArrowheads="1"/>
          </p:cNvPicPr>
          <p:nvPr/>
        </p:nvPicPr>
        <p:blipFill>
          <a:blip r:embed="rId3"/>
          <a:srcRect r="-46" b="-186"/>
          <a:stretch>
            <a:fillRect/>
          </a:stretch>
        </p:blipFill>
        <p:spPr bwMode="auto">
          <a:xfrm>
            <a:off x="668740" y="980158"/>
            <a:ext cx="5090615" cy="2169182"/>
          </a:xfrm>
          <a:prstGeom prst="rect">
            <a:avLst/>
          </a:prstGeom>
          <a:noFill/>
          <a:ln w="9525">
            <a:noFill/>
            <a:miter lim="800000"/>
            <a:headEnd/>
            <a:tailEnd/>
          </a:ln>
        </p:spPr>
      </p:pic>
      <p:pic>
        <p:nvPicPr>
          <p:cNvPr id="20575" name="Объект 3"/>
          <p:cNvPicPr>
            <a:picLocks noChangeArrowheads="1"/>
          </p:cNvPicPr>
          <p:nvPr/>
        </p:nvPicPr>
        <p:blipFill>
          <a:blip r:embed="rId4"/>
          <a:srcRect r="-53" b="-412"/>
          <a:stretch>
            <a:fillRect/>
          </a:stretch>
        </p:blipFill>
        <p:spPr bwMode="auto">
          <a:xfrm>
            <a:off x="1678675" y="3719367"/>
            <a:ext cx="5554639" cy="2018521"/>
          </a:xfrm>
          <a:prstGeom prst="rect">
            <a:avLst/>
          </a:prstGeom>
          <a:noFill/>
          <a:ln w="9525">
            <a:noFill/>
            <a:miter lim="800000"/>
            <a:headEnd/>
            <a:tailEnd/>
          </a:ln>
        </p:spPr>
      </p:pic>
      <p:graphicFrame>
        <p:nvGraphicFramePr>
          <p:cNvPr id="55" name="Таблица 54"/>
          <p:cNvGraphicFramePr>
            <a:graphicFrameLocks noGrp="1"/>
          </p:cNvGraphicFramePr>
          <p:nvPr/>
        </p:nvGraphicFramePr>
        <p:xfrm>
          <a:off x="6237028" y="1487208"/>
          <a:ext cx="2735447" cy="2232076"/>
        </p:xfrm>
        <a:graphic>
          <a:graphicData uri="http://schemas.openxmlformats.org/drawingml/2006/table">
            <a:tbl>
              <a:tblPr/>
              <a:tblGrid>
                <a:gridCol w="1285587"/>
                <a:gridCol w="724930"/>
                <a:gridCol w="724930"/>
              </a:tblGrid>
              <a:tr h="346731">
                <a:tc rowSpan="2">
                  <a:txBody>
                    <a:bodyPr/>
                    <a:lstStyle/>
                    <a:p>
                      <a:pPr algn="ctr">
                        <a:spcAft>
                          <a:spcPts val="0"/>
                        </a:spcAft>
                      </a:pPr>
                      <a:r>
                        <a:rPr lang="en-US" sz="1100">
                          <a:latin typeface="Times New Roman"/>
                          <a:ea typeface="Calibri"/>
                          <a:cs typeface="Times New Roman"/>
                        </a:rPr>
                        <a:t>Years range</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100">
                          <a:latin typeface="Times New Roman"/>
                          <a:ea typeface="Calibri"/>
                          <a:cs typeface="Times New Roman"/>
                        </a:rPr>
                        <a:t>Work experience, years</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520096">
                <a:tc vMerge="1">
                  <a:txBody>
                    <a:bodyPr/>
                    <a:lstStyle/>
                    <a:p>
                      <a:endParaRPr lang="ru-RU"/>
                    </a:p>
                  </a:txBody>
                  <a:tcPr/>
                </a:tc>
                <a:tc>
                  <a:txBody>
                    <a:bodyPr/>
                    <a:lstStyle/>
                    <a:p>
                      <a:pPr algn="ctr">
                        <a:spcAft>
                          <a:spcPts val="0"/>
                        </a:spcAft>
                      </a:pPr>
                      <a:r>
                        <a:rPr lang="en-US" sz="1100">
                          <a:latin typeface="Times New Roman"/>
                          <a:ea typeface="Calibri"/>
                          <a:cs typeface="Times New Roman"/>
                        </a:rPr>
                        <a:t>Total</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latin typeface="Times New Roman"/>
                          <a:ea typeface="Calibri"/>
                          <a:cs typeface="Times New Roman"/>
                        </a:rPr>
                        <a:t>By profession</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812">
                <a:tc>
                  <a:txBody>
                    <a:bodyPr/>
                    <a:lstStyle/>
                    <a:p>
                      <a:pPr>
                        <a:spcAft>
                          <a:spcPts val="0"/>
                        </a:spcAft>
                      </a:pPr>
                      <a:r>
                        <a:rPr lang="en-US" sz="1100">
                          <a:latin typeface="Times New Roman"/>
                          <a:ea typeface="Calibri"/>
                          <a:cs typeface="Times New Roman"/>
                        </a:rPr>
                        <a:t>Less than</a:t>
                      </a:r>
                      <a:r>
                        <a:rPr lang="uk-UA" sz="1100">
                          <a:latin typeface="Times New Roman"/>
                          <a:ea typeface="Calibri"/>
                          <a:cs typeface="Times New Roman"/>
                        </a:rPr>
                        <a:t> 1 </a:t>
                      </a:r>
                      <a:r>
                        <a:rPr lang="en-US" sz="1100">
                          <a:latin typeface="Times New Roman"/>
                          <a:ea typeface="Calibri"/>
                          <a:cs typeface="Times New Roman"/>
                        </a:rPr>
                        <a:t>year</a:t>
                      </a:r>
                      <a:endParaRPr lang="ru-RU" sz="1100">
                        <a:latin typeface="Times New Roman"/>
                        <a:ea typeface="Calibri"/>
                        <a:cs typeface="Times New Roman"/>
                      </a:endParaRPr>
                    </a:p>
                  </a:txBody>
                  <a:tcPr marL="65012" marR="650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4,4</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29,8</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812">
                <a:tc>
                  <a:txBody>
                    <a:bodyPr/>
                    <a:lstStyle/>
                    <a:p>
                      <a:pPr>
                        <a:spcAft>
                          <a:spcPts val="0"/>
                        </a:spcAft>
                      </a:pPr>
                      <a:r>
                        <a:rPr lang="en-US" sz="1100">
                          <a:latin typeface="Times New Roman"/>
                          <a:ea typeface="Calibri"/>
                          <a:cs typeface="Times New Roman"/>
                        </a:rPr>
                        <a:t>From</a:t>
                      </a:r>
                      <a:r>
                        <a:rPr lang="uk-UA" sz="1100">
                          <a:latin typeface="Times New Roman"/>
                          <a:ea typeface="Calibri"/>
                          <a:cs typeface="Times New Roman"/>
                        </a:rPr>
                        <a:t> 1 </a:t>
                      </a:r>
                      <a:r>
                        <a:rPr lang="en-US" sz="1100">
                          <a:latin typeface="Times New Roman"/>
                          <a:ea typeface="Calibri"/>
                          <a:cs typeface="Times New Roman"/>
                        </a:rPr>
                        <a:t>to</a:t>
                      </a:r>
                      <a:r>
                        <a:rPr lang="uk-UA" sz="1100">
                          <a:latin typeface="Times New Roman"/>
                          <a:ea typeface="Calibri"/>
                          <a:cs typeface="Times New Roman"/>
                        </a:rPr>
                        <a:t> 3 </a:t>
                      </a:r>
                      <a:endParaRPr lang="ru-RU" sz="1100">
                        <a:latin typeface="Times New Roman"/>
                        <a:ea typeface="Calibri"/>
                        <a:cs typeface="Times New Roman"/>
                      </a:endParaRPr>
                    </a:p>
                  </a:txBody>
                  <a:tcPr marL="65012" marR="650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3,6</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23,6</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812">
                <a:tc>
                  <a:txBody>
                    <a:bodyPr/>
                    <a:lstStyle/>
                    <a:p>
                      <a:pPr>
                        <a:spcAft>
                          <a:spcPts val="0"/>
                        </a:spcAft>
                      </a:pPr>
                      <a:r>
                        <a:rPr lang="en-US" sz="1100">
                          <a:latin typeface="Times New Roman"/>
                          <a:ea typeface="Calibri"/>
                          <a:cs typeface="Times New Roman"/>
                        </a:rPr>
                        <a:t>From</a:t>
                      </a:r>
                      <a:r>
                        <a:rPr lang="uk-UA" sz="1100">
                          <a:latin typeface="Times New Roman"/>
                          <a:ea typeface="Calibri"/>
                          <a:cs typeface="Times New Roman"/>
                        </a:rPr>
                        <a:t> 3 </a:t>
                      </a:r>
                      <a:r>
                        <a:rPr lang="en-US" sz="1100">
                          <a:latin typeface="Times New Roman"/>
                          <a:ea typeface="Calibri"/>
                          <a:cs typeface="Times New Roman"/>
                        </a:rPr>
                        <a:t>to</a:t>
                      </a:r>
                      <a:r>
                        <a:rPr lang="uk-UA" sz="1100">
                          <a:latin typeface="Times New Roman"/>
                          <a:ea typeface="Calibri"/>
                          <a:cs typeface="Times New Roman"/>
                        </a:rPr>
                        <a:t> 5 </a:t>
                      </a:r>
                      <a:endParaRPr lang="ru-RU" sz="1100">
                        <a:latin typeface="Times New Roman"/>
                        <a:ea typeface="Calibri"/>
                        <a:cs typeface="Times New Roman"/>
                      </a:endParaRPr>
                    </a:p>
                  </a:txBody>
                  <a:tcPr marL="65012" marR="650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3,6</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7,6</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812">
                <a:tc>
                  <a:txBody>
                    <a:bodyPr/>
                    <a:lstStyle/>
                    <a:p>
                      <a:pPr>
                        <a:spcAft>
                          <a:spcPts val="0"/>
                        </a:spcAft>
                      </a:pPr>
                      <a:r>
                        <a:rPr lang="en-US" sz="1100">
                          <a:latin typeface="Times New Roman"/>
                          <a:ea typeface="Calibri"/>
                          <a:cs typeface="Times New Roman"/>
                        </a:rPr>
                        <a:t>From</a:t>
                      </a:r>
                      <a:r>
                        <a:rPr lang="uk-UA" sz="1100">
                          <a:latin typeface="Times New Roman"/>
                          <a:ea typeface="Calibri"/>
                          <a:cs typeface="Times New Roman"/>
                        </a:rPr>
                        <a:t> 5 </a:t>
                      </a:r>
                      <a:r>
                        <a:rPr lang="en-US" sz="1100">
                          <a:latin typeface="Times New Roman"/>
                          <a:ea typeface="Calibri"/>
                          <a:cs typeface="Times New Roman"/>
                        </a:rPr>
                        <a:t>to</a:t>
                      </a:r>
                      <a:r>
                        <a:rPr lang="uk-UA" sz="1100">
                          <a:latin typeface="Times New Roman"/>
                          <a:ea typeface="Calibri"/>
                          <a:cs typeface="Times New Roman"/>
                        </a:rPr>
                        <a:t> 10</a:t>
                      </a:r>
                      <a:endParaRPr lang="ru-RU" sz="1100">
                        <a:latin typeface="Times New Roman"/>
                        <a:ea typeface="Calibri"/>
                        <a:cs typeface="Times New Roman"/>
                      </a:endParaRPr>
                    </a:p>
                  </a:txBody>
                  <a:tcPr marL="65012" marR="650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10,2</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12</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812">
                <a:tc>
                  <a:txBody>
                    <a:bodyPr/>
                    <a:lstStyle/>
                    <a:p>
                      <a:pPr>
                        <a:spcAft>
                          <a:spcPts val="0"/>
                        </a:spcAft>
                      </a:pPr>
                      <a:r>
                        <a:rPr lang="uk-UA" sz="1100">
                          <a:latin typeface="Times New Roman"/>
                          <a:ea typeface="Calibri"/>
                          <a:cs typeface="Times New Roman"/>
                        </a:rPr>
                        <a:t>В</a:t>
                      </a:r>
                      <a:r>
                        <a:rPr lang="ru-RU" sz="1100">
                          <a:latin typeface="Times New Roman"/>
                          <a:ea typeface="Calibri"/>
                          <a:cs typeface="Times New Roman"/>
                        </a:rPr>
                        <a:t>i</a:t>
                      </a:r>
                      <a:r>
                        <a:rPr lang="uk-UA" sz="1100">
                          <a:latin typeface="Times New Roman"/>
                          <a:ea typeface="Calibri"/>
                          <a:cs typeface="Times New Roman"/>
                        </a:rPr>
                        <a:t>д 10 до 15</a:t>
                      </a:r>
                      <a:endParaRPr lang="ru-RU" sz="1100">
                        <a:latin typeface="Times New Roman"/>
                        <a:ea typeface="Calibri"/>
                        <a:cs typeface="Times New Roman"/>
                      </a:endParaRPr>
                    </a:p>
                  </a:txBody>
                  <a:tcPr marL="65012" marR="650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12,7</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10,2</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812">
                <a:tc>
                  <a:txBody>
                    <a:bodyPr/>
                    <a:lstStyle/>
                    <a:p>
                      <a:pPr>
                        <a:spcAft>
                          <a:spcPts val="0"/>
                        </a:spcAft>
                      </a:pPr>
                      <a:r>
                        <a:rPr lang="en-US" sz="1100">
                          <a:latin typeface="Times New Roman"/>
                          <a:ea typeface="Calibri"/>
                          <a:cs typeface="Times New Roman"/>
                        </a:rPr>
                        <a:t>From</a:t>
                      </a:r>
                      <a:r>
                        <a:rPr lang="uk-UA" sz="1100">
                          <a:latin typeface="Times New Roman"/>
                          <a:ea typeface="Calibri"/>
                          <a:cs typeface="Times New Roman"/>
                        </a:rPr>
                        <a:t> 15 </a:t>
                      </a:r>
                      <a:r>
                        <a:rPr lang="en-US" sz="1100">
                          <a:latin typeface="Times New Roman"/>
                          <a:ea typeface="Calibri"/>
                          <a:cs typeface="Times New Roman"/>
                        </a:rPr>
                        <a:t>to</a:t>
                      </a:r>
                      <a:r>
                        <a:rPr lang="uk-UA" sz="1100">
                          <a:latin typeface="Times New Roman"/>
                          <a:ea typeface="Calibri"/>
                          <a:cs typeface="Times New Roman"/>
                        </a:rPr>
                        <a:t> 20</a:t>
                      </a:r>
                      <a:endParaRPr lang="ru-RU" sz="1100">
                        <a:latin typeface="Times New Roman"/>
                        <a:ea typeface="Calibri"/>
                        <a:cs typeface="Times New Roman"/>
                      </a:endParaRPr>
                    </a:p>
                  </a:txBody>
                  <a:tcPr marL="65012" marR="650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14,2</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6,2</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377">
                <a:tc>
                  <a:txBody>
                    <a:bodyPr/>
                    <a:lstStyle/>
                    <a:p>
                      <a:pPr>
                        <a:spcAft>
                          <a:spcPts val="0"/>
                        </a:spcAft>
                      </a:pPr>
                      <a:r>
                        <a:rPr lang="en-US" sz="1100">
                          <a:latin typeface="Times New Roman"/>
                          <a:ea typeface="Calibri"/>
                          <a:cs typeface="Times New Roman"/>
                        </a:rPr>
                        <a:t>Over</a:t>
                      </a:r>
                      <a:r>
                        <a:rPr lang="uk-UA" sz="1100">
                          <a:latin typeface="Times New Roman"/>
                          <a:ea typeface="Calibri"/>
                          <a:cs typeface="Times New Roman"/>
                        </a:rPr>
                        <a:t> 20</a:t>
                      </a:r>
                      <a:endParaRPr lang="ru-RU" sz="1100">
                        <a:latin typeface="Times New Roman"/>
                        <a:ea typeface="Calibri"/>
                        <a:cs typeface="Times New Roman"/>
                      </a:endParaRPr>
                    </a:p>
                  </a:txBody>
                  <a:tcPr marL="65012" marR="650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a:latin typeface="Times New Roman"/>
                          <a:ea typeface="Calibri"/>
                          <a:cs typeface="Times New Roman"/>
                        </a:rPr>
                        <a:t>51,3</a:t>
                      </a:r>
                      <a:endParaRPr lang="ru-RU" sz="110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100" dirty="0">
                          <a:latin typeface="Times New Roman"/>
                          <a:ea typeface="Calibri"/>
                          <a:cs typeface="Times New Roman"/>
                        </a:rPr>
                        <a:t>10,5</a:t>
                      </a:r>
                      <a:endParaRPr lang="ru-RU" sz="1100" dirty="0">
                        <a:latin typeface="Times New Roman"/>
                        <a:ea typeface="Calibri"/>
                        <a:cs typeface="Times New Roman"/>
                      </a:endParaRPr>
                    </a:p>
                  </a:txBody>
                  <a:tcPr marL="65012" marR="65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CC"/>
            </a:gs>
            <a:gs pos="100000">
              <a:srgbClr val="00CC00"/>
            </a:gs>
          </a:gsLst>
          <a:path path="rect">
            <a:fillToRect r="100000" b="100000"/>
          </a:path>
        </a:gradFill>
        <a:effectLst/>
      </p:bgPr>
    </p:bg>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304800" y="892175"/>
            <a:ext cx="8839200" cy="307777"/>
          </a:xfrm>
          <a:prstGeom prst="rect">
            <a:avLst/>
          </a:prstGeom>
          <a:noFill/>
          <a:ln w="12700" cap="sq">
            <a:noFill/>
            <a:miter lim="800000"/>
            <a:headEnd type="none" w="sm" len="sm"/>
            <a:tailEnd type="none" w="sm" len="sm"/>
          </a:ln>
          <a:effectLst/>
        </p:spPr>
        <p:txBody>
          <a:bodyPr>
            <a:spAutoFit/>
          </a:bodyPr>
          <a:lstStyle/>
          <a:p>
            <a:r>
              <a:rPr lang="en-US" sz="1400" b="1" dirty="0"/>
              <a:t>Dividing of dead by the accidents of occupational injury in Food Industry in </a:t>
            </a:r>
            <a:r>
              <a:rPr lang="en-US" sz="1400" b="1" dirty="0" smtClean="0"/>
              <a:t>2000-2011.</a:t>
            </a:r>
            <a:endParaRPr lang="uk-UA" sz="1400" b="1" dirty="0"/>
          </a:p>
        </p:txBody>
      </p:sp>
      <p:sp>
        <p:nvSpPr>
          <p:cNvPr id="82947" name="Text Box 3"/>
          <p:cNvSpPr txBox="1">
            <a:spLocks noChangeArrowheads="1"/>
          </p:cNvSpPr>
          <p:nvPr/>
        </p:nvSpPr>
        <p:spPr bwMode="auto">
          <a:xfrm>
            <a:off x="8305800" y="304800"/>
            <a:ext cx="533400" cy="396875"/>
          </a:xfrm>
          <a:prstGeom prst="rect">
            <a:avLst/>
          </a:prstGeom>
          <a:noFill/>
          <a:ln w="12700" cap="sq">
            <a:noFill/>
            <a:miter lim="800000"/>
            <a:headEnd type="none" w="sm" len="sm"/>
            <a:tailEnd type="none" w="sm" len="sm"/>
          </a:ln>
          <a:effectLst/>
        </p:spPr>
        <p:txBody>
          <a:bodyPr>
            <a:spAutoFit/>
          </a:bodyPr>
          <a:lstStyle/>
          <a:p>
            <a:pPr marL="457200" indent="-457200" algn="l">
              <a:spcBef>
                <a:spcPct val="50000"/>
              </a:spcBef>
            </a:pPr>
            <a:fld id="{FB9B8D2E-E636-4268-AB0C-793374D45E2B}" type="slidenum">
              <a:rPr lang="ru-RU" sz="2000">
                <a:solidFill>
                  <a:srgbClr val="CCFF99"/>
                </a:solidFill>
              </a:rPr>
              <a:pPr marL="457200" indent="-457200" algn="l">
                <a:spcBef>
                  <a:spcPct val="50000"/>
                </a:spcBef>
              </a:pPr>
              <a:t>7</a:t>
            </a:fld>
            <a:endParaRPr lang="ru-RU" sz="2000">
              <a:solidFill>
                <a:srgbClr val="CCFF99"/>
              </a:solidFill>
            </a:endParaRPr>
          </a:p>
        </p:txBody>
      </p:sp>
      <p:sp>
        <p:nvSpPr>
          <p:cNvPr id="83011" name="Rectangle 3"/>
          <p:cNvSpPr>
            <a:spLocks noChangeArrowheads="1"/>
          </p:cNvSpPr>
          <p:nvPr/>
        </p:nvSpPr>
        <p:spPr bwMode="auto">
          <a:xfrm>
            <a:off x="63500" y="44450"/>
            <a:ext cx="8978900" cy="723900"/>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r>
              <a:rPr lang="en-US" sz="1600" b="1" dirty="0" smtClean="0"/>
              <a:t>Statistical data analysis by sorts of events that causes accidents at food industry enterprises</a:t>
            </a:r>
            <a:endParaRPr lang="uk-UA" sz="1600" b="1" dirty="0"/>
          </a:p>
        </p:txBody>
      </p:sp>
      <p:sp>
        <p:nvSpPr>
          <p:cNvPr id="83012" name="Oval 2466"/>
          <p:cNvSpPr>
            <a:spLocks noChangeArrowheads="1"/>
          </p:cNvSpPr>
          <p:nvPr/>
        </p:nvSpPr>
        <p:spPr bwMode="auto">
          <a:xfrm>
            <a:off x="8737600" y="34290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7</a:t>
            </a:r>
            <a:endParaRPr lang="uk-UA" sz="1800" b="1"/>
          </a:p>
        </p:txBody>
      </p:sp>
      <p:graphicFrame>
        <p:nvGraphicFramePr>
          <p:cNvPr id="68" name="Таблица 67"/>
          <p:cNvGraphicFramePr>
            <a:graphicFrameLocks noGrp="1"/>
          </p:cNvGraphicFramePr>
          <p:nvPr/>
        </p:nvGraphicFramePr>
        <p:xfrm>
          <a:off x="1399894" y="1342411"/>
          <a:ext cx="6097287" cy="5249452"/>
        </p:xfrm>
        <a:graphic>
          <a:graphicData uri="http://schemas.openxmlformats.org/drawingml/2006/table">
            <a:tbl>
              <a:tblPr/>
              <a:tblGrid>
                <a:gridCol w="5348022"/>
                <a:gridCol w="749265"/>
              </a:tblGrid>
              <a:tr h="218727">
                <a:tc>
                  <a:txBody>
                    <a:bodyPr/>
                    <a:lstStyle/>
                    <a:p>
                      <a:pPr algn="ctr">
                        <a:spcAft>
                          <a:spcPts val="0"/>
                        </a:spcAft>
                      </a:pPr>
                      <a:r>
                        <a:rPr lang="en-US" sz="1400" b="1">
                          <a:latin typeface="Times New Roman"/>
                          <a:ea typeface="Calibri"/>
                          <a:cs typeface="Times New Roman"/>
                        </a:rPr>
                        <a:t>Types of accidents</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b="1">
                          <a:latin typeface="Times New Roman"/>
                          <a:ea typeface="Calibri"/>
                          <a:cs typeface="Times New Roman"/>
                        </a:rPr>
                        <a:t>Percent</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Transport accidents</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34,6</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Falling of injured</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17,5</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i="1">
                          <a:latin typeface="Times New Roman"/>
                          <a:ea typeface="Calibri"/>
                          <a:cs typeface="Times New Roman"/>
                        </a:rPr>
                        <a:t>Including the</a:t>
                      </a:r>
                      <a:r>
                        <a:rPr lang="ru-RU" sz="1400" i="1">
                          <a:latin typeface="Times New Roman"/>
                          <a:ea typeface="Calibri"/>
                          <a:cs typeface="Times New Roman"/>
                        </a:rPr>
                        <a:t>:</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8727">
                <a:tc>
                  <a:txBody>
                    <a:bodyPr/>
                    <a:lstStyle/>
                    <a:p>
                      <a:pPr>
                        <a:spcAft>
                          <a:spcPts val="0"/>
                        </a:spcAft>
                      </a:pPr>
                      <a:r>
                        <a:rPr lang="en-US" sz="1400">
                          <a:latin typeface="Times New Roman"/>
                          <a:ea typeface="Calibri"/>
                          <a:cs typeface="Times New Roman"/>
                        </a:rPr>
                        <a:t>Falling from height</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10,2</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Falling during the move</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3,6</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456">
                <a:tc>
                  <a:txBody>
                    <a:bodyPr/>
                    <a:lstStyle/>
                    <a:p>
                      <a:pPr>
                        <a:spcAft>
                          <a:spcPts val="0"/>
                        </a:spcAft>
                      </a:pPr>
                      <a:r>
                        <a:rPr lang="en-US" sz="1400">
                          <a:latin typeface="Times New Roman"/>
                          <a:ea typeface="Calibri"/>
                          <a:cs typeface="Times New Roman"/>
                        </a:rPr>
                        <a:t>Falling, collapse, ruing of objects, materials and other</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9,5</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456">
                <a:tc>
                  <a:txBody>
                    <a:bodyPr/>
                    <a:lstStyle/>
                    <a:p>
                      <a:pPr>
                        <a:spcAft>
                          <a:spcPts val="0"/>
                        </a:spcAft>
                      </a:pPr>
                      <a:r>
                        <a:rPr lang="en-US" sz="1400">
                          <a:latin typeface="Times New Roman"/>
                          <a:ea typeface="Calibri"/>
                          <a:cs typeface="Times New Roman"/>
                        </a:rPr>
                        <a:t>Influence of outfit and details that move</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11,6</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i="1">
                          <a:latin typeface="Times New Roman"/>
                          <a:ea typeface="Calibri"/>
                          <a:cs typeface="Times New Roman"/>
                        </a:rPr>
                        <a:t>Including the</a:t>
                      </a:r>
                      <a:r>
                        <a:rPr lang="ru-RU" sz="1400" i="1">
                          <a:latin typeface="Times New Roman"/>
                          <a:ea typeface="Calibri"/>
                          <a:cs typeface="Times New Roman"/>
                        </a:rPr>
                        <a:t>:</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8727">
                <a:tc>
                  <a:txBody>
                    <a:bodyPr/>
                    <a:lstStyle/>
                    <a:p>
                      <a:pPr>
                        <a:spcAft>
                          <a:spcPts val="0"/>
                        </a:spcAft>
                      </a:pPr>
                      <a:r>
                        <a:rPr lang="en-US" sz="1400">
                          <a:latin typeface="Times New Roman"/>
                          <a:ea typeface="Calibri"/>
                          <a:cs typeface="Times New Roman"/>
                        </a:rPr>
                        <a:t>influence of outfit and details that move, fly and spinning</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7,3</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Electric Shock</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5,5</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i="1">
                          <a:latin typeface="Times New Roman"/>
                          <a:ea typeface="Calibri"/>
                          <a:cs typeface="Times New Roman"/>
                        </a:rPr>
                        <a:t>Including the</a:t>
                      </a:r>
                      <a:r>
                        <a:rPr lang="ru-RU" sz="1400" i="1">
                          <a:latin typeface="Times New Roman"/>
                          <a:ea typeface="Calibri"/>
                          <a:cs typeface="Times New Roman"/>
                        </a:rPr>
                        <a:t>:</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8727">
                <a:tc>
                  <a:txBody>
                    <a:bodyPr/>
                    <a:lstStyle/>
                    <a:p>
                      <a:pPr>
                        <a:spcAft>
                          <a:spcPts val="0"/>
                        </a:spcAft>
                      </a:pPr>
                      <a:r>
                        <a:rPr lang="en-US" sz="1400">
                          <a:latin typeface="Times New Roman"/>
                          <a:ea typeface="Calibri"/>
                          <a:cs typeface="Times New Roman"/>
                        </a:rPr>
                        <a:t>Touch to the power line and broken wires</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1,8</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Extreme temperature effects (except fire)</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2,9</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Effect of hazardous and toxic substances</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4,4</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Drowning</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0,4</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Asphyxia</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1,8</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Murder or injury caused by another person</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1,8</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Natural disaster</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0,4</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Fire</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2,5</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Explosion</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Calibri"/>
                          <a:cs typeface="Times New Roman"/>
                        </a:rPr>
                        <a:t>3,6</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27">
                <a:tc>
                  <a:txBody>
                    <a:bodyPr/>
                    <a:lstStyle/>
                    <a:p>
                      <a:pPr>
                        <a:spcAft>
                          <a:spcPts val="0"/>
                        </a:spcAft>
                      </a:pPr>
                      <a:r>
                        <a:rPr lang="en-US" sz="1400">
                          <a:latin typeface="Times New Roman"/>
                          <a:ea typeface="Calibri"/>
                          <a:cs typeface="Times New Roman"/>
                        </a:rPr>
                        <a:t>Other types</a:t>
                      </a:r>
                      <a:endParaRPr lang="ru-RU" sz="1400">
                        <a:latin typeface="Times New Roman"/>
                        <a:ea typeface="Calibri"/>
                        <a:cs typeface="Times New Roman"/>
                      </a:endParaRP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Calibri"/>
                          <a:cs typeface="Times New Roman"/>
                        </a:rPr>
                        <a:t>3,5</a:t>
                      </a:r>
                    </a:p>
                  </a:txBody>
                  <a:tcPr marL="71382" marR="713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dissolve">
                                      <p:cBhvr>
                                        <p:cTn id="7" dur="500"/>
                                        <p:tgtEl>
                                          <p:spTgt spid="829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CC"/>
            </a:gs>
            <a:gs pos="100000">
              <a:srgbClr val="33CCFF"/>
            </a:gs>
          </a:gsLst>
          <a:path path="rect">
            <a:fillToRect r="100000" b="100000"/>
          </a:path>
        </a:gradFill>
        <a:effectLst/>
      </p:bgPr>
    </p:bg>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304800" y="863600"/>
            <a:ext cx="8839200" cy="369332"/>
          </a:xfrm>
          <a:prstGeom prst="rect">
            <a:avLst/>
          </a:prstGeom>
          <a:noFill/>
          <a:ln w="12700" cap="sq">
            <a:noFill/>
            <a:miter lim="800000"/>
            <a:headEnd type="none" w="sm" len="sm"/>
            <a:tailEnd type="none" w="sm" len="sm"/>
          </a:ln>
          <a:effectLst/>
        </p:spPr>
        <p:txBody>
          <a:bodyPr>
            <a:spAutoFit/>
          </a:bodyPr>
          <a:lstStyle/>
          <a:p>
            <a:r>
              <a:rPr lang="en-US" sz="1800" b="1" dirty="0"/>
              <a:t>Dividing of dead by the reasons of occupational injury in Food Industry for 2000-2011.</a:t>
            </a:r>
            <a:endParaRPr lang="ru-RU" sz="1800" b="1" dirty="0"/>
          </a:p>
        </p:txBody>
      </p:sp>
      <p:sp>
        <p:nvSpPr>
          <p:cNvPr id="83971" name="Text Box 3"/>
          <p:cNvSpPr txBox="1">
            <a:spLocks noChangeArrowheads="1"/>
          </p:cNvSpPr>
          <p:nvPr/>
        </p:nvSpPr>
        <p:spPr bwMode="auto">
          <a:xfrm>
            <a:off x="8305800" y="304800"/>
            <a:ext cx="533400" cy="396875"/>
          </a:xfrm>
          <a:prstGeom prst="rect">
            <a:avLst/>
          </a:prstGeom>
          <a:noFill/>
          <a:ln w="12700" cap="sq">
            <a:noFill/>
            <a:miter lim="800000"/>
            <a:headEnd type="none" w="sm" len="sm"/>
            <a:tailEnd type="none" w="sm" len="sm"/>
          </a:ln>
          <a:effectLst/>
        </p:spPr>
        <p:txBody>
          <a:bodyPr>
            <a:spAutoFit/>
          </a:bodyPr>
          <a:lstStyle/>
          <a:p>
            <a:pPr marL="457200" indent="-457200" algn="l">
              <a:spcBef>
                <a:spcPct val="50000"/>
              </a:spcBef>
            </a:pPr>
            <a:fld id="{8ADDE67B-0A8A-43E3-8747-5C086C7BB226}" type="slidenum">
              <a:rPr lang="ru-RU" sz="2000">
                <a:solidFill>
                  <a:srgbClr val="CCFF99"/>
                </a:solidFill>
              </a:rPr>
              <a:pPr marL="457200" indent="-457200" algn="l">
                <a:spcBef>
                  <a:spcPct val="50000"/>
                </a:spcBef>
              </a:pPr>
              <a:t>8</a:t>
            </a:fld>
            <a:endParaRPr lang="ru-RU" sz="2000">
              <a:solidFill>
                <a:srgbClr val="CCFF99"/>
              </a:solidFill>
            </a:endParaRPr>
          </a:p>
        </p:txBody>
      </p:sp>
      <p:sp>
        <p:nvSpPr>
          <p:cNvPr id="84023" name="Rectangle 3"/>
          <p:cNvSpPr>
            <a:spLocks noChangeArrowheads="1"/>
          </p:cNvSpPr>
          <p:nvPr/>
        </p:nvSpPr>
        <p:spPr bwMode="auto">
          <a:xfrm>
            <a:off x="63500" y="44450"/>
            <a:ext cx="8978900" cy="723900"/>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r>
              <a:rPr lang="en-US" sz="1800" b="1" dirty="0" smtClean="0"/>
              <a:t>Statistical data analysis of  accident reasons at food industry enterprises</a:t>
            </a:r>
            <a:endParaRPr lang="uk-UA" sz="1800" b="1" dirty="0"/>
          </a:p>
        </p:txBody>
      </p:sp>
      <p:sp>
        <p:nvSpPr>
          <p:cNvPr id="84024" name="Oval 2466"/>
          <p:cNvSpPr>
            <a:spLocks noChangeArrowheads="1"/>
          </p:cNvSpPr>
          <p:nvPr/>
        </p:nvSpPr>
        <p:spPr bwMode="auto">
          <a:xfrm>
            <a:off x="8737600" y="26035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8</a:t>
            </a:r>
            <a:endParaRPr lang="uk-UA" sz="1800" b="1"/>
          </a:p>
        </p:txBody>
      </p:sp>
      <p:graphicFrame>
        <p:nvGraphicFramePr>
          <p:cNvPr id="57" name="Таблица 56"/>
          <p:cNvGraphicFramePr>
            <a:graphicFrameLocks noGrp="1"/>
          </p:cNvGraphicFramePr>
          <p:nvPr/>
        </p:nvGraphicFramePr>
        <p:xfrm>
          <a:off x="1308310" y="1366266"/>
          <a:ext cx="6921289" cy="5262880"/>
        </p:xfrm>
        <a:graphic>
          <a:graphicData uri="http://schemas.openxmlformats.org/drawingml/2006/table">
            <a:tbl>
              <a:tblPr/>
              <a:tblGrid>
                <a:gridCol w="6086431"/>
                <a:gridCol w="834858"/>
              </a:tblGrid>
              <a:tr h="229973">
                <a:tc>
                  <a:txBody>
                    <a:bodyPr/>
                    <a:lstStyle/>
                    <a:p>
                      <a:pPr algn="ctr">
                        <a:spcAft>
                          <a:spcPts val="0"/>
                        </a:spcAft>
                      </a:pPr>
                      <a:r>
                        <a:rPr lang="en-US" sz="1400" b="1">
                          <a:latin typeface="Times New Roman"/>
                          <a:ea typeface="Calibri"/>
                          <a:cs typeface="Times New Roman"/>
                        </a:rPr>
                        <a:t>Accident reason</a:t>
                      </a:r>
                      <a:endParaRPr lang="ru-RU" sz="1400">
                        <a:latin typeface="Times New Roman"/>
                        <a:ea typeface="Calibri"/>
                        <a:cs typeface="Times New Roman"/>
                      </a:endParaRPr>
                    </a:p>
                  </a:txBody>
                  <a:tcPr marL="79606" marR="796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latin typeface="Times New Roman"/>
                          <a:ea typeface="Calibri"/>
                          <a:cs typeface="Times New Roman"/>
                        </a:rPr>
                        <a:t>Percent</a:t>
                      </a:r>
                      <a:endParaRPr lang="ru-RU" sz="1400">
                        <a:latin typeface="Times New Roman"/>
                        <a:ea typeface="Calibri"/>
                        <a:cs typeface="Times New Roman"/>
                      </a:endParaRPr>
                    </a:p>
                  </a:txBody>
                  <a:tcPr marL="79606" marR="796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73">
                <a:tc gridSpan="2">
                  <a:txBody>
                    <a:bodyPr/>
                    <a:lstStyle/>
                    <a:p>
                      <a:pPr algn="ctr">
                        <a:spcAft>
                          <a:spcPts val="0"/>
                        </a:spcAft>
                      </a:pPr>
                      <a:r>
                        <a:rPr lang="en-US" sz="1400" b="1" i="1">
                          <a:latin typeface="Times New Roman"/>
                          <a:ea typeface="Calibri"/>
                          <a:cs typeface="Times New Roman"/>
                        </a:rPr>
                        <a:t>Technical</a:t>
                      </a:r>
                      <a:endParaRPr lang="ru-RU" sz="1400">
                        <a:latin typeface="Times New Roman"/>
                        <a:ea typeface="Calibri"/>
                        <a:cs typeface="Times New Roman"/>
                      </a:endParaRPr>
                    </a:p>
                  </a:txBody>
                  <a:tcPr marL="79606" marR="796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459945">
                <a:tc>
                  <a:txBody>
                    <a:bodyPr/>
                    <a:lstStyle/>
                    <a:p>
                      <a:pPr>
                        <a:spcAft>
                          <a:spcPts val="0"/>
                        </a:spcAft>
                      </a:pPr>
                      <a:r>
                        <a:rPr lang="uk-UA" sz="1400">
                          <a:latin typeface="Times New Roman"/>
                          <a:ea typeface="Calibri"/>
                          <a:cs typeface="Times New Roman"/>
                        </a:rPr>
                        <a:t>Constructive drawbacks, </a:t>
                      </a:r>
                      <a:r>
                        <a:rPr lang="en-US" sz="1400">
                          <a:latin typeface="Times New Roman"/>
                          <a:ea typeface="Calibri"/>
                          <a:cs typeface="Times New Roman"/>
                        </a:rPr>
                        <a:t>i</a:t>
                      </a:r>
                      <a:r>
                        <a:rPr lang="uk-UA" sz="1400">
                          <a:latin typeface="Times New Roman"/>
                          <a:ea typeface="Calibri"/>
                          <a:cs typeface="Times New Roman"/>
                        </a:rPr>
                        <a:t>mperfection, l</a:t>
                      </a:r>
                      <a:r>
                        <a:rPr lang="en-US" sz="1400">
                          <a:latin typeface="Times New Roman"/>
                          <a:ea typeface="Calibri"/>
                          <a:cs typeface="Times New Roman"/>
                        </a:rPr>
                        <a:t>ow</a:t>
                      </a:r>
                      <a:r>
                        <a:rPr lang="uk-UA" sz="1400">
                          <a:latin typeface="Times New Roman"/>
                          <a:ea typeface="Calibri"/>
                          <a:cs typeface="Times New Roman"/>
                        </a:rPr>
                        <a:t> reliability </a:t>
                      </a:r>
                      <a:r>
                        <a:rPr lang="en-US" sz="1400">
                          <a:latin typeface="Times New Roman"/>
                          <a:ea typeface="Calibri"/>
                          <a:cs typeface="Times New Roman"/>
                        </a:rPr>
                        <a:t>of capital goods</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5,4</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45">
                <a:tc>
                  <a:txBody>
                    <a:bodyPr/>
                    <a:lstStyle/>
                    <a:p>
                      <a:pPr>
                        <a:spcAft>
                          <a:spcPts val="0"/>
                        </a:spcAft>
                      </a:pPr>
                      <a:r>
                        <a:rPr lang="uk-UA" sz="1400">
                          <a:latin typeface="Times New Roman"/>
                          <a:ea typeface="Calibri"/>
                          <a:cs typeface="Times New Roman"/>
                        </a:rPr>
                        <a:t>Constructive drawbacks, Imperfection, l</a:t>
                      </a:r>
                      <a:r>
                        <a:rPr lang="en-US" sz="1400">
                          <a:latin typeface="Times New Roman"/>
                          <a:ea typeface="Calibri"/>
                          <a:cs typeface="Times New Roman"/>
                        </a:rPr>
                        <a:t>ow</a:t>
                      </a:r>
                      <a:r>
                        <a:rPr lang="uk-UA" sz="1400">
                          <a:latin typeface="Times New Roman"/>
                          <a:ea typeface="Calibri"/>
                          <a:cs typeface="Times New Roman"/>
                        </a:rPr>
                        <a:t> reliability</a:t>
                      </a:r>
                      <a:r>
                        <a:rPr lang="en-US" sz="1400">
                          <a:latin typeface="Times New Roman"/>
                          <a:ea typeface="Calibri"/>
                          <a:cs typeface="Times New Roman"/>
                        </a:rPr>
                        <a:t> of transport</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0,3</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45">
                <a:tc>
                  <a:txBody>
                    <a:bodyPr/>
                    <a:lstStyle/>
                    <a:p>
                      <a:pPr>
                        <a:spcAft>
                          <a:spcPts val="0"/>
                        </a:spcAft>
                      </a:pPr>
                      <a:r>
                        <a:rPr lang="en-US" sz="1400">
                          <a:latin typeface="Times New Roman"/>
                          <a:ea typeface="Calibri"/>
                          <a:cs typeface="Times New Roman"/>
                        </a:rPr>
                        <a:t>Low quality of</a:t>
                      </a:r>
                      <a:r>
                        <a:rPr lang="uk-UA" sz="1400">
                          <a:latin typeface="Times New Roman"/>
                          <a:ea typeface="Calibri"/>
                          <a:cs typeface="Times New Roman"/>
                        </a:rPr>
                        <a:t> development or absence of the project documentation for construction, reconstruction of production </a:t>
                      </a:r>
                      <a:r>
                        <a:rPr lang="en-US" sz="1400">
                          <a:latin typeface="Times New Roman"/>
                          <a:ea typeface="Calibri"/>
                          <a:cs typeface="Times New Roman"/>
                        </a:rPr>
                        <a:t>objects</a:t>
                      </a:r>
                      <a:r>
                        <a:rPr lang="uk-UA" sz="1400">
                          <a:latin typeface="Times New Roman"/>
                          <a:ea typeface="Calibri"/>
                          <a:cs typeface="Times New Roman"/>
                        </a:rPr>
                        <a:t>, buildings, etc.</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2,7</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454">
                <a:tc>
                  <a:txBody>
                    <a:bodyPr/>
                    <a:lstStyle/>
                    <a:p>
                      <a:pPr>
                        <a:spcAft>
                          <a:spcPts val="0"/>
                        </a:spcAft>
                      </a:pPr>
                      <a:r>
                        <a:rPr lang="uk-UA" sz="1400">
                          <a:latin typeface="Times New Roman"/>
                          <a:ea typeface="Calibri"/>
                          <a:cs typeface="Times New Roman"/>
                        </a:rPr>
                        <a:t>Imperfection, mismatch between the security requirements of technological process</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4,2</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45">
                <a:tc>
                  <a:txBody>
                    <a:bodyPr/>
                    <a:lstStyle/>
                    <a:p>
                      <a:pPr>
                        <a:spcAft>
                          <a:spcPts val="0"/>
                        </a:spcAft>
                      </a:pPr>
                      <a:r>
                        <a:rPr lang="uk-UA" sz="1400">
                          <a:latin typeface="Times New Roman"/>
                          <a:ea typeface="Calibri"/>
                          <a:cs typeface="Times New Roman"/>
                        </a:rPr>
                        <a:t>Poor technical condition of production facilities, buildings, structures, territory</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3,9</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73">
                <a:tc>
                  <a:txBody>
                    <a:bodyPr/>
                    <a:lstStyle/>
                    <a:p>
                      <a:pPr>
                        <a:spcAft>
                          <a:spcPts val="0"/>
                        </a:spcAft>
                      </a:pPr>
                      <a:r>
                        <a:rPr lang="uk-UA" sz="1400">
                          <a:latin typeface="Times New Roman"/>
                          <a:ea typeface="Calibri"/>
                          <a:cs typeface="Times New Roman"/>
                        </a:rPr>
                        <a:t>Poor condition of the </a:t>
                      </a:r>
                      <a:r>
                        <a:rPr lang="en-US" sz="1400">
                          <a:latin typeface="Times New Roman"/>
                          <a:ea typeface="Calibri"/>
                          <a:cs typeface="Times New Roman"/>
                        </a:rPr>
                        <a:t>capital goods</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3,3</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73">
                <a:tc>
                  <a:txBody>
                    <a:bodyPr/>
                    <a:lstStyle/>
                    <a:p>
                      <a:pPr>
                        <a:spcAft>
                          <a:spcPts val="0"/>
                        </a:spcAft>
                      </a:pPr>
                      <a:r>
                        <a:rPr lang="en-US" sz="1400">
                          <a:latin typeface="Times New Roman"/>
                          <a:ea typeface="Calibri"/>
                          <a:cs typeface="Times New Roman"/>
                        </a:rPr>
                        <a:t>Poor condition of the transport</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2,4</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73">
                <a:tc>
                  <a:txBody>
                    <a:bodyPr/>
                    <a:lstStyle/>
                    <a:p>
                      <a:pPr>
                        <a:spcAft>
                          <a:spcPts val="0"/>
                        </a:spcAft>
                      </a:pPr>
                      <a:r>
                        <a:rPr lang="en-US" sz="1400">
                          <a:latin typeface="Times New Roman"/>
                          <a:ea typeface="Calibri"/>
                          <a:cs typeface="Times New Roman"/>
                        </a:rPr>
                        <a:t>Poor condition of the working environment</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0,3</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73">
                <a:tc gridSpan="2">
                  <a:txBody>
                    <a:bodyPr/>
                    <a:lstStyle/>
                    <a:p>
                      <a:pPr algn="ctr">
                        <a:spcAft>
                          <a:spcPts val="0"/>
                        </a:spcAft>
                      </a:pPr>
                      <a:r>
                        <a:rPr lang="en-US" sz="1400" b="1" i="1">
                          <a:latin typeface="Times New Roman"/>
                          <a:ea typeface="Calibri"/>
                          <a:cs typeface="Times New Roman"/>
                        </a:rPr>
                        <a:t>Organizational</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459945">
                <a:tc>
                  <a:txBody>
                    <a:bodyPr/>
                    <a:lstStyle/>
                    <a:p>
                      <a:pPr>
                        <a:spcAft>
                          <a:spcPts val="0"/>
                        </a:spcAft>
                      </a:pPr>
                      <a:r>
                        <a:rPr lang="en-US" sz="1400">
                          <a:latin typeface="Times New Roman"/>
                          <a:ea typeface="Calibri"/>
                          <a:cs typeface="Times New Roman"/>
                        </a:rPr>
                        <a:t>Unsatisfactory functioning or absence of labor protection system</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5,4</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973">
                <a:tc>
                  <a:txBody>
                    <a:bodyPr/>
                    <a:lstStyle/>
                    <a:p>
                      <a:pPr>
                        <a:spcAft>
                          <a:spcPts val="0"/>
                        </a:spcAft>
                      </a:pPr>
                      <a:r>
                        <a:rPr lang="en-US" sz="1400">
                          <a:latin typeface="Times New Roman"/>
                          <a:ea typeface="Calibri"/>
                          <a:cs typeface="Times New Roman"/>
                        </a:rPr>
                        <a:t>Drawbacks during study of working safety methods</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12,9</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45">
                <a:tc>
                  <a:txBody>
                    <a:bodyPr/>
                    <a:lstStyle/>
                    <a:p>
                      <a:pPr>
                        <a:spcAft>
                          <a:spcPts val="0"/>
                        </a:spcAft>
                      </a:pPr>
                      <a:r>
                        <a:rPr lang="en-US" sz="1400">
                          <a:latin typeface="Times New Roman"/>
                          <a:ea typeface="Calibri"/>
                          <a:cs typeface="Times New Roman"/>
                        </a:rPr>
                        <a:t>Unsatisfactory of creating, imperfection or absence of labor protection instructions </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a:latin typeface="Times New Roman"/>
                          <a:ea typeface="Calibri"/>
                          <a:cs typeface="Times New Roman"/>
                        </a:rPr>
                        <a:t>0,6</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45">
                <a:tc>
                  <a:txBody>
                    <a:bodyPr/>
                    <a:lstStyle/>
                    <a:p>
                      <a:pPr>
                        <a:spcAft>
                          <a:spcPts val="0"/>
                        </a:spcAft>
                      </a:pPr>
                      <a:r>
                        <a:rPr lang="en-US" sz="1400">
                          <a:latin typeface="Times New Roman"/>
                          <a:ea typeface="Calibri"/>
                          <a:cs typeface="Times New Roman"/>
                        </a:rPr>
                        <a:t>Absence of labor protection duties in job instructions</a:t>
                      </a:r>
                      <a:endParaRPr lang="ru-RU" sz="140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dirty="0">
                          <a:latin typeface="Times New Roman"/>
                          <a:ea typeface="Calibri"/>
                          <a:cs typeface="Times New Roman"/>
                        </a:rPr>
                        <a:t>0,6</a:t>
                      </a:r>
                      <a:endParaRPr lang="ru-RU" sz="1400" dirty="0">
                        <a:latin typeface="Times New Roman"/>
                        <a:ea typeface="Calibri"/>
                        <a:cs typeface="Times New Roman"/>
                      </a:endParaRPr>
                    </a:p>
                  </a:txBody>
                  <a:tcPr marL="79606" marR="796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dissolve">
                                      <p:cBhvr>
                                        <p:cTn id="7" dur="500"/>
                                        <p:tgtEl>
                                          <p:spTgt spid="83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CC"/>
            </a:gs>
            <a:gs pos="100000">
              <a:srgbClr val="33CCFF"/>
            </a:gs>
          </a:gsLst>
          <a:path path="rect">
            <a:fillToRect r="100000" b="100000"/>
          </a:path>
        </a:gradFill>
        <a:effectLst/>
      </p:bgPr>
    </p:bg>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304800" y="773776"/>
            <a:ext cx="8839200" cy="553998"/>
          </a:xfrm>
          <a:prstGeom prst="rect">
            <a:avLst/>
          </a:prstGeom>
          <a:noFill/>
          <a:ln w="12700" cap="sq">
            <a:noFill/>
            <a:miter lim="800000"/>
            <a:headEnd type="none" w="sm" len="sm"/>
            <a:tailEnd type="none" w="sm" len="sm"/>
          </a:ln>
          <a:effectLst/>
        </p:spPr>
        <p:txBody>
          <a:bodyPr>
            <a:spAutoFit/>
          </a:bodyPr>
          <a:lstStyle/>
          <a:p>
            <a:r>
              <a:rPr lang="en-US" sz="1800" b="1" dirty="0" smtClean="0"/>
              <a:t>Dividing of dead by the reasons of occupational injury in Food Industry for 2000-2011.</a:t>
            </a:r>
            <a:endParaRPr lang="ru-RU" sz="1800" b="1" dirty="0" smtClean="0"/>
          </a:p>
          <a:p>
            <a:endParaRPr lang="uk-UA" sz="1200" b="1" dirty="0">
              <a:solidFill>
                <a:srgbClr val="990000"/>
              </a:solidFill>
            </a:endParaRPr>
          </a:p>
        </p:txBody>
      </p:sp>
      <p:sp>
        <p:nvSpPr>
          <p:cNvPr id="85060" name="Rectangle 3"/>
          <p:cNvSpPr>
            <a:spLocks noChangeArrowheads="1"/>
          </p:cNvSpPr>
          <p:nvPr/>
        </p:nvSpPr>
        <p:spPr bwMode="auto">
          <a:xfrm>
            <a:off x="63500" y="44450"/>
            <a:ext cx="8978900" cy="723900"/>
          </a:xfrm>
          <a:prstGeom prst="rect">
            <a:avLst/>
          </a:prstGeom>
          <a:gradFill rotWithShape="0">
            <a:gsLst>
              <a:gs pos="0">
                <a:srgbClr val="66CCFF"/>
              </a:gs>
              <a:gs pos="100000">
                <a:srgbClr val="FFFFCC"/>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anchor="ctr"/>
          <a:lstStyle/>
          <a:p>
            <a:r>
              <a:rPr lang="en-US" sz="1400" b="1" dirty="0" smtClean="0"/>
              <a:t>Statistical data analysis of  accident reasons at food industry enterprises</a:t>
            </a:r>
            <a:endParaRPr lang="uk-UA" sz="1400" b="1" dirty="0"/>
          </a:p>
        </p:txBody>
      </p:sp>
      <p:sp>
        <p:nvSpPr>
          <p:cNvPr id="85061" name="Oval 2466"/>
          <p:cNvSpPr>
            <a:spLocks noChangeArrowheads="1"/>
          </p:cNvSpPr>
          <p:nvPr/>
        </p:nvSpPr>
        <p:spPr bwMode="auto">
          <a:xfrm>
            <a:off x="8737600" y="177800"/>
            <a:ext cx="406400" cy="406400"/>
          </a:xfrm>
          <a:prstGeom prst="ellipse">
            <a:avLst/>
          </a:prstGeom>
          <a:solidFill>
            <a:srgbClr val="FFFF00"/>
          </a:solidFill>
          <a:ln w="12700" cap="sq">
            <a:solidFill>
              <a:schemeClr val="tx1"/>
            </a:solidFill>
            <a:round/>
            <a:headEnd type="none" w="sm" len="sm"/>
            <a:tailEnd type="none" w="sm" len="sm"/>
          </a:ln>
          <a:effectLst/>
        </p:spPr>
        <p:txBody>
          <a:bodyPr wrap="none" anchor="ctr"/>
          <a:lstStyle/>
          <a:p>
            <a:r>
              <a:rPr lang="ru-RU" sz="1800" b="1"/>
              <a:t>9</a:t>
            </a:r>
            <a:endParaRPr lang="uk-UA" sz="1800" b="1"/>
          </a:p>
        </p:txBody>
      </p:sp>
      <p:graphicFrame>
        <p:nvGraphicFramePr>
          <p:cNvPr id="68" name="Таблица 67"/>
          <p:cNvGraphicFramePr>
            <a:graphicFrameLocks noGrp="1"/>
          </p:cNvGraphicFramePr>
          <p:nvPr/>
        </p:nvGraphicFramePr>
        <p:xfrm>
          <a:off x="580739" y="1243078"/>
          <a:ext cx="8126533" cy="5400380"/>
        </p:xfrm>
        <a:graphic>
          <a:graphicData uri="http://schemas.openxmlformats.org/drawingml/2006/table">
            <a:tbl>
              <a:tblPr/>
              <a:tblGrid>
                <a:gridCol w="7146297"/>
                <a:gridCol w="980236"/>
              </a:tblGrid>
              <a:tr h="270019">
                <a:tc>
                  <a:txBody>
                    <a:bodyPr/>
                    <a:lstStyle/>
                    <a:p>
                      <a:pPr>
                        <a:spcAft>
                          <a:spcPts val="0"/>
                        </a:spcAft>
                      </a:pPr>
                      <a:r>
                        <a:rPr lang="en-US" sz="1600">
                          <a:latin typeface="Times New Roman"/>
                          <a:ea typeface="Calibri"/>
                          <a:cs typeface="Times New Roman"/>
                        </a:rPr>
                        <a:t>Violation of work and rest regime</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0,9</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Absence or poorly medical survey (professional selection)</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0,9</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38">
                <a:tc>
                  <a:txBody>
                    <a:bodyPr/>
                    <a:lstStyle/>
                    <a:p>
                      <a:pPr>
                        <a:spcAft>
                          <a:spcPts val="0"/>
                        </a:spcAft>
                      </a:pPr>
                      <a:r>
                        <a:rPr lang="en-US" sz="1600">
                          <a:latin typeface="Times New Roman"/>
                          <a:ea typeface="Calibri"/>
                          <a:cs typeface="Times New Roman"/>
                        </a:rPr>
                        <a:t>Unused personal protection in fact of its’ absence</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1,2</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38">
                <a:tc>
                  <a:txBody>
                    <a:bodyPr/>
                    <a:lstStyle/>
                    <a:p>
                      <a:pPr>
                        <a:spcAft>
                          <a:spcPts val="0"/>
                        </a:spcAft>
                      </a:pPr>
                      <a:r>
                        <a:rPr lang="en-US" sz="1600">
                          <a:latin typeface="Times New Roman"/>
                          <a:ea typeface="Calibri"/>
                          <a:cs typeface="Times New Roman"/>
                        </a:rPr>
                        <a:t>Work with switched off, broken collective protection devices, alarm systems, ventilation</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1,2</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Using of workers with another profession</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0,3</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Violation of technological process</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1,2</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38">
                <a:tc>
                  <a:txBody>
                    <a:bodyPr/>
                    <a:lstStyle/>
                    <a:p>
                      <a:pPr>
                        <a:spcAft>
                          <a:spcPts val="0"/>
                        </a:spcAft>
                      </a:pPr>
                      <a:r>
                        <a:rPr lang="en-US" sz="1600">
                          <a:latin typeface="Times New Roman"/>
                          <a:ea typeface="Calibri"/>
                          <a:cs typeface="Times New Roman"/>
                        </a:rPr>
                        <a:t>Safety violation during the operation of machines, mechanisms etc.</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4,5</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Violation of safety rules during the transport using</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3,6</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Traffic infraction</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16,2</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Disuse of personal protection (if you have it)</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3,6</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Disuse of collective protection </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0,3</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Violation of labor and production discipline</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16,8</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gridSpan="2">
                  <a:txBody>
                    <a:bodyPr/>
                    <a:lstStyle/>
                    <a:p>
                      <a:pPr algn="ctr">
                        <a:spcAft>
                          <a:spcPts val="0"/>
                        </a:spcAft>
                      </a:pPr>
                      <a:r>
                        <a:rPr lang="en-US" sz="1600" b="1" i="1">
                          <a:latin typeface="Times New Roman"/>
                          <a:ea typeface="Calibri"/>
                          <a:cs typeface="Times New Roman"/>
                        </a:rPr>
                        <a:t>Psychophysical</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270019">
                <a:tc>
                  <a:txBody>
                    <a:bodyPr/>
                    <a:lstStyle/>
                    <a:p>
                      <a:pPr>
                        <a:spcAft>
                          <a:spcPts val="0"/>
                        </a:spcAft>
                      </a:pPr>
                      <a:r>
                        <a:rPr lang="en-US" sz="1600">
                          <a:latin typeface="Times New Roman"/>
                          <a:ea typeface="Calibri"/>
                          <a:cs typeface="Times New Roman"/>
                        </a:rPr>
                        <a:t>Alcohol, drug, toxic intoxication</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3</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Poor physical and health</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0,3</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Injury as a result of wrongful act of another person</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a:latin typeface="Times New Roman"/>
                          <a:ea typeface="Calibri"/>
                          <a:cs typeface="Times New Roman"/>
                        </a:rPr>
                        <a:t>1,2</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19">
                <a:tc>
                  <a:txBody>
                    <a:bodyPr/>
                    <a:lstStyle/>
                    <a:p>
                      <a:pPr>
                        <a:spcAft>
                          <a:spcPts val="0"/>
                        </a:spcAft>
                      </a:pPr>
                      <a:r>
                        <a:rPr lang="en-US" sz="1600">
                          <a:latin typeface="Times New Roman"/>
                          <a:ea typeface="Calibri"/>
                          <a:cs typeface="Times New Roman"/>
                        </a:rPr>
                        <a:t>Other reasons</a:t>
                      </a:r>
                      <a:endParaRPr lang="ru-RU" sz="160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600" dirty="0">
                          <a:latin typeface="Times New Roman"/>
                          <a:ea typeface="Calibri"/>
                          <a:cs typeface="Times New Roman"/>
                        </a:rPr>
                        <a:t>2,8</a:t>
                      </a:r>
                      <a:endParaRPr lang="ru-RU" sz="1600" dirty="0">
                        <a:latin typeface="Times New Roman"/>
                        <a:ea typeface="Calibri"/>
                        <a:cs typeface="Times New Roman"/>
                      </a:endParaRPr>
                    </a:p>
                  </a:txBody>
                  <a:tcPr marL="93469" marR="93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dissolve">
                                      <p:cBhvr>
                                        <p:cTn id="7" dur="500"/>
                                        <p:tgtEl>
                                          <p:spTgt spid="84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autoUpdateAnimBg="0"/>
    </p:bldLst>
  </p:timing>
</p:sld>
</file>

<file path=ppt/theme/theme1.xml><?xml version="1.0" encoding="utf-8"?>
<a:theme xmlns:a="http://schemas.openxmlformats.org/drawingml/2006/main" name="Тема Office">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9247</TotalTime>
  <Words>1495</Words>
  <Application>Microsoft Office PowerPoint</Application>
  <PresentationFormat>Экран (4:3)</PresentationFormat>
  <Paragraphs>331</Paragraphs>
  <Slides>12</Slides>
  <Notes>3</Notes>
  <HiddenSlides>0</HiddenSlides>
  <MMClips>0</MMClips>
  <ScaleCrop>false</ScaleCrop>
  <HeadingPairs>
    <vt:vector size="6" baseType="variant">
      <vt:variant>
        <vt:lpstr>Тема</vt:lpstr>
      </vt:variant>
      <vt:variant>
        <vt:i4>2</vt:i4>
      </vt:variant>
      <vt:variant>
        <vt:lpstr>Внедренные серверы OLE</vt:lpstr>
      </vt:variant>
      <vt:variant>
        <vt:i4>2</vt:i4>
      </vt:variant>
      <vt:variant>
        <vt:lpstr>Заголовки слайдов</vt:lpstr>
      </vt:variant>
      <vt:variant>
        <vt:i4>12</vt:i4>
      </vt:variant>
    </vt:vector>
  </HeadingPairs>
  <TitlesOfParts>
    <vt:vector size="16" baseType="lpstr">
      <vt:lpstr>Тема Office</vt:lpstr>
      <vt:lpstr>Оформление по умолчанию</vt:lpstr>
      <vt:lpstr>CorelDRAW</vt:lpstr>
      <vt:lpstr>Worksheet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Игорь</dc:creator>
  <cp:lastModifiedBy>Admin</cp:lastModifiedBy>
  <cp:revision>586</cp:revision>
  <dcterms:created xsi:type="dcterms:W3CDTF">2003-02-17T08:54:25Z</dcterms:created>
  <dcterms:modified xsi:type="dcterms:W3CDTF">2013-06-03T17:59:41Z</dcterms:modified>
</cp:coreProperties>
</file>