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2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</p:sldIdLst>
  <p:sldSz cx="9144000" cy="6858000" type="screen4x3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D2A5D2-7747-44F8-A1E8-C1EA5BB6D5FC}" type="datetimeFigureOut">
              <a:rPr lang="uk-UA" smtClean="0"/>
              <a:t>20.03.2014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9E3F2E-3CBF-414D-BB0C-A4F275B863BA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1007501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D2A5D2-7747-44F8-A1E8-C1EA5BB6D5FC}" type="datetimeFigureOut">
              <a:rPr lang="uk-UA" smtClean="0"/>
              <a:t>20.03.2014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9E3F2E-3CBF-414D-BB0C-A4F275B863BA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6664338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D2A5D2-7747-44F8-A1E8-C1EA5BB6D5FC}" type="datetimeFigureOut">
              <a:rPr lang="uk-UA" smtClean="0"/>
              <a:t>20.03.2014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9E3F2E-3CBF-414D-BB0C-A4F275B863BA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8951830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D2A5D2-7747-44F8-A1E8-C1EA5BB6D5FC}" type="datetimeFigureOut">
              <a:rPr lang="uk-UA" smtClean="0"/>
              <a:t>20.03.2014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9E3F2E-3CBF-414D-BB0C-A4F275B863BA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6912465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D2A5D2-7747-44F8-A1E8-C1EA5BB6D5FC}" type="datetimeFigureOut">
              <a:rPr lang="uk-UA" smtClean="0"/>
              <a:t>20.03.2014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9E3F2E-3CBF-414D-BB0C-A4F275B863BA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6062804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D2A5D2-7747-44F8-A1E8-C1EA5BB6D5FC}" type="datetimeFigureOut">
              <a:rPr lang="uk-UA" smtClean="0"/>
              <a:t>20.03.2014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9E3F2E-3CBF-414D-BB0C-A4F275B863BA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2289887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D2A5D2-7747-44F8-A1E8-C1EA5BB6D5FC}" type="datetimeFigureOut">
              <a:rPr lang="uk-UA" smtClean="0"/>
              <a:t>20.03.2014</a:t>
            </a:fld>
            <a:endParaRPr lang="uk-UA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9E3F2E-3CBF-414D-BB0C-A4F275B863BA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2070731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D2A5D2-7747-44F8-A1E8-C1EA5BB6D5FC}" type="datetimeFigureOut">
              <a:rPr lang="uk-UA" smtClean="0"/>
              <a:t>20.03.2014</a:t>
            </a:fld>
            <a:endParaRPr lang="uk-UA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9E3F2E-3CBF-414D-BB0C-A4F275B863BA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8415941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D2A5D2-7747-44F8-A1E8-C1EA5BB6D5FC}" type="datetimeFigureOut">
              <a:rPr lang="uk-UA" smtClean="0"/>
              <a:t>20.03.2014</a:t>
            </a:fld>
            <a:endParaRPr lang="uk-UA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9E3F2E-3CBF-414D-BB0C-A4F275B863BA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6680751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D2A5D2-7747-44F8-A1E8-C1EA5BB6D5FC}" type="datetimeFigureOut">
              <a:rPr lang="uk-UA" smtClean="0"/>
              <a:t>20.03.2014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9E3F2E-3CBF-414D-BB0C-A4F275B863BA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371021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D2A5D2-7747-44F8-A1E8-C1EA5BB6D5FC}" type="datetimeFigureOut">
              <a:rPr lang="uk-UA" smtClean="0"/>
              <a:t>20.03.2014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9E3F2E-3CBF-414D-BB0C-A4F275B863BA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0302515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D2A5D2-7747-44F8-A1E8-C1EA5BB6D5FC}" type="datetimeFigureOut">
              <a:rPr lang="uk-UA" smtClean="0"/>
              <a:t>20.03.2014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9E3F2E-3CBF-414D-BB0C-A4F275B863BA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5852408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png"/><Relationship Id="rId4" Type="http://schemas.openxmlformats.org/officeDocument/2006/relationships/image" Target="../media/image9.emf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emf"/><Relationship Id="rId4" Type="http://schemas.openxmlformats.org/officeDocument/2006/relationships/image" Target="../media/image14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emf"/><Relationship Id="rId4" Type="http://schemas.openxmlformats.org/officeDocument/2006/relationships/image" Target="../media/image5.em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>
            <a:spLocks noChangeArrowheads="1"/>
          </p:cNvSpPr>
          <p:nvPr/>
        </p:nvSpPr>
        <p:spPr bwMode="auto">
          <a:xfrm>
            <a:off x="19050" y="2420888"/>
            <a:ext cx="9144000" cy="22159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0" hangingPunct="0"/>
            <a:r>
              <a:rPr lang="uk-UA" sz="4000" b="1" cap="all" dirty="0">
                <a:solidFill>
                  <a:srgbClr val="7030A0"/>
                </a:solidFill>
              </a:rPr>
              <a:t>Сучасні підходи до підтримання та відновлення нормальної мікрофлори </a:t>
            </a:r>
            <a:r>
              <a:rPr lang="uk-UA" sz="4000" b="1" cap="all" dirty="0" smtClean="0">
                <a:solidFill>
                  <a:srgbClr val="7030A0"/>
                </a:solidFill>
              </a:rPr>
              <a:t>людини</a:t>
            </a:r>
            <a:endParaRPr lang="en-US" sz="4000" b="1" cap="all" dirty="0" smtClean="0">
              <a:solidFill>
                <a:srgbClr val="7030A0"/>
              </a:solidFill>
            </a:endParaRPr>
          </a:p>
          <a:p>
            <a:pPr algn="ctr" eaLnBrk="0" hangingPunct="0"/>
            <a:r>
              <a:rPr lang="uk-UA" b="1" cap="all" dirty="0" smtClean="0">
                <a:solidFill>
                  <a:srgbClr val="7030A0"/>
                </a:solidFill>
              </a:rPr>
              <a:t>Частина 2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3" name="Прямоугольник 5"/>
          <p:cNvSpPr>
            <a:spLocks noChangeArrowheads="1"/>
          </p:cNvSpPr>
          <p:nvPr/>
        </p:nvSpPr>
        <p:spPr bwMode="auto">
          <a:xfrm>
            <a:off x="0" y="0"/>
            <a:ext cx="91440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0" hangingPunct="0"/>
            <a:r>
              <a:rPr lang="uk-UA" sz="2400" b="1" dirty="0">
                <a:latin typeface="Times New Roman" pitchFamily="18" charset="0"/>
                <a:cs typeface="Times New Roman" pitchFamily="18" charset="0"/>
              </a:rPr>
              <a:t>Міністерство освіти і науки України</a:t>
            </a:r>
            <a:endParaRPr lang="ru-RU" sz="2400" dirty="0"/>
          </a:p>
        </p:txBody>
      </p:sp>
      <p:sp>
        <p:nvSpPr>
          <p:cNvPr id="4" name="Прямоугольник 6"/>
          <p:cNvSpPr>
            <a:spLocks noChangeArrowheads="1"/>
          </p:cNvSpPr>
          <p:nvPr/>
        </p:nvSpPr>
        <p:spPr bwMode="auto">
          <a:xfrm>
            <a:off x="-4763" y="473075"/>
            <a:ext cx="9144001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0" hangingPunct="0"/>
            <a:r>
              <a:rPr lang="uk-UA" sz="3200" b="1" dirty="0">
                <a:latin typeface="Times New Roman" pitchFamily="18" charset="0"/>
                <a:cs typeface="Times New Roman" pitchFamily="18" charset="0"/>
              </a:rPr>
              <a:t>Національний університет харчових технологій</a:t>
            </a:r>
            <a:endParaRPr lang="ru-RU" sz="3200" dirty="0"/>
          </a:p>
        </p:txBody>
      </p:sp>
      <p:sp>
        <p:nvSpPr>
          <p:cNvPr id="5" name="Прямоугольник 7"/>
          <p:cNvSpPr>
            <a:spLocks noChangeArrowheads="1"/>
          </p:cNvSpPr>
          <p:nvPr/>
        </p:nvSpPr>
        <p:spPr bwMode="auto">
          <a:xfrm>
            <a:off x="19050" y="1595438"/>
            <a:ext cx="91440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r" eaLnBrk="0" hangingPunct="0"/>
            <a:r>
              <a:rPr lang="uk-UA" sz="2400" b="1" dirty="0">
                <a:latin typeface="Times New Roman" pitchFamily="18" charset="0"/>
                <a:cs typeface="Times New Roman" pitchFamily="18" charset="0"/>
              </a:rPr>
              <a:t>Кафедра біотехнології і мікробіології</a:t>
            </a:r>
            <a:endParaRPr lang="ru-RU" sz="2400" dirty="0"/>
          </a:p>
        </p:txBody>
      </p:sp>
      <p:sp>
        <p:nvSpPr>
          <p:cNvPr id="6" name="Прямоугольник 8"/>
          <p:cNvSpPr>
            <a:spLocks noChangeArrowheads="1"/>
          </p:cNvSpPr>
          <p:nvPr/>
        </p:nvSpPr>
        <p:spPr bwMode="auto">
          <a:xfrm>
            <a:off x="-6350" y="4581525"/>
            <a:ext cx="91440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r" eaLnBrk="0" hangingPunct="0"/>
            <a:r>
              <a:rPr lang="uk-UA" sz="2400" b="1" dirty="0">
                <a:latin typeface="Times New Roman" pitchFamily="18" charset="0"/>
                <a:cs typeface="Times New Roman" pitchFamily="18" charset="0"/>
              </a:rPr>
              <a:t>Розробила: </a:t>
            </a:r>
            <a:r>
              <a:rPr lang="uk-UA" sz="2400" b="1" dirty="0" err="1">
                <a:latin typeface="Times New Roman" pitchFamily="18" charset="0"/>
                <a:cs typeface="Times New Roman" pitchFamily="18" charset="0"/>
              </a:rPr>
              <a:t>к.б.н</a:t>
            </a:r>
            <a:r>
              <a:rPr lang="uk-UA" sz="2400" b="1" dirty="0">
                <a:latin typeface="Times New Roman" pitchFamily="18" charset="0"/>
                <a:cs typeface="Times New Roman" pitchFamily="18" charset="0"/>
              </a:rPr>
              <a:t>., доц. </a:t>
            </a:r>
            <a:r>
              <a:rPr lang="uk-UA" sz="2400" b="1" dirty="0" err="1" smtClean="0">
                <a:latin typeface="Times New Roman" pitchFamily="18" charset="0"/>
                <a:cs typeface="Times New Roman" pitchFamily="18" charset="0"/>
              </a:rPr>
              <a:t>Старовойтова</a:t>
            </a:r>
            <a:r>
              <a:rPr lang="uk-UA" sz="2400" b="1" dirty="0" smtClean="0">
                <a:latin typeface="Times New Roman" pitchFamily="18" charset="0"/>
                <a:cs typeface="Times New Roman" pitchFamily="18" charset="0"/>
              </a:rPr>
              <a:t> С.О.</a:t>
            </a:r>
            <a:endParaRPr lang="ru-RU" sz="2400" dirty="0"/>
          </a:p>
        </p:txBody>
      </p:sp>
      <p:sp>
        <p:nvSpPr>
          <p:cNvPr id="7" name="Прямоугольник 9"/>
          <p:cNvSpPr>
            <a:spLocks noChangeArrowheads="1"/>
          </p:cNvSpPr>
          <p:nvPr/>
        </p:nvSpPr>
        <p:spPr bwMode="auto">
          <a:xfrm>
            <a:off x="-11113" y="6396038"/>
            <a:ext cx="9144001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0" hangingPunct="0"/>
            <a:r>
              <a:rPr lang="uk-UA" sz="2400" b="1" dirty="0">
                <a:latin typeface="Times New Roman" pitchFamily="18" charset="0"/>
                <a:cs typeface="Times New Roman" pitchFamily="18" charset="0"/>
              </a:rPr>
              <a:t>Київ - </a:t>
            </a:r>
            <a:r>
              <a:rPr lang="uk-UA" sz="2400" b="1" dirty="0" smtClean="0">
                <a:latin typeface="Times New Roman" pitchFamily="18" charset="0"/>
                <a:cs typeface="Times New Roman" pitchFamily="18" charset="0"/>
              </a:rPr>
              <a:t>2014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59021747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64940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3200" i="1" dirty="0" smtClean="0">
                <a:latin typeface="Times New Roman" pitchFamily="18" charset="0"/>
                <a:cs typeface="Times New Roman" pitchFamily="18" charset="0"/>
              </a:rPr>
              <a:t>4. Антагонізм </a:t>
            </a:r>
            <a:r>
              <a:rPr lang="uk-UA" sz="3200" i="1" dirty="0">
                <a:latin typeface="Times New Roman" pitchFamily="18" charset="0"/>
                <a:cs typeface="Times New Roman" pitchFamily="18" charset="0"/>
              </a:rPr>
              <a:t>до патогенних мікроорганізмів</a:t>
            </a:r>
            <a:r>
              <a:rPr lang="uk-UA" sz="3200" i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/>
            <a:r>
              <a:rPr lang="uk-UA" sz="3200" i="1" dirty="0" smtClean="0">
                <a:latin typeface="Times New Roman" pitchFamily="18" charset="0"/>
                <a:cs typeface="Times New Roman" pitchFamily="18" charset="0"/>
              </a:rPr>
              <a:t>5. </a:t>
            </a:r>
            <a:r>
              <a:rPr lang="uk-UA" sz="3200" i="1" dirty="0" err="1">
                <a:latin typeface="Times New Roman" pitchFamily="18" charset="0"/>
                <a:cs typeface="Times New Roman" pitchFamily="18" charset="0"/>
              </a:rPr>
              <a:t>Імуномодулююча</a:t>
            </a:r>
            <a:r>
              <a:rPr lang="uk-UA" sz="3200" i="1" dirty="0">
                <a:latin typeface="Times New Roman" pitchFamily="18" charset="0"/>
                <a:cs typeface="Times New Roman" pitchFamily="18" charset="0"/>
              </a:rPr>
              <a:t> активність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uk-UA" sz="3200" dirty="0" err="1">
                <a:latin typeface="Times New Roman" pitchFamily="18" charset="0"/>
                <a:cs typeface="Times New Roman" pitchFamily="18" charset="0"/>
              </a:rPr>
              <a:t>Пробіотичні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 мікроорганізми, так само як і нормальна мікрофлора, здійснюють регуляцію імунної відповіді на локальному та системному рівнях, стимулюють вироблення імуноглобулінів, інтерферонів, </a:t>
            </a:r>
            <a:r>
              <a:rPr lang="uk-UA" sz="3200" dirty="0" err="1">
                <a:latin typeface="Times New Roman" pitchFamily="18" charset="0"/>
                <a:cs typeface="Times New Roman" pitchFamily="18" charset="0"/>
              </a:rPr>
              <a:t>цитокінів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uk-UA" sz="3200" dirty="0" err="1">
                <a:latin typeface="Times New Roman" pitchFamily="18" charset="0"/>
                <a:cs typeface="Times New Roman" pitchFamily="18" charset="0"/>
              </a:rPr>
              <a:t>пропердину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 та комплементу</a:t>
            </a:r>
            <a:r>
              <a:rPr lang="uk-UA" sz="3200" dirty="0"/>
              <a:t>.</a:t>
            </a:r>
            <a:r>
              <a:rPr lang="uk-UA" sz="3200" i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just"/>
            <a:r>
              <a:rPr lang="uk-UA" sz="3200" i="1" dirty="0" smtClean="0">
                <a:latin typeface="Times New Roman" pitchFamily="18" charset="0"/>
                <a:cs typeface="Times New Roman" pitchFamily="18" charset="0"/>
              </a:rPr>
              <a:t>6. </a:t>
            </a:r>
            <a:r>
              <a:rPr lang="uk-UA" sz="3200" i="1" dirty="0">
                <a:latin typeface="Times New Roman" pitchFamily="18" charset="0"/>
                <a:cs typeface="Times New Roman" pitchFamily="18" charset="0"/>
              </a:rPr>
              <a:t>Травна та </a:t>
            </a:r>
            <a:r>
              <a:rPr lang="uk-UA" sz="3200" i="1" dirty="0" err="1">
                <a:latin typeface="Times New Roman" pitchFamily="18" charset="0"/>
                <a:cs typeface="Times New Roman" pitchFamily="18" charset="0"/>
              </a:rPr>
              <a:t>біосинтетична</a:t>
            </a:r>
            <a:r>
              <a:rPr lang="uk-UA" sz="3200" i="1" dirty="0">
                <a:latin typeface="Times New Roman" pitchFamily="18" charset="0"/>
                <a:cs typeface="Times New Roman" pitchFamily="18" charset="0"/>
              </a:rPr>
              <a:t> активність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uk-UA" sz="3200" dirty="0" err="1">
                <a:latin typeface="Times New Roman" pitchFamily="18" charset="0"/>
                <a:cs typeface="Times New Roman" pitchFamily="18" charset="0"/>
              </a:rPr>
              <a:t>Пробіотичні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 мікроорганізми здатні до синтезу широкого спектру ферментів, які беруть участь у метаболізмі протеїнів, ліпідів, </a:t>
            </a:r>
            <a:r>
              <a:rPr lang="uk-UA" sz="3200" dirty="0" err="1">
                <a:latin typeface="Times New Roman" pitchFamily="18" charset="0"/>
                <a:cs typeface="Times New Roman" pitchFamily="18" charset="0"/>
              </a:rPr>
              <a:t>моно-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uk-UA" sz="3200" dirty="0" err="1">
                <a:latin typeface="Times New Roman" pitchFamily="18" charset="0"/>
                <a:cs typeface="Times New Roman" pitchFamily="18" charset="0"/>
              </a:rPr>
              <a:t>оліго-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 та полісахаридів, нуклеїнових кислот, стеринів </a:t>
            </a: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тощо. </a:t>
            </a:r>
            <a:endParaRPr lang="uk-UA" sz="3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2208655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7191"/>
            <a:ext cx="9144000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3200" i="1" dirty="0" smtClean="0">
                <a:latin typeface="Times New Roman" pitchFamily="18" charset="0"/>
                <a:cs typeface="Times New Roman" pitchFamily="18" charset="0"/>
              </a:rPr>
              <a:t>7. Резистентність </a:t>
            </a:r>
            <a:r>
              <a:rPr lang="uk-UA" sz="3200" i="1" dirty="0">
                <a:latin typeface="Times New Roman" pitchFamily="18" charset="0"/>
                <a:cs typeface="Times New Roman" pitchFamily="18" charset="0"/>
              </a:rPr>
              <a:t>до антибіотиків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uk-UA" sz="3200" dirty="0" err="1">
                <a:latin typeface="Times New Roman" pitchFamily="18" charset="0"/>
                <a:cs typeface="Times New Roman" pitchFamily="18" charset="0"/>
              </a:rPr>
              <a:t>Пробіотики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 повинні створюватися на основі мікрофлори з природною резистентністю до антибіотиків, не пов’язаною з </a:t>
            </a:r>
            <a:r>
              <a:rPr lang="uk-UA" sz="3200" dirty="0" err="1">
                <a:latin typeface="Times New Roman" pitchFamily="18" charset="0"/>
                <a:cs typeface="Times New Roman" pitchFamily="18" charset="0"/>
              </a:rPr>
              <a:t>плазмідами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. Природна </a:t>
            </a:r>
            <a:r>
              <a:rPr lang="uk-UA" sz="3200" dirty="0" err="1">
                <a:latin typeface="Times New Roman" pitchFamily="18" charset="0"/>
                <a:cs typeface="Times New Roman" pitchFamily="18" charset="0"/>
              </a:rPr>
              <a:t>антибіотикорезистентність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 зумовлена відсутністю мішені для антибіотика або недоступністю цієї мішені. </a:t>
            </a:r>
            <a:endParaRPr lang="uk-UA" sz="32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uk-UA" sz="3200" i="1" dirty="0" smtClean="0">
                <a:latin typeface="Times New Roman" pitchFamily="18" charset="0"/>
                <a:cs typeface="Times New Roman" pitchFamily="18" charset="0"/>
              </a:rPr>
              <a:t>8. </a:t>
            </a:r>
            <a:r>
              <a:rPr lang="uk-UA" sz="3200" i="1" dirty="0" err="1" smtClean="0">
                <a:latin typeface="Times New Roman" pitchFamily="18" charset="0"/>
                <a:cs typeface="Times New Roman" pitchFamily="18" charset="0"/>
              </a:rPr>
              <a:t>Адгезивні</a:t>
            </a:r>
            <a:r>
              <a:rPr lang="uk-UA" sz="32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3200" i="1" dirty="0">
                <a:latin typeface="Times New Roman" pitchFamily="18" charset="0"/>
                <a:cs typeface="Times New Roman" pitchFamily="18" charset="0"/>
              </a:rPr>
              <a:t>властивості </a:t>
            </a:r>
            <a:r>
              <a:rPr lang="uk-UA" sz="3200" i="1" dirty="0" err="1">
                <a:latin typeface="Times New Roman" pitchFamily="18" charset="0"/>
                <a:cs typeface="Times New Roman" pitchFamily="18" charset="0"/>
              </a:rPr>
              <a:t>пробіотичної</a:t>
            </a:r>
            <a:r>
              <a:rPr lang="uk-UA" sz="3200" i="1" dirty="0">
                <a:latin typeface="Times New Roman" pitchFamily="18" charset="0"/>
                <a:cs typeface="Times New Roman" pitchFamily="18" charset="0"/>
              </a:rPr>
              <a:t> флори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.  </a:t>
            </a:r>
          </a:p>
        </p:txBody>
      </p:sp>
    </p:spTree>
    <p:extLst>
      <p:ext uri="{BB962C8B-B14F-4D97-AF65-F5344CB8AC3E}">
        <p14:creationId xmlns:p14="http://schemas.microsoft.com/office/powerpoint/2010/main" val="67115536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6" name="Picture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273" y="-1"/>
            <a:ext cx="3782648" cy="28777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295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1915" y="-9526"/>
            <a:ext cx="4722086" cy="30064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293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921" y="3474921"/>
            <a:ext cx="5292080" cy="33696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01" y="3140968"/>
            <a:ext cx="4366245" cy="37117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551206" y="1772816"/>
            <a:ext cx="842493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6000" b="1" dirty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uk-UA" sz="6000" b="1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uk-UA" sz="6000" b="1" dirty="0">
                <a:latin typeface="Times New Roman" pitchFamily="18" charset="0"/>
                <a:cs typeface="Times New Roman" pitchFamily="18" charset="0"/>
              </a:rPr>
              <a:t>Форми випуску </a:t>
            </a:r>
            <a:r>
              <a:rPr lang="uk-UA" sz="6000" b="1" dirty="0" err="1">
                <a:latin typeface="Times New Roman" pitchFamily="18" charset="0"/>
                <a:cs typeface="Times New Roman" pitchFamily="18" charset="0"/>
              </a:rPr>
              <a:t>пробіотиків</a:t>
            </a:r>
            <a:endParaRPr lang="uk-UA" sz="6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1575675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3964900"/>
            <a:ext cx="9144000" cy="28931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uk-UA" sz="3000" dirty="0" smtClean="0">
                <a:latin typeface="Times New Roman" pitchFamily="18" charset="0"/>
                <a:cs typeface="Times New Roman" pitchFamily="18" charset="0"/>
              </a:rPr>
              <a:t>У </a:t>
            </a:r>
            <a:r>
              <a:rPr lang="uk-UA" sz="3000" dirty="0">
                <a:latin typeface="Times New Roman" pitchFamily="18" charset="0"/>
                <a:cs typeface="Times New Roman" pitchFamily="18" charset="0"/>
              </a:rPr>
              <a:t>готовій лікарській формі </a:t>
            </a:r>
            <a:r>
              <a:rPr lang="uk-UA" sz="3000" dirty="0" err="1">
                <a:latin typeface="Times New Roman" pitchFamily="18" charset="0"/>
                <a:cs typeface="Times New Roman" pitchFamily="18" charset="0"/>
              </a:rPr>
              <a:t>пробіотика</a:t>
            </a:r>
            <a:r>
              <a:rPr lang="uk-UA" sz="3000" dirty="0">
                <a:latin typeface="Times New Roman" pitchFamily="18" charset="0"/>
                <a:cs typeface="Times New Roman" pitchFamily="18" charset="0"/>
              </a:rPr>
              <a:t> бактеріальні клітини перебувають у стані зниженої метаболічної активності (рідкі </a:t>
            </a:r>
            <a:r>
              <a:rPr lang="uk-UA" sz="3000" dirty="0" err="1">
                <a:latin typeface="Times New Roman" pitchFamily="18" charset="0"/>
                <a:cs typeface="Times New Roman" pitchFamily="18" charset="0"/>
              </a:rPr>
              <a:t>пробіотики</a:t>
            </a:r>
            <a:r>
              <a:rPr lang="uk-UA" sz="3000" dirty="0">
                <a:latin typeface="Times New Roman" pitchFamily="18" charset="0"/>
                <a:cs typeface="Times New Roman" pitchFamily="18" charset="0"/>
              </a:rPr>
              <a:t>) або в анабіозі (сухі </a:t>
            </a:r>
            <a:r>
              <a:rPr lang="uk-UA" sz="3000" dirty="0" err="1">
                <a:latin typeface="Times New Roman" pitchFamily="18" charset="0"/>
                <a:cs typeface="Times New Roman" pitchFamily="18" charset="0"/>
              </a:rPr>
              <a:t>пробіотики</a:t>
            </a:r>
            <a:r>
              <a:rPr lang="uk-UA" sz="3000" dirty="0">
                <a:latin typeface="Times New Roman" pitchFamily="18" charset="0"/>
                <a:cs typeface="Times New Roman" pitchFamily="18" charset="0"/>
              </a:rPr>
              <a:t>). Для переходу в </a:t>
            </a:r>
            <a:r>
              <a:rPr lang="uk-UA" sz="3000" dirty="0" err="1">
                <a:latin typeface="Times New Roman" pitchFamily="18" charset="0"/>
                <a:cs typeface="Times New Roman" pitchFamily="18" charset="0"/>
              </a:rPr>
              <a:t>метаболічно</a:t>
            </a:r>
            <a:r>
              <a:rPr lang="uk-UA" sz="3000" dirty="0">
                <a:latin typeface="Times New Roman" pitchFamily="18" charset="0"/>
                <a:cs typeface="Times New Roman" pitchFamily="18" charset="0"/>
              </a:rPr>
              <a:t> активний стан </a:t>
            </a:r>
            <a:r>
              <a:rPr lang="uk-UA" sz="3000" dirty="0" smtClean="0">
                <a:latin typeface="Times New Roman" pitchFamily="18" charset="0"/>
                <a:cs typeface="Times New Roman" pitchFamily="18" charset="0"/>
              </a:rPr>
              <a:t>клітини повинні </a:t>
            </a:r>
            <a:r>
              <a:rPr lang="uk-UA" sz="3000" dirty="0">
                <a:latin typeface="Times New Roman" pitchFamily="18" charset="0"/>
                <a:cs typeface="Times New Roman" pitchFamily="18" charset="0"/>
              </a:rPr>
              <a:t>пройти процес </a:t>
            </a:r>
            <a:r>
              <a:rPr lang="uk-UA" sz="3000" dirty="0" err="1">
                <a:latin typeface="Times New Roman" pitchFamily="18" charset="0"/>
                <a:cs typeface="Times New Roman" pitchFamily="18" charset="0"/>
              </a:rPr>
              <a:t>реактивації</a:t>
            </a:r>
            <a:r>
              <a:rPr lang="uk-UA" sz="3000" dirty="0">
                <a:latin typeface="Times New Roman" pitchFamily="18" charset="0"/>
                <a:cs typeface="Times New Roman" pitchFamily="18" charset="0"/>
              </a:rPr>
              <a:t>, що включає кілька стадій.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0" y="0"/>
            <a:ext cx="9144000" cy="41242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800" b="1" i="1" dirty="0">
                <a:latin typeface="Times New Roman" pitchFamily="18" charset="0"/>
                <a:cs typeface="Times New Roman" pitchFamily="18" charset="0"/>
              </a:rPr>
              <a:t>Сучасні лікарські форми </a:t>
            </a:r>
            <a:r>
              <a:rPr lang="uk-UA" sz="2800" b="1" i="1" dirty="0" err="1" smtClean="0">
                <a:latin typeface="Times New Roman" pitchFamily="18" charset="0"/>
                <a:cs typeface="Times New Roman" pitchFamily="18" charset="0"/>
              </a:rPr>
              <a:t>пробіотиків</a:t>
            </a: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algn="ctr"/>
            <a:endParaRPr lang="uk-UA" sz="10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uk-UA" sz="2800" dirty="0" err="1" smtClean="0">
                <a:latin typeface="Times New Roman" pitchFamily="18" charset="0"/>
                <a:cs typeface="Times New Roman" pitchFamily="18" charset="0"/>
              </a:rPr>
              <a:t>ліофільно</a:t>
            </a: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 висушена біомаса у флаконах або ампулах;</a:t>
            </a:r>
          </a:p>
          <a:p>
            <a:pPr algn="just"/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uk-UA" sz="2800" dirty="0" err="1" smtClean="0">
                <a:latin typeface="Times New Roman" pitchFamily="18" charset="0"/>
                <a:cs typeface="Times New Roman" pitchFamily="18" charset="0"/>
              </a:rPr>
              <a:t>ліофільно</a:t>
            </a: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800" dirty="0">
                <a:latin typeface="Times New Roman" pitchFamily="18" charset="0"/>
                <a:cs typeface="Times New Roman" pitchFamily="18" charset="0"/>
              </a:rPr>
              <a:t>висушена біомаса у желатинових капсулах;</a:t>
            </a:r>
          </a:p>
          <a:p>
            <a:pPr algn="just"/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uk-UA" sz="2800" dirty="0" err="1" smtClean="0">
                <a:latin typeface="Times New Roman" pitchFamily="18" charset="0"/>
                <a:cs typeface="Times New Roman" pitchFamily="18" charset="0"/>
              </a:rPr>
              <a:t>супозиторії</a:t>
            </a: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800" dirty="0">
                <a:latin typeface="Times New Roman" pitchFamily="18" charset="0"/>
                <a:cs typeface="Times New Roman" pitchFamily="18" charset="0"/>
              </a:rPr>
              <a:t>ректальні та </a:t>
            </a: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вагінальні з </a:t>
            </a:r>
            <a:r>
              <a:rPr lang="uk-UA" sz="2800" dirty="0" err="1" smtClean="0">
                <a:latin typeface="Times New Roman" pitchFamily="18" charset="0"/>
                <a:cs typeface="Times New Roman" pitchFamily="18" charset="0"/>
              </a:rPr>
              <a:t>ліофільно</a:t>
            </a: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 висушеної біомаси;</a:t>
            </a:r>
            <a:endParaRPr lang="uk-UA" sz="28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uk-UA" sz="2800" dirty="0" err="1" smtClean="0">
                <a:latin typeface="Times New Roman" pitchFamily="18" charset="0"/>
                <a:cs typeface="Times New Roman" pitchFamily="18" charset="0"/>
              </a:rPr>
              <a:t>ліофільно</a:t>
            </a: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800" dirty="0">
                <a:latin typeface="Times New Roman" pitchFamily="18" charset="0"/>
                <a:cs typeface="Times New Roman" pitchFamily="18" charset="0"/>
              </a:rPr>
              <a:t>висушена біомаса, пресована в таблетки, вкриті розчинною у кишечнику оболонкою;</a:t>
            </a:r>
          </a:p>
          <a:p>
            <a:pPr algn="just"/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uk-UA" sz="2800" dirty="0" err="1" smtClean="0">
                <a:latin typeface="Times New Roman" pitchFamily="18" charset="0"/>
                <a:cs typeface="Times New Roman" pitchFamily="18" charset="0"/>
              </a:rPr>
              <a:t>лінгвальні</a:t>
            </a: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800" dirty="0">
                <a:latin typeface="Times New Roman" pitchFamily="18" charset="0"/>
                <a:cs typeface="Times New Roman" pitchFamily="18" charset="0"/>
              </a:rPr>
              <a:t>таблетки, що розсмоктуються під </a:t>
            </a: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язиком;</a:t>
            </a:r>
            <a:endParaRPr lang="uk-UA" sz="28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- кисломолочний продукт (генерацію ФХП).</a:t>
            </a:r>
            <a:endParaRPr lang="uk-UA" sz="2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82547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-18256" y="0"/>
            <a:ext cx="9144000" cy="70788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uk-UA" sz="2800" dirty="0" err="1" smtClean="0">
                <a:latin typeface="Times New Roman" pitchFamily="18" charset="0"/>
                <a:cs typeface="Times New Roman" pitchFamily="18" charset="0"/>
              </a:rPr>
              <a:t>Регідратація</a:t>
            </a:r>
            <a:r>
              <a:rPr lang="uk-UA" sz="2800" dirty="0">
                <a:latin typeface="Times New Roman" pitchFamily="18" charset="0"/>
                <a:cs typeface="Times New Roman" pitchFamily="18" charset="0"/>
              </a:rPr>
              <a:t>, тобто повернення води у клітину, здійснюється достатньо швидко, чому сприяє пориста структура </a:t>
            </a:r>
            <a:r>
              <a:rPr lang="uk-UA" sz="2800" dirty="0" err="1">
                <a:latin typeface="Times New Roman" pitchFamily="18" charset="0"/>
                <a:cs typeface="Times New Roman" pitchFamily="18" charset="0"/>
              </a:rPr>
              <a:t>ліофілізованої</a:t>
            </a:r>
            <a:r>
              <a:rPr lang="uk-UA" sz="2800" dirty="0">
                <a:latin typeface="Times New Roman" pitchFamily="18" charset="0"/>
                <a:cs typeface="Times New Roman" pitchFamily="18" charset="0"/>
              </a:rPr>
              <a:t> біомаси. </a:t>
            </a:r>
            <a:endParaRPr lang="uk-UA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uk-UA" sz="2800" dirty="0">
                <a:latin typeface="Times New Roman" pitchFamily="18" charset="0"/>
                <a:cs typeface="Times New Roman" pitchFamily="18" charset="0"/>
              </a:rPr>
              <a:t>	2. Тривалість репарації залежить від умов технологічного процесу одержання сухого </a:t>
            </a:r>
            <a:r>
              <a:rPr lang="uk-UA" sz="2800" dirty="0" err="1">
                <a:latin typeface="Times New Roman" pitchFamily="18" charset="0"/>
                <a:cs typeface="Times New Roman" pitchFamily="18" charset="0"/>
              </a:rPr>
              <a:t>пробіотика</a:t>
            </a:r>
            <a:r>
              <a:rPr lang="uk-UA" sz="2800" dirty="0">
                <a:latin typeface="Times New Roman" pitchFamily="18" charset="0"/>
                <a:cs typeface="Times New Roman" pitchFamily="18" charset="0"/>
              </a:rPr>
              <a:t>. У процесі репарації відбувається відновлення структурної та функціональної цілісності клітин.</a:t>
            </a:r>
          </a:p>
          <a:p>
            <a:pPr algn="just"/>
            <a:r>
              <a:rPr lang="uk-UA" sz="2800" dirty="0">
                <a:latin typeface="Times New Roman" pitchFamily="18" charset="0"/>
                <a:cs typeface="Times New Roman" pitchFamily="18" charset="0"/>
              </a:rPr>
              <a:t>	3. Лаг-період характеризується адаптацією культури до внутрішнього середовища пацієнта</a:t>
            </a: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uk-UA" sz="2800" dirty="0">
                <a:latin typeface="Times New Roman" pitchFamily="18" charset="0"/>
                <a:cs typeface="Times New Roman" pitchFamily="18" charset="0"/>
              </a:rPr>
              <a:t>Під час цього процесу кількість клітин не змінюється, проте маса та розмір збільшуються</a:t>
            </a: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. Тривалість цього періоду залежить від фізіологічного стану та титру </a:t>
            </a:r>
            <a:r>
              <a:rPr lang="uk-UA" sz="2800" dirty="0" err="1" smtClean="0">
                <a:latin typeface="Times New Roman" pitchFamily="18" charset="0"/>
                <a:cs typeface="Times New Roman" pitchFamily="18" charset="0"/>
              </a:rPr>
              <a:t>пробіотичного</a:t>
            </a: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 штаму в одній дозі препарату, а також від складу та фізико-хімічних показників </a:t>
            </a:r>
            <a:r>
              <a:rPr lang="uk-UA" sz="2800" dirty="0" err="1" smtClean="0">
                <a:latin typeface="Times New Roman" pitchFamily="18" charset="0"/>
                <a:cs typeface="Times New Roman" pitchFamily="18" charset="0"/>
              </a:rPr>
              <a:t>ентеральних</a:t>
            </a: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 середовищ пацієнта </a:t>
            </a:r>
          </a:p>
          <a:p>
            <a:pPr algn="just"/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	4. У </a:t>
            </a:r>
            <a:r>
              <a:rPr lang="uk-UA" sz="2800" dirty="0">
                <a:latin typeface="Times New Roman" pitchFamily="18" charset="0"/>
                <a:cs typeface="Times New Roman" pitchFamily="18" charset="0"/>
              </a:rPr>
              <a:t>фазі активного росту лікувальна дія </a:t>
            </a:r>
            <a:r>
              <a:rPr lang="uk-UA" sz="2800" dirty="0" err="1">
                <a:latin typeface="Times New Roman" pitchFamily="18" charset="0"/>
                <a:cs typeface="Times New Roman" pitchFamily="18" charset="0"/>
              </a:rPr>
              <a:t>пробіотика</a:t>
            </a:r>
            <a:r>
              <a:rPr lang="uk-UA" sz="2800" dirty="0">
                <a:latin typeface="Times New Roman" pitchFamily="18" charset="0"/>
                <a:cs typeface="Times New Roman" pitchFamily="18" charset="0"/>
              </a:rPr>
              <a:t> проявляється найповніше.</a:t>
            </a:r>
          </a:p>
        </p:txBody>
      </p:sp>
    </p:spTree>
    <p:extLst>
      <p:ext uri="{BB962C8B-B14F-4D97-AF65-F5344CB8AC3E}">
        <p14:creationId xmlns:p14="http://schemas.microsoft.com/office/powerpoint/2010/main" val="241893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36240"/>
            <a:ext cx="903649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3000" b="1" i="1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uk-UA" sz="3000" b="1" i="1" dirty="0" err="1" smtClean="0">
                <a:latin typeface="Times New Roman" pitchFamily="18" charset="0"/>
                <a:cs typeface="Times New Roman" pitchFamily="18" charset="0"/>
              </a:rPr>
              <a:t>Реактивація</a:t>
            </a:r>
            <a:r>
              <a:rPr lang="uk-UA" sz="30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3000" b="1" i="1" dirty="0" err="1">
                <a:latin typeface="Times New Roman" pitchFamily="18" charset="0"/>
                <a:cs typeface="Times New Roman" pitchFamily="18" charset="0"/>
              </a:rPr>
              <a:t>пробіотиків</a:t>
            </a:r>
            <a:r>
              <a:rPr lang="uk-UA" sz="3000" b="1" i="1" dirty="0">
                <a:latin typeface="Times New Roman" pitchFamily="18" charset="0"/>
                <a:cs typeface="Times New Roman" pitchFamily="18" charset="0"/>
              </a:rPr>
              <a:t> нетривалого зберігання </a:t>
            </a:r>
            <a:r>
              <a:rPr lang="uk-UA" sz="3000" dirty="0">
                <a:latin typeface="Times New Roman" pitchFamily="18" charset="0"/>
                <a:cs typeface="Times New Roman" pitchFamily="18" charset="0"/>
              </a:rPr>
              <a:t>(на основі рідкої культури) обмежується зазвичай лише лаг-періодом</a:t>
            </a:r>
            <a:r>
              <a:rPr lang="uk-UA" sz="3000" dirty="0" smtClean="0">
                <a:latin typeface="Times New Roman" pitchFamily="18" charset="0"/>
                <a:cs typeface="Times New Roman" pitchFamily="18" charset="0"/>
              </a:rPr>
              <a:t>.	</a:t>
            </a:r>
            <a:endParaRPr lang="uk-UA" sz="3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07504" y="1513568"/>
            <a:ext cx="8928992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3200" b="1" i="1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uk-UA" sz="3200" b="1" i="1" dirty="0" err="1" smtClean="0">
                <a:latin typeface="Times New Roman" pitchFamily="18" charset="0"/>
                <a:cs typeface="Times New Roman" pitchFamily="18" charset="0"/>
              </a:rPr>
              <a:t>Реактивація</a:t>
            </a:r>
            <a:r>
              <a:rPr lang="uk-UA" sz="32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3200" b="1" i="1" dirty="0" err="1">
                <a:latin typeface="Times New Roman" pitchFamily="18" charset="0"/>
                <a:cs typeface="Times New Roman" pitchFamily="18" charset="0"/>
              </a:rPr>
              <a:t>пробіотиків</a:t>
            </a:r>
            <a:r>
              <a:rPr lang="uk-UA" sz="3200" b="1" i="1" dirty="0">
                <a:latin typeface="Times New Roman" pitchFamily="18" charset="0"/>
                <a:cs typeface="Times New Roman" pitchFamily="18" charset="0"/>
              </a:rPr>
              <a:t> тривалого зберігання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, що містять суху </a:t>
            </a:r>
            <a:r>
              <a:rPr lang="uk-UA" sz="3200" dirty="0" err="1">
                <a:latin typeface="Times New Roman" pitchFamily="18" charset="0"/>
                <a:cs typeface="Times New Roman" pitchFamily="18" charset="0"/>
              </a:rPr>
              <a:t>ліофілізовану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 біомасу (</a:t>
            </a:r>
            <a:r>
              <a:rPr lang="uk-UA" sz="3200" dirty="0" err="1">
                <a:latin typeface="Times New Roman" pitchFamily="18" charset="0"/>
                <a:cs typeface="Times New Roman" pitchFamily="18" charset="0"/>
              </a:rPr>
              <a:t>ампульна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 та капсульна форми, порошок, свічки, таблетки), є складнішою. Вона включає стадії </a:t>
            </a:r>
            <a:r>
              <a:rPr lang="uk-UA" sz="3200" dirty="0" err="1">
                <a:latin typeface="Times New Roman" pitchFamily="18" charset="0"/>
                <a:cs typeface="Times New Roman" pitchFamily="18" charset="0"/>
              </a:rPr>
              <a:t>регідратації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, репарації зворотних (</a:t>
            </a:r>
            <a:r>
              <a:rPr lang="uk-UA" sz="3200" dirty="0" err="1">
                <a:latin typeface="Times New Roman" pitchFamily="18" charset="0"/>
                <a:cs typeface="Times New Roman" pitchFamily="18" charset="0"/>
              </a:rPr>
              <a:t>сублетальних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) пошкоджень клітин, що виникли на різних етапах технологічного процесу (висушування, подрібнення, змішування з допоміжними речовинами, пресування тощо) та лаг-період розвитку бактеріальної популяції.</a:t>
            </a:r>
          </a:p>
          <a:p>
            <a:pPr algn="just"/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470256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0"/>
            <a:ext cx="9144000" cy="64940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	Більшість </a:t>
            </a:r>
            <a:r>
              <a:rPr lang="uk-UA" sz="3200" dirty="0" err="1">
                <a:latin typeface="Times New Roman" pitchFamily="18" charset="0"/>
                <a:cs typeface="Times New Roman" pitchFamily="18" charset="0"/>
              </a:rPr>
              <a:t>пробіотиків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 випускаються у </a:t>
            </a:r>
            <a:r>
              <a:rPr lang="uk-UA" sz="3200" dirty="0" err="1">
                <a:latin typeface="Times New Roman" pitchFamily="18" charset="0"/>
                <a:cs typeface="Times New Roman" pitchFamily="18" charset="0"/>
              </a:rPr>
              <a:t>ліофілізованій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 формі (порошки, таблетки, капсули, </a:t>
            </a:r>
            <a:r>
              <a:rPr lang="uk-UA" sz="3200" dirty="0" err="1">
                <a:latin typeface="Times New Roman" pitchFamily="18" charset="0"/>
                <a:cs typeface="Times New Roman" pitchFamily="18" charset="0"/>
              </a:rPr>
              <a:t>супозиторії</a:t>
            </a: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):</a:t>
            </a:r>
          </a:p>
          <a:p>
            <a:pPr algn="just"/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- високий термін 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зберігання</a:t>
            </a: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 algn="just"/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- зручність транспортування 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та зберігання</a:t>
            </a: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 algn="just"/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- не 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вимагає суворого дотримання температурного режиму. </a:t>
            </a:r>
            <a:endParaRPr lang="uk-UA" sz="32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	Проте 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такі </a:t>
            </a:r>
            <a:r>
              <a:rPr lang="uk-UA" sz="3200" dirty="0" err="1">
                <a:latin typeface="Times New Roman" pitchFamily="18" charset="0"/>
                <a:cs typeface="Times New Roman" pitchFamily="18" charset="0"/>
              </a:rPr>
              <a:t>пробіотики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 характеризуються тривалим виходом мікробних клітин із стану анабіозу (8–10 </a:t>
            </a:r>
            <a:r>
              <a:rPr lang="uk-UA" sz="3200" dirty="0" err="1">
                <a:latin typeface="Times New Roman" pitchFamily="18" charset="0"/>
                <a:cs typeface="Times New Roman" pitchFamily="18" charset="0"/>
              </a:rPr>
              <a:t>год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лише 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в лабораторних умовах). В умовах ШКТ за цей проміжок часу більша частина </a:t>
            </a:r>
            <a:r>
              <a:rPr lang="uk-UA" sz="3200" dirty="0" err="1">
                <a:latin typeface="Times New Roman" pitchFamily="18" charset="0"/>
                <a:cs typeface="Times New Roman" pitchFamily="18" charset="0"/>
              </a:rPr>
              <a:t>пробіотичних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 клітин може елімінуватися, не встигнувши активізуватися.</a:t>
            </a:r>
          </a:p>
        </p:txBody>
      </p:sp>
    </p:spTree>
    <p:extLst>
      <p:ext uri="{BB962C8B-B14F-4D97-AF65-F5344CB8AC3E}">
        <p14:creationId xmlns:p14="http://schemas.microsoft.com/office/powerpoint/2010/main" val="3715631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88640"/>
            <a:ext cx="8964488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	Технологічні 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прийоми, які полягають у введенні до складу препарату </a:t>
            </a:r>
            <a:r>
              <a:rPr lang="uk-UA" sz="3200" b="1" dirty="0" err="1">
                <a:latin typeface="Times New Roman" pitchFamily="18" charset="0"/>
                <a:cs typeface="Times New Roman" pitchFamily="18" charset="0"/>
              </a:rPr>
              <a:t>пребіотиків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 з метою стимуляції </a:t>
            </a:r>
            <a:r>
              <a:rPr lang="uk-UA" sz="3200" dirty="0" err="1">
                <a:latin typeface="Times New Roman" pitchFamily="18" charset="0"/>
                <a:cs typeface="Times New Roman" pitchFamily="18" charset="0"/>
              </a:rPr>
              <a:t>пробіотичної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 флори, не завжди можуть змінити </a:t>
            </a: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ситуацію:</a:t>
            </a:r>
          </a:p>
          <a:p>
            <a:pPr algn="just"/>
            <a:endParaRPr lang="uk-UA" sz="3200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 algn="just">
              <a:buFontTx/>
              <a:buChar char="-"/>
            </a:pP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кількість </a:t>
            </a:r>
            <a:r>
              <a:rPr lang="uk-UA" sz="3200" dirty="0" err="1">
                <a:latin typeface="Times New Roman" pitchFamily="18" charset="0"/>
                <a:cs typeface="Times New Roman" pitchFamily="18" charset="0"/>
              </a:rPr>
              <a:t>пребіотика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, яку можна ввести до складу дози препарату, є надто незначною для прояву помітного ефекту. </a:t>
            </a:r>
            <a:endParaRPr lang="uk-UA" sz="3200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 algn="just">
              <a:buFontTx/>
              <a:buChar char="-"/>
            </a:pPr>
            <a:endParaRPr lang="uk-UA" sz="3200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 algn="just">
              <a:buFontTx/>
              <a:buChar char="-"/>
            </a:pP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під час транзиту через біотопи проксимальної ділянки ШКТ у більшості випадків </a:t>
            </a:r>
            <a:r>
              <a:rPr lang="uk-UA" sz="3200" dirty="0" err="1">
                <a:latin typeface="Times New Roman" pitchFamily="18" charset="0"/>
                <a:cs typeface="Times New Roman" pitchFamily="18" charset="0"/>
              </a:rPr>
              <a:t>пребіотик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3200" dirty="0" err="1">
                <a:latin typeface="Times New Roman" pitchFamily="18" charset="0"/>
                <a:cs typeface="Times New Roman" pitchFamily="18" charset="0"/>
              </a:rPr>
              <a:t>метаболізується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17434834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40699" y="4081575"/>
            <a:ext cx="3829050" cy="27574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79512" y="30540"/>
            <a:ext cx="8784976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	Використання </a:t>
            </a:r>
            <a:r>
              <a:rPr lang="uk-UA" sz="3200" b="1" dirty="0">
                <a:latin typeface="Times New Roman" pitchFamily="18" charset="0"/>
                <a:cs typeface="Times New Roman" pitchFamily="18" charset="0"/>
              </a:rPr>
              <a:t>кислотостійких капсул 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не вирішує проблеми підвищення ефективності пероральних </a:t>
            </a:r>
            <a:r>
              <a:rPr lang="uk-UA" sz="3200" dirty="0" err="1">
                <a:latin typeface="Times New Roman" pitchFamily="18" charset="0"/>
                <a:cs typeface="Times New Roman" pitchFamily="18" charset="0"/>
              </a:rPr>
              <a:t>пробіотиків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, оскільки висока кислотність ШКТ є лише однією з багатьох перешкод. </a:t>
            </a:r>
            <a:endParaRPr lang="uk-UA" sz="32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Причому 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значимість цієї перешкоди нівелюється, якщо пероральний </a:t>
            </a:r>
            <a:r>
              <a:rPr lang="uk-UA" sz="3200" dirty="0" err="1">
                <a:latin typeface="Times New Roman" pitchFamily="18" charset="0"/>
                <a:cs typeface="Times New Roman" pitchFamily="18" charset="0"/>
              </a:rPr>
              <a:t>пробіотик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 приймається з їжею, яка є потужним фактором захисту мікрофлори від шлункового соку. </a:t>
            </a:r>
            <a:endParaRPr lang="uk-UA" sz="32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Нині 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заслуговують на увагу та все ширше використовуються ректальні </a:t>
            </a:r>
            <a:r>
              <a:rPr lang="uk-UA" sz="3200" dirty="0" err="1">
                <a:latin typeface="Times New Roman" pitchFamily="18" charset="0"/>
                <a:cs typeface="Times New Roman" pitchFamily="18" charset="0"/>
              </a:rPr>
              <a:t>пробіотики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48440563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773" y="0"/>
            <a:ext cx="9144000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	Інноваційною </a:t>
            </a:r>
            <a:r>
              <a:rPr lang="uk-UA" sz="2800" dirty="0">
                <a:latin typeface="Times New Roman" pitchFamily="18" charset="0"/>
                <a:cs typeface="Times New Roman" pitchFamily="18" charset="0"/>
              </a:rPr>
              <a:t>лікарською формою </a:t>
            </a:r>
            <a:r>
              <a:rPr lang="uk-UA" sz="2800" dirty="0" err="1">
                <a:latin typeface="Times New Roman" pitchFamily="18" charset="0"/>
                <a:cs typeface="Times New Roman" pitchFamily="18" charset="0"/>
              </a:rPr>
              <a:t>пробіотиків</a:t>
            </a:r>
            <a:r>
              <a:rPr lang="uk-UA" sz="2800" dirty="0">
                <a:latin typeface="Times New Roman" pitchFamily="18" charset="0"/>
                <a:cs typeface="Times New Roman" pitchFamily="18" charset="0"/>
              </a:rPr>
              <a:t> є </a:t>
            </a:r>
            <a:r>
              <a:rPr lang="uk-UA" sz="2800" dirty="0" err="1">
                <a:latin typeface="Times New Roman" pitchFamily="18" charset="0"/>
                <a:cs typeface="Times New Roman" pitchFamily="18" charset="0"/>
              </a:rPr>
              <a:t>лінгвальні</a:t>
            </a:r>
            <a:r>
              <a:rPr lang="uk-UA" sz="2800" dirty="0">
                <a:latin typeface="Times New Roman" pitchFamily="18" charset="0"/>
                <a:cs typeface="Times New Roman" pitchFamily="18" charset="0"/>
              </a:rPr>
              <a:t> (пористі швидкорозчинні) таблетки. Таблетки </a:t>
            </a:r>
            <a:r>
              <a:rPr lang="uk-UA" sz="2800" dirty="0" err="1">
                <a:latin typeface="Times New Roman" pitchFamily="18" charset="0"/>
                <a:cs typeface="Times New Roman" pitchFamily="18" charset="0"/>
              </a:rPr>
              <a:t>лінгвальні</a:t>
            </a:r>
            <a:r>
              <a:rPr lang="uk-UA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800" b="1" dirty="0" err="1">
                <a:latin typeface="Times New Roman" pitchFamily="18" charset="0"/>
                <a:cs typeface="Times New Roman" pitchFamily="18" charset="0"/>
              </a:rPr>
              <a:t>Вітафлор</a:t>
            </a:r>
            <a:r>
              <a:rPr lang="uk-UA" sz="2800" baseline="30000" dirty="0" err="1">
                <a:latin typeface="Times New Roman" pitchFamily="18" charset="0"/>
                <a:cs typeface="Times New Roman" pitchFamily="18" charset="0"/>
              </a:rPr>
              <a:t>®</a:t>
            </a:r>
            <a:r>
              <a:rPr lang="uk-UA" sz="2800" dirty="0">
                <a:latin typeface="Times New Roman" pitchFamily="18" charset="0"/>
                <a:cs typeface="Times New Roman" pitchFamily="18" charset="0"/>
              </a:rPr>
              <a:t> одержують за новою запатентованою технологією сублімаційного формування (патент №14514 РФ, патент №2169574 РФ). Це дає змогу отримувати бактеріальні препарати з високорозвиненою внутрішньою поверхнею (пористістю). Вертикальні та радіальні пори становлять понад 50 % об’єму таблетки, що забезпечує її одночасне та рівномірне зволоження. Повне розчинення таблетки у ротовій порожнині не перевищує 30 с. Допоміжні речовини (</a:t>
            </a:r>
            <a:r>
              <a:rPr lang="uk-UA" sz="2800" dirty="0" err="1">
                <a:latin typeface="Times New Roman" pitchFamily="18" charset="0"/>
                <a:cs typeface="Times New Roman" pitchFamily="18" charset="0"/>
              </a:rPr>
              <a:t>біопротектори</a:t>
            </a:r>
            <a:r>
              <a:rPr lang="uk-UA" sz="2800" dirty="0">
                <a:latin typeface="Times New Roman" pitchFamily="18" charset="0"/>
                <a:cs typeface="Times New Roman" pitchFamily="18" charset="0"/>
              </a:rPr>
              <a:t> та структуроутворювачі) підвищують </a:t>
            </a:r>
            <a:r>
              <a:rPr lang="uk-UA" sz="2800" dirty="0" err="1">
                <a:latin typeface="Times New Roman" pitchFamily="18" charset="0"/>
                <a:cs typeface="Times New Roman" pitchFamily="18" charset="0"/>
              </a:rPr>
              <a:t>біодоступність</a:t>
            </a:r>
            <a:r>
              <a:rPr lang="uk-UA" sz="2800" dirty="0">
                <a:latin typeface="Times New Roman" pitchFamily="18" charset="0"/>
                <a:cs typeface="Times New Roman" pitchFamily="18" charset="0"/>
              </a:rPr>
              <a:t> компонентів таблетки. </a:t>
            </a:r>
          </a:p>
        </p:txBody>
      </p:sp>
    </p:spTree>
    <p:extLst>
      <p:ext uri="{BB962C8B-B14F-4D97-AF65-F5344CB8AC3E}">
        <p14:creationId xmlns:p14="http://schemas.microsoft.com/office/powerpoint/2010/main" val="25822945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88787" y="764704"/>
            <a:ext cx="8856984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indent="-742950" algn="just">
              <a:buFont typeface="+mj-lt"/>
              <a:buAutoNum type="arabicPeriod"/>
            </a:pPr>
            <a:r>
              <a:rPr lang="uk-UA" sz="3600" dirty="0" smtClean="0">
                <a:latin typeface="Times New Roman" pitchFamily="18" charset="0"/>
                <a:cs typeface="Times New Roman" pitchFamily="18" charset="0"/>
              </a:rPr>
              <a:t>Механізми позитивного впливу </a:t>
            </a:r>
            <a:r>
              <a:rPr lang="uk-UA" sz="3600" dirty="0" err="1" smtClean="0">
                <a:latin typeface="Times New Roman" pitchFamily="18" charset="0"/>
                <a:cs typeface="Times New Roman" pitchFamily="18" charset="0"/>
              </a:rPr>
              <a:t>пробіотиків</a:t>
            </a:r>
            <a:r>
              <a:rPr lang="uk-UA" sz="3600" dirty="0" smtClean="0">
                <a:latin typeface="Times New Roman" pitchFamily="18" charset="0"/>
                <a:cs typeface="Times New Roman" pitchFamily="18" charset="0"/>
              </a:rPr>
              <a:t> на макроорганізм</a:t>
            </a:r>
          </a:p>
          <a:p>
            <a:pPr marL="742950" indent="-742950" algn="just">
              <a:buFont typeface="+mj-lt"/>
              <a:buAutoNum type="arabicPeriod"/>
            </a:pPr>
            <a:endParaRPr lang="uk-UA" sz="3600" dirty="0" smtClean="0">
              <a:latin typeface="Times New Roman" pitchFamily="18" charset="0"/>
              <a:cs typeface="Times New Roman" pitchFamily="18" charset="0"/>
            </a:endParaRPr>
          </a:p>
          <a:p>
            <a:pPr marL="742950" indent="-742950" algn="just">
              <a:buFont typeface="+mj-lt"/>
              <a:buAutoNum type="arabicPeriod"/>
            </a:pPr>
            <a:r>
              <a:rPr lang="uk-UA" sz="3600" dirty="0" smtClean="0">
                <a:latin typeface="Times New Roman" pitchFamily="18" charset="0"/>
                <a:cs typeface="Times New Roman" pitchFamily="18" charset="0"/>
              </a:rPr>
              <a:t>Фізіологічні параметри </a:t>
            </a:r>
            <a:r>
              <a:rPr lang="uk-UA" sz="3600" dirty="0" err="1" smtClean="0">
                <a:latin typeface="Times New Roman" pitchFamily="18" charset="0"/>
                <a:cs typeface="Times New Roman" pitchFamily="18" charset="0"/>
              </a:rPr>
              <a:t>пробіотиків</a:t>
            </a:r>
            <a:endParaRPr lang="uk-UA" sz="3600" dirty="0" smtClean="0">
              <a:latin typeface="Times New Roman" pitchFamily="18" charset="0"/>
              <a:cs typeface="Times New Roman" pitchFamily="18" charset="0"/>
            </a:endParaRPr>
          </a:p>
          <a:p>
            <a:pPr marL="742950" indent="-742950" algn="just">
              <a:buFont typeface="+mj-lt"/>
              <a:buAutoNum type="arabicPeriod"/>
            </a:pPr>
            <a:endParaRPr lang="uk-UA" sz="3600" dirty="0" smtClean="0">
              <a:latin typeface="Times New Roman" pitchFamily="18" charset="0"/>
              <a:cs typeface="Times New Roman" pitchFamily="18" charset="0"/>
            </a:endParaRPr>
          </a:p>
          <a:p>
            <a:pPr marL="742950" indent="-742950" algn="just">
              <a:buFont typeface="+mj-lt"/>
              <a:buAutoNum type="arabicPeriod"/>
            </a:pPr>
            <a:r>
              <a:rPr lang="uk-UA" sz="3600" dirty="0" smtClean="0">
                <a:latin typeface="Times New Roman" pitchFamily="18" charset="0"/>
                <a:cs typeface="Times New Roman" pitchFamily="18" charset="0"/>
              </a:rPr>
              <a:t>Форми випуску </a:t>
            </a:r>
            <a:r>
              <a:rPr lang="uk-UA" sz="3600" dirty="0" err="1" smtClean="0">
                <a:latin typeface="Times New Roman" pitchFamily="18" charset="0"/>
                <a:cs typeface="Times New Roman" pitchFamily="18" charset="0"/>
              </a:rPr>
              <a:t>пробіотиків</a:t>
            </a:r>
            <a:endParaRPr lang="uk-UA" sz="3600" dirty="0" smtClean="0">
              <a:latin typeface="Times New Roman" pitchFamily="18" charset="0"/>
              <a:cs typeface="Times New Roman" pitchFamily="18" charset="0"/>
            </a:endParaRPr>
          </a:p>
          <a:p>
            <a:pPr marL="742950" indent="-742950" algn="just">
              <a:buFont typeface="+mj-lt"/>
              <a:buAutoNum type="arabicPeriod"/>
            </a:pPr>
            <a:endParaRPr lang="uk-UA" sz="3600" dirty="0" smtClean="0">
              <a:latin typeface="Times New Roman" pitchFamily="18" charset="0"/>
              <a:cs typeface="Times New Roman" pitchFamily="18" charset="0"/>
            </a:endParaRPr>
          </a:p>
          <a:p>
            <a:pPr marL="742950" indent="-742950" algn="just">
              <a:buFont typeface="+mj-lt"/>
              <a:buAutoNum type="arabicPeriod"/>
            </a:pPr>
            <a:r>
              <a:rPr lang="uk-UA" sz="3600" dirty="0" smtClean="0">
                <a:latin typeface="Times New Roman" pitchFamily="18" charset="0"/>
                <a:cs typeface="Times New Roman" pitchFamily="18" charset="0"/>
              </a:rPr>
              <a:t>Препарати </a:t>
            </a:r>
            <a:r>
              <a:rPr lang="uk-UA" sz="3600" dirty="0" err="1" smtClean="0">
                <a:latin typeface="Times New Roman" pitchFamily="18" charset="0"/>
                <a:cs typeface="Times New Roman" pitchFamily="18" charset="0"/>
              </a:rPr>
              <a:t>пробіотичного</a:t>
            </a:r>
            <a:r>
              <a:rPr lang="uk-UA" sz="3600" dirty="0" smtClean="0">
                <a:latin typeface="Times New Roman" pitchFamily="18" charset="0"/>
                <a:cs typeface="Times New Roman" pitchFamily="18" charset="0"/>
              </a:rPr>
              <a:t> ряду різних поколінь</a:t>
            </a:r>
            <a:endParaRPr lang="uk-UA" sz="36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658761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504" y="116632"/>
            <a:ext cx="8928992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3000" dirty="0" smtClean="0">
                <a:latin typeface="Times New Roman" pitchFamily="18" charset="0"/>
                <a:cs typeface="Times New Roman" pitchFamily="18" charset="0"/>
              </a:rPr>
              <a:t>	Перевагою </a:t>
            </a:r>
            <a:r>
              <a:rPr lang="uk-UA" sz="3000" dirty="0">
                <a:latin typeface="Times New Roman" pitchFamily="18" charset="0"/>
                <a:cs typeface="Times New Roman" pitchFamily="18" charset="0"/>
              </a:rPr>
              <a:t>технології сублімаційного формування є </a:t>
            </a:r>
            <a:r>
              <a:rPr lang="uk-UA" sz="3000" dirty="0" err="1">
                <a:latin typeface="Times New Roman" pitchFamily="18" charset="0"/>
                <a:cs typeface="Times New Roman" pitchFamily="18" charset="0"/>
              </a:rPr>
              <a:t>одностадійне</a:t>
            </a:r>
            <a:r>
              <a:rPr lang="uk-UA" sz="3000" dirty="0">
                <a:latin typeface="Times New Roman" pitchFamily="18" charset="0"/>
                <a:cs typeface="Times New Roman" pitchFamily="18" charset="0"/>
              </a:rPr>
              <a:t> отримання </a:t>
            </a:r>
            <a:r>
              <a:rPr lang="uk-UA" sz="3000" dirty="0" err="1">
                <a:latin typeface="Times New Roman" pitchFamily="18" charset="0"/>
                <a:cs typeface="Times New Roman" pitchFamily="18" charset="0"/>
              </a:rPr>
              <a:t>таблетованої</a:t>
            </a:r>
            <a:r>
              <a:rPr lang="uk-UA" sz="3000" dirty="0">
                <a:latin typeface="Times New Roman" pitchFamily="18" charset="0"/>
                <a:cs typeface="Times New Roman" pitchFamily="18" charset="0"/>
              </a:rPr>
              <a:t> форми </a:t>
            </a:r>
            <a:r>
              <a:rPr lang="uk-UA" sz="3000" dirty="0" err="1">
                <a:latin typeface="Times New Roman" pitchFamily="18" charset="0"/>
                <a:cs typeface="Times New Roman" pitchFamily="18" charset="0"/>
              </a:rPr>
              <a:t>пробіотика</a:t>
            </a:r>
            <a:r>
              <a:rPr lang="uk-UA" sz="3000" dirty="0">
                <a:latin typeface="Times New Roman" pitchFamily="18" charset="0"/>
                <a:cs typeface="Times New Roman" pitchFamily="18" charset="0"/>
              </a:rPr>
              <a:t> з високою біологічною активністю, у той час як традиційна технологія багатостадійна і включає висушування та подрібнення біомаси, змішування </a:t>
            </a:r>
            <a:r>
              <a:rPr lang="uk-UA" sz="3000" dirty="0" err="1">
                <a:latin typeface="Times New Roman" pitchFamily="18" charset="0"/>
                <a:cs typeface="Times New Roman" pitchFamily="18" charset="0"/>
              </a:rPr>
              <a:t>порошка</a:t>
            </a:r>
            <a:r>
              <a:rPr lang="uk-UA" sz="3000" dirty="0">
                <a:latin typeface="Times New Roman" pitchFamily="18" charset="0"/>
                <a:cs typeface="Times New Roman" pitchFamily="18" charset="0"/>
              </a:rPr>
              <a:t> із допоміжними речовинами </a:t>
            </a:r>
            <a:r>
              <a:rPr lang="uk-UA" sz="3000" dirty="0" smtClean="0">
                <a:latin typeface="Times New Roman" pitchFamily="18" charset="0"/>
                <a:cs typeface="Times New Roman" pitchFamily="18" charset="0"/>
              </a:rPr>
              <a:t>та </a:t>
            </a:r>
            <a:r>
              <a:rPr lang="uk-UA" sz="3000" dirty="0">
                <a:latin typeface="Times New Roman" pitchFamily="18" charset="0"/>
                <a:cs typeface="Times New Roman" pitchFamily="18" charset="0"/>
              </a:rPr>
              <a:t>пресування під тиском</a:t>
            </a:r>
            <a:r>
              <a:rPr lang="uk-UA" sz="30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/>
            <a:r>
              <a:rPr lang="uk-UA" sz="3000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uk-UA" sz="3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3000" dirty="0">
                <a:latin typeface="Times New Roman" pitchFamily="18" charset="0"/>
                <a:cs typeface="Times New Roman" pitchFamily="18" charset="0"/>
              </a:rPr>
              <a:t>Низька біологічна активність пресованих таблеток є наслідком використання великої кількості баластних речовин (до 50 % від маси таблетки) та інактивація бактерій на стадіях подрібнення сухої біомаси та її пресування під тиском 25–250 </a:t>
            </a:r>
            <a:r>
              <a:rPr lang="uk-UA" sz="3000" dirty="0" err="1">
                <a:latin typeface="Times New Roman" pitchFamily="18" charset="0"/>
                <a:cs typeface="Times New Roman" pitchFamily="18" charset="0"/>
              </a:rPr>
              <a:t>МПа</a:t>
            </a:r>
            <a:r>
              <a:rPr lang="uk-UA" sz="3000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43833231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979712" y="0"/>
            <a:ext cx="604845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uk-UA" sz="3200" b="1" dirty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uk-UA" sz="3200" b="1" i="1" dirty="0">
                <a:latin typeface="Times New Roman" pitchFamily="18" charset="0"/>
                <a:cs typeface="Times New Roman" pitchFamily="18" charset="0"/>
              </a:rPr>
              <a:t>Національність</a:t>
            </a:r>
            <a:r>
              <a:rPr lang="uk-UA" sz="3200" b="1" dirty="0">
                <a:latin typeface="Times New Roman" pitchFamily="18" charset="0"/>
                <a:cs typeface="Times New Roman" pitchFamily="18" charset="0"/>
              </a:rPr>
              <a:t>»</a:t>
            </a:r>
            <a:r>
              <a:rPr lang="uk-UA" sz="3200" b="1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3200" b="1" i="1" dirty="0" err="1">
                <a:latin typeface="Times New Roman" pitchFamily="18" charset="0"/>
                <a:cs typeface="Times New Roman" pitchFamily="18" charset="0"/>
              </a:rPr>
              <a:t>пробіотиків</a:t>
            </a:r>
            <a:r>
              <a:rPr lang="uk-UA" sz="3200" b="1" i="1" dirty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07504" y="476672"/>
            <a:ext cx="8856984" cy="60939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3000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uk-UA" sz="3000" dirty="0" err="1" smtClean="0">
                <a:latin typeface="Times New Roman" pitchFamily="18" charset="0"/>
                <a:cs typeface="Times New Roman" pitchFamily="18" charset="0"/>
              </a:rPr>
              <a:t>Нормофлора</a:t>
            </a:r>
            <a:r>
              <a:rPr lang="uk-UA" sz="3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3000" dirty="0">
                <a:latin typeface="Times New Roman" pitchFamily="18" charset="0"/>
                <a:cs typeface="Times New Roman" pitchFamily="18" charset="0"/>
              </a:rPr>
              <a:t>людей, які проживають у регіонах, що відрізняються за кліматичними умовами, побутовими традиціями населення, раціонами харчування та ін., не може бути абсолютно однаковою, оскільки біоценози мають виражений індивідуальний характер і помітно відрізняються навіть у індивідуумів одного регіону. Між </a:t>
            </a:r>
            <a:r>
              <a:rPr lang="uk-UA" sz="3000" dirty="0" err="1">
                <a:latin typeface="Times New Roman" pitchFamily="18" charset="0"/>
                <a:cs typeface="Times New Roman" pitchFamily="18" charset="0"/>
              </a:rPr>
              <a:t>аутофлорою</a:t>
            </a:r>
            <a:r>
              <a:rPr lang="uk-UA" sz="3000" dirty="0">
                <a:latin typeface="Times New Roman" pitchFamily="18" charset="0"/>
                <a:cs typeface="Times New Roman" pitchFamily="18" charset="0"/>
              </a:rPr>
              <a:t> людей і екзогенним мікробним світом регіону, в якому вони проживають, </a:t>
            </a:r>
            <a:r>
              <a:rPr lang="uk-UA" sz="3000" dirty="0" err="1">
                <a:latin typeface="Times New Roman" pitchFamily="18" charset="0"/>
                <a:cs typeface="Times New Roman" pitchFamily="18" charset="0"/>
              </a:rPr>
              <a:t>еволюційно</a:t>
            </a:r>
            <a:r>
              <a:rPr lang="uk-UA" sz="3000" dirty="0">
                <a:latin typeface="Times New Roman" pitchFamily="18" charset="0"/>
                <a:cs typeface="Times New Roman" pitchFamily="18" charset="0"/>
              </a:rPr>
              <a:t> сформувались певні компромісні відносини, що у </a:t>
            </a:r>
            <a:r>
              <a:rPr lang="uk-UA" sz="3000" dirty="0" err="1">
                <a:latin typeface="Times New Roman" pitchFamily="18" charset="0"/>
                <a:cs typeface="Times New Roman" pitchFamily="18" charset="0"/>
              </a:rPr>
              <a:t>нормофізіологічних</a:t>
            </a:r>
            <a:r>
              <a:rPr lang="uk-UA" sz="3000" dirty="0">
                <a:latin typeface="Times New Roman" pitchFamily="18" charset="0"/>
                <a:cs typeface="Times New Roman" pitchFamily="18" charset="0"/>
              </a:rPr>
              <a:t> умовах дають змогу попередити агресивний вплив на організм людини екзогенних потенційних </a:t>
            </a:r>
            <a:r>
              <a:rPr lang="uk-UA" sz="3000" dirty="0" err="1">
                <a:latin typeface="Times New Roman" pitchFamily="18" charset="0"/>
                <a:cs typeface="Times New Roman" pitchFamily="18" charset="0"/>
              </a:rPr>
              <a:t>патогенів</a:t>
            </a:r>
            <a:r>
              <a:rPr lang="uk-UA" sz="30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uk-UA" sz="3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9426244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504" y="30585"/>
            <a:ext cx="8856984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	Це 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також пояснює широко розповсюджені випадки розвитку так званої «діареї мандрівників» у групах туристів, які мандрують у віддалені регіони, котрі різко вирізняються кліматом та умовами проживання.</a:t>
            </a:r>
          </a:p>
          <a:p>
            <a:pPr algn="just"/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	Якість </a:t>
            </a:r>
            <a:r>
              <a:rPr lang="uk-UA" sz="3200" dirty="0" err="1">
                <a:latin typeface="Times New Roman" pitchFamily="18" charset="0"/>
                <a:cs typeface="Times New Roman" pitchFamily="18" charset="0"/>
              </a:rPr>
              <a:t>пробіотиків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 залежить не стільки від рівня технічної оснащеності підприємств, що їх виробляють, скільки від біологічних властивостей мікроорганізмів та ступеню їх «спорідненості» з фізіологічною мікрофлорою населення певного регіону.</a:t>
            </a:r>
          </a:p>
        </p:txBody>
      </p:sp>
    </p:spTree>
    <p:extLst>
      <p:ext uri="{BB962C8B-B14F-4D97-AF65-F5344CB8AC3E}">
        <p14:creationId xmlns:p14="http://schemas.microsoft.com/office/powerpoint/2010/main" val="1430981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91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6058" y="3472023"/>
            <a:ext cx="3252905" cy="33859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390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2" y="-2"/>
            <a:ext cx="3765879" cy="23488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38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-1"/>
            <a:ext cx="2871517" cy="28715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683568" y="1268760"/>
            <a:ext cx="7848872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6000" b="1" dirty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uk-UA" sz="6000" b="1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uk-UA" sz="6000" b="1" dirty="0">
                <a:latin typeface="Times New Roman" pitchFamily="18" charset="0"/>
                <a:cs typeface="Times New Roman" pitchFamily="18" charset="0"/>
              </a:rPr>
              <a:t>Препарати </a:t>
            </a:r>
            <a:r>
              <a:rPr lang="uk-UA" sz="6000" b="1" dirty="0" err="1">
                <a:latin typeface="Times New Roman" pitchFamily="18" charset="0"/>
                <a:cs typeface="Times New Roman" pitchFamily="18" charset="0"/>
              </a:rPr>
              <a:t>пробіотичного</a:t>
            </a:r>
            <a:r>
              <a:rPr lang="uk-UA" sz="6000" b="1" dirty="0">
                <a:latin typeface="Times New Roman" pitchFamily="18" charset="0"/>
                <a:cs typeface="Times New Roman" pitchFamily="18" charset="0"/>
              </a:rPr>
              <a:t> ряду різних поколінь</a:t>
            </a:r>
            <a:endParaRPr lang="uk-UA" sz="6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6387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6847" y="3933056"/>
            <a:ext cx="5907153" cy="30386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15605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56620199"/>
              </p:ext>
            </p:extLst>
          </p:nvPr>
        </p:nvGraphicFramePr>
        <p:xfrm>
          <a:off x="0" y="0"/>
          <a:ext cx="9133478" cy="6882796"/>
        </p:xfrm>
        <a:graphic>
          <a:graphicData uri="http://schemas.openxmlformats.org/drawingml/2006/table">
            <a:tbl>
              <a:tblPr firstRow="1">
                <a:tableStyleId>{35758FB7-9AC5-4552-8A53-C91805E547FA}</a:tableStyleId>
              </a:tblPr>
              <a:tblGrid>
                <a:gridCol w="440193"/>
                <a:gridCol w="4923895"/>
                <a:gridCol w="2736304"/>
                <a:gridCol w="432048"/>
                <a:gridCol w="601038"/>
              </a:tblGrid>
              <a:tr h="332656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uk-UA" sz="24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4368" marR="1436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 err="1">
                          <a:effectLst/>
                        </a:rPr>
                        <a:t>Пробіотики</a:t>
                      </a:r>
                      <a:endParaRPr lang="uk-UA" sz="18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4368" marR="1436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>
                          <a:effectLst/>
                        </a:rPr>
                        <a:t>Склад</a:t>
                      </a:r>
                      <a:endParaRPr lang="uk-UA" sz="18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4368" marR="1436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 err="1" smtClean="0">
                          <a:effectLst/>
                        </a:rPr>
                        <a:t>шт</a:t>
                      </a:r>
                      <a:endParaRPr lang="uk-UA" sz="18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4368" marR="1436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 smtClean="0">
                          <a:effectLst/>
                        </a:rPr>
                        <a:t>КУО</a:t>
                      </a:r>
                      <a:endParaRPr lang="uk-UA" sz="18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4368" marR="14368" marT="0" marB="0" anchor="ctr"/>
                </a:tc>
              </a:tr>
              <a:tr h="254083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</a:rPr>
                        <a:t>1</a:t>
                      </a:r>
                      <a:endParaRPr lang="uk-UA" sz="14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4368" marR="1436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</a:rPr>
                        <a:t>2</a:t>
                      </a:r>
                      <a:endParaRPr lang="uk-UA" sz="14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4368" marR="1436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</a:rPr>
                        <a:t>3</a:t>
                      </a:r>
                      <a:endParaRPr lang="uk-UA" sz="14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4368" marR="1436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</a:rPr>
                        <a:t>4</a:t>
                      </a:r>
                      <a:endParaRPr lang="uk-UA" sz="14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4368" marR="1436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</a:rPr>
                        <a:t>5</a:t>
                      </a:r>
                      <a:endParaRPr lang="uk-UA" sz="14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4368" marR="14368" marT="0" marB="0" anchor="ctr"/>
                </a:tc>
              </a:tr>
              <a:tr h="754571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 dirty="0">
                          <a:effectLst/>
                        </a:rPr>
                        <a:t>I</a:t>
                      </a:r>
                      <a:endParaRPr lang="uk-UA" sz="20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4368" marR="14368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 b="1" dirty="0" err="1">
                          <a:effectLst/>
                        </a:rPr>
                        <a:t>Пробіотики</a:t>
                      </a:r>
                      <a:r>
                        <a:rPr lang="uk-UA" sz="2000" b="1" dirty="0">
                          <a:effectLst/>
                        </a:rPr>
                        <a:t> на основі монокультур </a:t>
                      </a:r>
                      <a:r>
                        <a:rPr lang="uk-UA" sz="2000" b="1" dirty="0" err="1">
                          <a:effectLst/>
                        </a:rPr>
                        <a:t>облігатної</a:t>
                      </a:r>
                      <a:r>
                        <a:rPr lang="uk-UA" sz="2000" b="1" dirty="0">
                          <a:effectLst/>
                        </a:rPr>
                        <a:t> або факультативної </a:t>
                      </a:r>
                      <a:r>
                        <a:rPr lang="uk-UA" sz="2000" b="1" dirty="0" err="1">
                          <a:effectLst/>
                        </a:rPr>
                        <a:t>нормофлори</a:t>
                      </a:r>
                      <a:endParaRPr lang="uk-UA" sz="2000" b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4368" marR="14368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 dirty="0">
                          <a:effectLst/>
                        </a:rPr>
                        <a:t> </a:t>
                      </a:r>
                      <a:endParaRPr lang="uk-UA" sz="20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4368" marR="14368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 dirty="0">
                          <a:effectLst/>
                        </a:rPr>
                        <a:t> </a:t>
                      </a:r>
                      <a:endParaRPr lang="uk-UA" sz="20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4368" marR="14368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 dirty="0">
                          <a:effectLst/>
                        </a:rPr>
                        <a:t> </a:t>
                      </a:r>
                      <a:endParaRPr lang="uk-UA" sz="20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4368" marR="14368" marT="0" marB="0"/>
                </a:tc>
              </a:tr>
              <a:tr h="254083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400">
                          <a:effectLst/>
                        </a:rPr>
                        <a:t> </a:t>
                      </a:r>
                      <a:endParaRPr lang="uk-UA" sz="24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4368" marR="14368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 dirty="0" err="1">
                          <a:effectLst/>
                        </a:rPr>
                        <a:t>Біфідумбактерин</a:t>
                      </a:r>
                      <a:endParaRPr lang="uk-UA" sz="20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4368" marR="1436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 dirty="0">
                          <a:effectLst/>
                        </a:rPr>
                        <a:t>В. </a:t>
                      </a:r>
                      <a:r>
                        <a:rPr lang="uk-UA" sz="2000" dirty="0" err="1">
                          <a:effectLst/>
                        </a:rPr>
                        <a:t>bifidum</a:t>
                      </a:r>
                      <a:endParaRPr lang="uk-UA" sz="20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4368" marR="1436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 dirty="0">
                          <a:effectLst/>
                        </a:rPr>
                        <a:t>1</a:t>
                      </a:r>
                      <a:endParaRPr lang="uk-UA" sz="20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4368" marR="1436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 dirty="0">
                          <a:effectLst/>
                        </a:rPr>
                        <a:t>10</a:t>
                      </a:r>
                      <a:r>
                        <a:rPr lang="uk-UA" sz="2000" baseline="30000" dirty="0">
                          <a:effectLst/>
                        </a:rPr>
                        <a:t>9</a:t>
                      </a:r>
                      <a:endParaRPr lang="uk-UA" sz="20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4368" marR="14368" marT="0" marB="0"/>
                </a:tc>
              </a:tr>
              <a:tr h="254083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400">
                          <a:effectLst/>
                        </a:rPr>
                        <a:t> </a:t>
                      </a:r>
                      <a:endParaRPr lang="uk-UA" sz="24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4368" marR="14368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 dirty="0" err="1">
                          <a:effectLst/>
                        </a:rPr>
                        <a:t>Колібактерин</a:t>
                      </a:r>
                      <a:endParaRPr lang="uk-UA" sz="20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4368" marR="1436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>
                          <a:effectLst/>
                        </a:rPr>
                        <a:t>Е. coli</a:t>
                      </a:r>
                      <a:endParaRPr lang="uk-UA" sz="20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4368" marR="1436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 dirty="0">
                          <a:effectLst/>
                        </a:rPr>
                        <a:t>1</a:t>
                      </a:r>
                      <a:endParaRPr lang="uk-UA" sz="20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4368" marR="1436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 dirty="0">
                          <a:effectLst/>
                        </a:rPr>
                        <a:t>10</a:t>
                      </a:r>
                      <a:r>
                        <a:rPr lang="uk-UA" sz="2000" baseline="30000" dirty="0">
                          <a:effectLst/>
                        </a:rPr>
                        <a:t>9</a:t>
                      </a:r>
                      <a:endParaRPr lang="uk-UA" sz="20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4368" marR="14368" marT="0" marB="0"/>
                </a:tc>
              </a:tr>
              <a:tr h="254083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400">
                          <a:effectLst/>
                        </a:rPr>
                        <a:t> </a:t>
                      </a:r>
                      <a:endParaRPr lang="uk-UA" sz="24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4368" marR="14368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 dirty="0" err="1">
                          <a:effectLst/>
                        </a:rPr>
                        <a:t>Лактобактерин</a:t>
                      </a:r>
                      <a:endParaRPr lang="uk-UA" sz="20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4368" marR="1436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>
                          <a:effectLst/>
                        </a:rPr>
                        <a:t>L. fermentum</a:t>
                      </a:r>
                      <a:endParaRPr lang="uk-UA" sz="20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4368" marR="1436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 dirty="0">
                          <a:effectLst/>
                        </a:rPr>
                        <a:t>1</a:t>
                      </a:r>
                      <a:endParaRPr lang="uk-UA" sz="20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4368" marR="1436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 dirty="0">
                          <a:effectLst/>
                        </a:rPr>
                        <a:t>10</a:t>
                      </a:r>
                      <a:r>
                        <a:rPr lang="uk-UA" sz="2000" baseline="30000" dirty="0">
                          <a:effectLst/>
                        </a:rPr>
                        <a:t>8</a:t>
                      </a:r>
                      <a:endParaRPr lang="uk-UA" sz="20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4368" marR="14368" marT="0" marB="0"/>
                </a:tc>
              </a:tr>
              <a:tr h="254083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400">
                          <a:effectLst/>
                        </a:rPr>
                        <a:t> </a:t>
                      </a:r>
                      <a:endParaRPr lang="uk-UA" sz="24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4368" marR="14368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 dirty="0">
                          <a:effectLst/>
                        </a:rPr>
                        <a:t> </a:t>
                      </a:r>
                      <a:endParaRPr lang="uk-UA" sz="20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4368" marR="1436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>
                          <a:effectLst/>
                        </a:rPr>
                        <a:t>або L. plantarum</a:t>
                      </a:r>
                      <a:endParaRPr lang="uk-UA" sz="20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4368" marR="1436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 dirty="0">
                          <a:effectLst/>
                        </a:rPr>
                        <a:t> </a:t>
                      </a:r>
                      <a:endParaRPr lang="uk-UA" sz="20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4368" marR="1436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 dirty="0">
                          <a:effectLst/>
                        </a:rPr>
                        <a:t> </a:t>
                      </a:r>
                      <a:endParaRPr lang="uk-UA" sz="20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4368" marR="14368" marT="0" marB="0"/>
                </a:tc>
              </a:tr>
              <a:tr h="754571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 dirty="0">
                          <a:effectLst/>
                        </a:rPr>
                        <a:t>II</a:t>
                      </a:r>
                      <a:endParaRPr lang="uk-UA" sz="20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4368" marR="1436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 b="1" dirty="0">
                          <a:effectLst/>
                        </a:rPr>
                        <a:t>2-4-компонентні </a:t>
                      </a:r>
                      <a:r>
                        <a:rPr lang="uk-UA" sz="2000" b="1" dirty="0" err="1">
                          <a:effectLst/>
                        </a:rPr>
                        <a:t>пробіотики</a:t>
                      </a:r>
                      <a:r>
                        <a:rPr lang="uk-UA" sz="2000" b="1" dirty="0">
                          <a:effectLst/>
                        </a:rPr>
                        <a:t> на основі </a:t>
                      </a:r>
                      <a:r>
                        <a:rPr lang="uk-UA" sz="2000" b="1" dirty="0" err="1">
                          <a:effectLst/>
                        </a:rPr>
                        <a:t>облігатної</a:t>
                      </a:r>
                      <a:r>
                        <a:rPr lang="uk-UA" sz="2000" b="1" dirty="0">
                          <a:effectLst/>
                        </a:rPr>
                        <a:t>, факультативної або </a:t>
                      </a:r>
                      <a:r>
                        <a:rPr lang="uk-UA" sz="2000" b="1" dirty="0" err="1">
                          <a:effectLst/>
                        </a:rPr>
                        <a:t>транзиторної</a:t>
                      </a:r>
                      <a:r>
                        <a:rPr lang="uk-UA" sz="2000" b="1" dirty="0">
                          <a:effectLst/>
                        </a:rPr>
                        <a:t> флори</a:t>
                      </a:r>
                      <a:endParaRPr lang="uk-UA" sz="2000" b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4368" marR="1436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 dirty="0">
                          <a:effectLst/>
                        </a:rPr>
                        <a:t> </a:t>
                      </a:r>
                      <a:endParaRPr lang="uk-UA" sz="20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4368" marR="1436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 dirty="0">
                          <a:effectLst/>
                        </a:rPr>
                        <a:t> </a:t>
                      </a:r>
                      <a:endParaRPr lang="uk-UA" sz="20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4368" marR="1436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 dirty="0">
                          <a:effectLst/>
                        </a:rPr>
                        <a:t> </a:t>
                      </a:r>
                      <a:endParaRPr lang="uk-UA" sz="20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4368" marR="14368" marT="0" marB="0"/>
                </a:tc>
              </a:tr>
              <a:tr h="254083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400">
                          <a:effectLst/>
                        </a:rPr>
                        <a:t> </a:t>
                      </a:r>
                      <a:endParaRPr lang="uk-UA" sz="24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4368" marR="14368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 dirty="0" err="1">
                          <a:effectLst/>
                        </a:rPr>
                        <a:t>Біфікол</a:t>
                      </a:r>
                      <a:endParaRPr lang="uk-UA" sz="20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4368" marR="1436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>
                          <a:effectLst/>
                        </a:rPr>
                        <a:t>В. bifidum, E. coli</a:t>
                      </a:r>
                      <a:endParaRPr lang="uk-UA" sz="20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4368" marR="1436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>
                          <a:effectLst/>
                        </a:rPr>
                        <a:t>2</a:t>
                      </a:r>
                      <a:endParaRPr lang="uk-UA" sz="20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4368" marR="1436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 dirty="0">
                          <a:effectLst/>
                        </a:rPr>
                        <a:t>10</a:t>
                      </a:r>
                      <a:r>
                        <a:rPr lang="uk-UA" sz="2000" baseline="30000" dirty="0">
                          <a:effectLst/>
                        </a:rPr>
                        <a:t>8</a:t>
                      </a:r>
                      <a:endParaRPr lang="uk-UA" sz="20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4368" marR="14368" marT="0" marB="0"/>
                </a:tc>
              </a:tr>
              <a:tr h="508164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400">
                          <a:effectLst/>
                        </a:rPr>
                        <a:t> </a:t>
                      </a:r>
                      <a:endParaRPr lang="uk-UA" sz="24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4368" marR="14368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 dirty="0" err="1">
                          <a:effectLst/>
                        </a:rPr>
                        <a:t>Біфіформ</a:t>
                      </a:r>
                      <a:endParaRPr lang="uk-UA" sz="20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4368" marR="1436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 dirty="0">
                          <a:effectLst/>
                        </a:rPr>
                        <a:t>В. </a:t>
                      </a:r>
                      <a:r>
                        <a:rPr lang="uk-UA" sz="2000" dirty="0" err="1">
                          <a:effectLst/>
                        </a:rPr>
                        <a:t>longum</a:t>
                      </a:r>
                      <a:r>
                        <a:rPr lang="uk-UA" sz="2000" dirty="0">
                          <a:effectLst/>
                        </a:rPr>
                        <a:t>, </a:t>
                      </a:r>
                      <a:r>
                        <a:rPr lang="uk-UA" sz="2000" dirty="0" smtClean="0">
                          <a:effectLst/>
                        </a:rPr>
                        <a:t>S</a:t>
                      </a:r>
                      <a:r>
                        <a:rPr lang="uk-UA" sz="2000" dirty="0">
                          <a:effectLst/>
                        </a:rPr>
                        <a:t>. </a:t>
                      </a:r>
                      <a:r>
                        <a:rPr lang="uk-UA" sz="2000" dirty="0" err="1">
                          <a:effectLst/>
                        </a:rPr>
                        <a:t>faecium</a:t>
                      </a:r>
                      <a:endParaRPr lang="uk-UA" sz="20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4368" marR="1436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 dirty="0">
                          <a:effectLst/>
                        </a:rPr>
                        <a:t>2</a:t>
                      </a:r>
                      <a:endParaRPr lang="uk-UA" sz="20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4368" marR="1436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 dirty="0">
                          <a:effectLst/>
                        </a:rPr>
                        <a:t>10</a:t>
                      </a:r>
                      <a:r>
                        <a:rPr lang="uk-UA" sz="2000" baseline="30000" dirty="0">
                          <a:effectLst/>
                        </a:rPr>
                        <a:t>7</a:t>
                      </a:r>
                      <a:endParaRPr lang="uk-UA" sz="20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4368" marR="14368" marT="0" marB="0"/>
                </a:tc>
              </a:tr>
              <a:tr h="762247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400">
                          <a:effectLst/>
                        </a:rPr>
                        <a:t> </a:t>
                      </a:r>
                      <a:endParaRPr lang="uk-UA" sz="24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4368" marR="14368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 dirty="0" err="1">
                          <a:effectLst/>
                        </a:rPr>
                        <a:t>Лінекс</a:t>
                      </a:r>
                      <a:endParaRPr lang="uk-UA" sz="20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4368" marR="1436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 dirty="0">
                          <a:effectLst/>
                        </a:rPr>
                        <a:t>В. </a:t>
                      </a:r>
                      <a:r>
                        <a:rPr lang="uk-UA" sz="2000" dirty="0" err="1">
                          <a:effectLst/>
                        </a:rPr>
                        <a:t>infantis</a:t>
                      </a:r>
                      <a:r>
                        <a:rPr lang="uk-UA" sz="2000" dirty="0">
                          <a:effectLst/>
                        </a:rPr>
                        <a:t>, </a:t>
                      </a: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 dirty="0">
                          <a:effectLst/>
                        </a:rPr>
                        <a:t>L. </a:t>
                      </a:r>
                      <a:r>
                        <a:rPr lang="uk-UA" sz="2000" dirty="0" err="1">
                          <a:effectLst/>
                        </a:rPr>
                        <a:t>acidophilus</a:t>
                      </a:r>
                      <a:r>
                        <a:rPr lang="uk-UA" sz="2000" dirty="0" smtClean="0">
                          <a:effectLst/>
                        </a:rPr>
                        <a:t>,</a:t>
                      </a:r>
                      <a:endParaRPr lang="en-US" sz="2000" dirty="0" smtClean="0">
                        <a:effectLst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 dirty="0" smtClean="0">
                          <a:effectLst/>
                        </a:rPr>
                        <a:t> </a:t>
                      </a:r>
                      <a:r>
                        <a:rPr lang="uk-UA" sz="2000" dirty="0">
                          <a:effectLst/>
                        </a:rPr>
                        <a:t>S. </a:t>
                      </a:r>
                      <a:r>
                        <a:rPr lang="uk-UA" sz="2000" dirty="0" err="1">
                          <a:effectLst/>
                        </a:rPr>
                        <a:t>faecium</a:t>
                      </a:r>
                      <a:endParaRPr lang="uk-UA" sz="20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4368" marR="1436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>
                          <a:effectLst/>
                        </a:rPr>
                        <a:t>3</a:t>
                      </a:r>
                      <a:endParaRPr lang="uk-UA" sz="20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4368" marR="1436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 dirty="0">
                          <a:effectLst/>
                        </a:rPr>
                        <a:t>10</a:t>
                      </a:r>
                      <a:r>
                        <a:rPr lang="uk-UA" sz="2000" baseline="30000" dirty="0">
                          <a:effectLst/>
                        </a:rPr>
                        <a:t>7</a:t>
                      </a:r>
                      <a:endParaRPr lang="uk-UA" sz="20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4368" marR="14368" marT="0" marB="0"/>
                </a:tc>
              </a:tr>
              <a:tr h="254083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400">
                          <a:effectLst/>
                        </a:rPr>
                        <a:t> </a:t>
                      </a:r>
                      <a:endParaRPr lang="uk-UA" sz="24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4368" marR="14368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>
                          <a:effectLst/>
                        </a:rPr>
                        <a:t>Капсули йогурту</a:t>
                      </a:r>
                      <a:endParaRPr lang="uk-UA" sz="20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4368" marR="1436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>
                          <a:effectLst/>
                        </a:rPr>
                        <a:t>L. acidophilus</a:t>
                      </a:r>
                      <a:endParaRPr lang="uk-UA" sz="20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4368" marR="1436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>
                          <a:effectLst/>
                        </a:rPr>
                        <a:t>4</a:t>
                      </a:r>
                      <a:endParaRPr lang="uk-UA" sz="20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4368" marR="1436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 dirty="0">
                          <a:effectLst/>
                        </a:rPr>
                        <a:t>10</a:t>
                      </a:r>
                      <a:r>
                        <a:rPr lang="uk-UA" sz="2000" baseline="30000" dirty="0">
                          <a:effectLst/>
                        </a:rPr>
                        <a:t>9</a:t>
                      </a:r>
                      <a:endParaRPr lang="uk-UA" sz="20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4368" marR="14368" marT="0" marB="0"/>
                </a:tc>
              </a:tr>
              <a:tr h="762247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400">
                          <a:effectLst/>
                        </a:rPr>
                        <a:t> </a:t>
                      </a:r>
                      <a:endParaRPr lang="uk-UA" sz="24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4368" marR="14368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 dirty="0">
                          <a:effectLst/>
                        </a:rPr>
                        <a:t> </a:t>
                      </a:r>
                      <a:endParaRPr lang="uk-UA" sz="20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4368" marR="1436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</a:rPr>
                        <a:t>L.</a:t>
                      </a:r>
                      <a:r>
                        <a:rPr lang="en-US" sz="2000" baseline="0" dirty="0" smtClean="0">
                          <a:effectLst/>
                        </a:rPr>
                        <a:t> </a:t>
                      </a:r>
                      <a:r>
                        <a:rPr lang="uk-UA" sz="2000" dirty="0" err="1" smtClean="0">
                          <a:effectLst/>
                        </a:rPr>
                        <a:t>bulgaricus</a:t>
                      </a:r>
                      <a:r>
                        <a:rPr lang="uk-UA" sz="2000" dirty="0" smtClean="0">
                          <a:effectLst/>
                        </a:rPr>
                        <a:t>,</a:t>
                      </a:r>
                      <a:r>
                        <a:rPr lang="en-US" sz="2000" dirty="0" smtClean="0">
                          <a:effectLst/>
                        </a:rPr>
                        <a:t> </a:t>
                      </a:r>
                      <a:r>
                        <a:rPr lang="uk-UA" sz="2000" dirty="0" smtClean="0">
                          <a:effectLst/>
                        </a:rPr>
                        <a:t>B</a:t>
                      </a:r>
                      <a:r>
                        <a:rPr lang="uk-UA" sz="2000" dirty="0">
                          <a:effectLst/>
                        </a:rPr>
                        <a:t>. </a:t>
                      </a:r>
                      <a:r>
                        <a:rPr lang="uk-UA" sz="2000" dirty="0" err="1">
                          <a:effectLst/>
                        </a:rPr>
                        <a:t>bifidum</a:t>
                      </a:r>
                      <a:r>
                        <a:rPr lang="uk-UA" sz="2000" dirty="0">
                          <a:effectLst/>
                        </a:rPr>
                        <a:t>, </a:t>
                      </a:r>
                      <a:r>
                        <a:rPr lang="uk-UA" sz="2000" dirty="0" smtClean="0">
                          <a:effectLst/>
                        </a:rPr>
                        <a:t>S</a:t>
                      </a:r>
                      <a:r>
                        <a:rPr lang="uk-UA" sz="2000" dirty="0">
                          <a:effectLst/>
                        </a:rPr>
                        <a:t>. </a:t>
                      </a:r>
                      <a:r>
                        <a:rPr lang="uk-UA" sz="2000" dirty="0" err="1">
                          <a:effectLst/>
                        </a:rPr>
                        <a:t>thermophilus</a:t>
                      </a:r>
                      <a:endParaRPr lang="uk-UA" sz="20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4368" marR="1436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 dirty="0">
                          <a:effectLst/>
                        </a:rPr>
                        <a:t> </a:t>
                      </a:r>
                      <a:endParaRPr lang="uk-UA" sz="20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4368" marR="1436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 dirty="0">
                          <a:effectLst/>
                        </a:rPr>
                        <a:t> </a:t>
                      </a:r>
                      <a:endParaRPr lang="uk-UA" sz="20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4368" marR="14368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76454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27901764"/>
              </p:ext>
            </p:extLst>
          </p:nvPr>
        </p:nvGraphicFramePr>
        <p:xfrm>
          <a:off x="0" y="30057"/>
          <a:ext cx="9144000" cy="6705600"/>
        </p:xfrm>
        <a:graphic>
          <a:graphicData uri="http://schemas.openxmlformats.org/drawingml/2006/table">
            <a:tbl>
              <a:tblPr firstRow="1">
                <a:tableStyleId>{35758FB7-9AC5-4552-8A53-C91805E547FA}</a:tableStyleId>
              </a:tblPr>
              <a:tblGrid>
                <a:gridCol w="618836"/>
                <a:gridCol w="5033284"/>
                <a:gridCol w="2592288"/>
                <a:gridCol w="316675"/>
                <a:gridCol w="582917"/>
              </a:tblGrid>
              <a:tr h="140104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 dirty="0">
                          <a:effectLst/>
                        </a:rPr>
                        <a:t>1</a:t>
                      </a:r>
                      <a:endParaRPr lang="uk-UA" sz="20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4504" marR="1450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 dirty="0">
                          <a:effectLst/>
                        </a:rPr>
                        <a:t>2</a:t>
                      </a:r>
                      <a:endParaRPr lang="uk-UA" sz="20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4504" marR="1450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>
                          <a:effectLst/>
                        </a:rPr>
                        <a:t>3</a:t>
                      </a:r>
                      <a:endParaRPr lang="uk-UA" sz="20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4504" marR="1450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>
                          <a:effectLst/>
                        </a:rPr>
                        <a:t>4</a:t>
                      </a:r>
                      <a:endParaRPr lang="uk-UA" sz="20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4504" marR="1450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>
                          <a:effectLst/>
                        </a:rPr>
                        <a:t>5</a:t>
                      </a:r>
                      <a:endParaRPr lang="uk-UA" sz="20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4504" marR="14504" marT="0" marB="0"/>
                </a:tc>
              </a:tr>
              <a:tr h="182744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>
                          <a:effectLst/>
                        </a:rPr>
                        <a:t> </a:t>
                      </a:r>
                      <a:endParaRPr lang="uk-UA" sz="20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4504" marR="14504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 dirty="0" err="1">
                          <a:effectLst/>
                        </a:rPr>
                        <a:t>Симбіолакт</a:t>
                      </a:r>
                      <a:r>
                        <a:rPr lang="uk-UA" sz="2000" dirty="0">
                          <a:effectLst/>
                        </a:rPr>
                        <a:t> </a:t>
                      </a:r>
                      <a:r>
                        <a:rPr lang="uk-UA" sz="2000" dirty="0" err="1">
                          <a:effectLst/>
                        </a:rPr>
                        <a:t>композитум</a:t>
                      </a:r>
                      <a:endParaRPr lang="uk-UA" sz="20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4504" marR="1450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 dirty="0">
                          <a:effectLst/>
                        </a:rPr>
                        <a:t>L. </a:t>
                      </a:r>
                      <a:r>
                        <a:rPr lang="uk-UA" sz="2000" dirty="0" err="1">
                          <a:effectLst/>
                        </a:rPr>
                        <a:t>acidophilus</a:t>
                      </a:r>
                      <a:r>
                        <a:rPr lang="uk-UA" sz="2000" dirty="0">
                          <a:effectLst/>
                        </a:rPr>
                        <a:t>,</a:t>
                      </a:r>
                      <a:endParaRPr lang="uk-UA" sz="20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4504" marR="1450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>
                          <a:effectLst/>
                        </a:rPr>
                        <a:t>4</a:t>
                      </a:r>
                      <a:endParaRPr lang="uk-UA" sz="20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4504" marR="1450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>
                          <a:effectLst/>
                        </a:rPr>
                        <a:t>10</a:t>
                      </a:r>
                      <a:r>
                        <a:rPr lang="uk-UA" sz="2000" baseline="30000">
                          <a:effectLst/>
                        </a:rPr>
                        <a:t>9</a:t>
                      </a:r>
                      <a:endParaRPr lang="uk-UA" sz="20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4504" marR="14504" marT="0" marB="0"/>
                </a:tc>
              </a:tr>
              <a:tr h="182744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>
                          <a:effectLst/>
                        </a:rPr>
                        <a:t> </a:t>
                      </a:r>
                      <a:endParaRPr lang="uk-UA" sz="20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4504" marR="14504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>
                          <a:effectLst/>
                        </a:rPr>
                        <a:t> </a:t>
                      </a:r>
                      <a:endParaRPr lang="uk-UA" sz="20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4504" marR="14504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2000" dirty="0">
                          <a:effectLst/>
                        </a:rPr>
                        <a:t>L. </a:t>
                      </a:r>
                      <a:r>
                        <a:rPr lang="uk-UA" sz="2000" dirty="0" err="1">
                          <a:effectLst/>
                        </a:rPr>
                        <a:t>casei</a:t>
                      </a:r>
                      <a:r>
                        <a:rPr lang="uk-UA" sz="2000" dirty="0" smtClean="0">
                          <a:effectLst/>
                        </a:rPr>
                        <a:t>, В. </a:t>
                      </a:r>
                      <a:r>
                        <a:rPr lang="uk-UA" sz="2000" dirty="0" err="1" smtClean="0">
                          <a:effectLst/>
                        </a:rPr>
                        <a:t>bifidum</a:t>
                      </a:r>
                      <a:r>
                        <a:rPr lang="uk-UA" sz="2000" dirty="0" smtClean="0">
                          <a:effectLst/>
                        </a:rPr>
                        <a:t>,</a:t>
                      </a:r>
                      <a:endParaRPr lang="uk-UA" sz="20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4504" marR="1450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>
                          <a:effectLst/>
                        </a:rPr>
                        <a:t> </a:t>
                      </a:r>
                      <a:endParaRPr lang="uk-UA" sz="20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4504" marR="1450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>
                          <a:effectLst/>
                        </a:rPr>
                        <a:t> </a:t>
                      </a:r>
                      <a:endParaRPr lang="uk-UA" sz="20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4504" marR="14504" marT="0" marB="0"/>
                </a:tc>
              </a:tr>
              <a:tr h="182744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 dirty="0">
                          <a:effectLst/>
                        </a:rPr>
                        <a:t> </a:t>
                      </a:r>
                      <a:endParaRPr lang="uk-UA" sz="20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4504" marR="14504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>
                          <a:effectLst/>
                        </a:rPr>
                        <a:t> </a:t>
                      </a:r>
                      <a:endParaRPr lang="uk-UA" sz="20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4504" marR="1450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>
                          <a:effectLst/>
                        </a:rPr>
                        <a:t>Lactococcus lactis</a:t>
                      </a:r>
                      <a:endParaRPr lang="uk-UA" sz="20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4504" marR="1450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>
                          <a:effectLst/>
                        </a:rPr>
                        <a:t> </a:t>
                      </a:r>
                      <a:endParaRPr lang="uk-UA" sz="20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4504" marR="1450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>
                          <a:effectLst/>
                        </a:rPr>
                        <a:t> </a:t>
                      </a:r>
                      <a:endParaRPr lang="uk-UA" sz="20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4504" marR="14504" marT="0" marB="0"/>
                </a:tc>
              </a:tr>
              <a:tr h="365488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 b="1" dirty="0">
                          <a:effectLst/>
                        </a:rPr>
                        <a:t>ІІІ</a:t>
                      </a:r>
                      <a:endParaRPr lang="uk-UA" sz="2000" b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4504" marR="1450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 b="1" dirty="0" err="1">
                          <a:effectLst/>
                        </a:rPr>
                        <a:t>Пробіотики</a:t>
                      </a:r>
                      <a:r>
                        <a:rPr lang="uk-UA" sz="2000" b="1" dirty="0">
                          <a:effectLst/>
                        </a:rPr>
                        <a:t> на основі </a:t>
                      </a:r>
                      <a:r>
                        <a:rPr lang="uk-UA" sz="2000" b="1" dirty="0" err="1">
                          <a:effectLst/>
                        </a:rPr>
                        <a:t>транзиторних</a:t>
                      </a:r>
                      <a:r>
                        <a:rPr lang="uk-UA" sz="2000" b="1" dirty="0">
                          <a:effectLst/>
                        </a:rPr>
                        <a:t> мікроорганізмів</a:t>
                      </a:r>
                      <a:endParaRPr lang="uk-UA" sz="2000" b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4504" marR="1450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 dirty="0">
                          <a:effectLst/>
                        </a:rPr>
                        <a:t> </a:t>
                      </a:r>
                      <a:endParaRPr lang="uk-UA" sz="20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4504" marR="1450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>
                          <a:effectLst/>
                        </a:rPr>
                        <a:t> </a:t>
                      </a:r>
                      <a:endParaRPr lang="uk-UA" sz="20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4504" marR="1450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>
                          <a:effectLst/>
                        </a:rPr>
                        <a:t> </a:t>
                      </a:r>
                      <a:endParaRPr lang="uk-UA" sz="20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4504" marR="14504" marT="0" marB="0"/>
                </a:tc>
              </a:tr>
              <a:tr h="182744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>
                          <a:effectLst/>
                        </a:rPr>
                        <a:t> </a:t>
                      </a:r>
                      <a:endParaRPr lang="uk-UA" sz="20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4504" marR="1450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>
                          <a:effectLst/>
                        </a:rPr>
                        <a:t>Бактисубтил (Флонивин БС)</a:t>
                      </a:r>
                      <a:endParaRPr lang="uk-UA" sz="20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4504" marR="1450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>
                          <a:effectLst/>
                        </a:rPr>
                        <a:t>В. cereus</a:t>
                      </a:r>
                      <a:endParaRPr lang="uk-UA" sz="20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4504" marR="1450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>
                          <a:effectLst/>
                        </a:rPr>
                        <a:t>1</a:t>
                      </a:r>
                      <a:endParaRPr lang="uk-UA" sz="20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4504" marR="1450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>
                          <a:effectLst/>
                        </a:rPr>
                        <a:t>10</a:t>
                      </a:r>
                      <a:r>
                        <a:rPr lang="uk-UA" sz="2000" baseline="30000">
                          <a:effectLst/>
                        </a:rPr>
                        <a:t>9</a:t>
                      </a:r>
                      <a:endParaRPr lang="uk-UA" sz="20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4504" marR="14504" marT="0" marB="0"/>
                </a:tc>
              </a:tr>
              <a:tr h="182744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>
                          <a:effectLst/>
                        </a:rPr>
                        <a:t> </a:t>
                      </a:r>
                      <a:endParaRPr lang="uk-UA" sz="20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4504" marR="14504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>
                          <a:effectLst/>
                        </a:rPr>
                        <a:t>Біоспорин</a:t>
                      </a:r>
                      <a:endParaRPr lang="uk-UA" sz="20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4504" marR="1450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>
                          <a:effectLst/>
                        </a:rPr>
                        <a:t>В. subtilis,</a:t>
                      </a:r>
                      <a:endParaRPr lang="uk-UA" sz="20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4504" marR="1450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>
                          <a:effectLst/>
                        </a:rPr>
                        <a:t>2</a:t>
                      </a:r>
                      <a:endParaRPr lang="uk-UA" sz="20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4504" marR="1450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>
                          <a:effectLst/>
                        </a:rPr>
                        <a:t>10</a:t>
                      </a:r>
                      <a:r>
                        <a:rPr lang="uk-UA" sz="2000" baseline="30000">
                          <a:effectLst/>
                        </a:rPr>
                        <a:t>9</a:t>
                      </a:r>
                      <a:endParaRPr lang="uk-UA" sz="20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4504" marR="14504" marT="0" marB="0"/>
                </a:tc>
              </a:tr>
              <a:tr h="182744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>
                          <a:effectLst/>
                        </a:rPr>
                        <a:t> </a:t>
                      </a:r>
                      <a:endParaRPr lang="uk-UA" sz="20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4504" marR="14504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>
                          <a:effectLst/>
                        </a:rPr>
                        <a:t> </a:t>
                      </a:r>
                      <a:endParaRPr lang="uk-UA" sz="20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4504" marR="1450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>
                          <a:effectLst/>
                        </a:rPr>
                        <a:t>В. licheniformis</a:t>
                      </a:r>
                      <a:endParaRPr lang="uk-UA" sz="20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4504" marR="1450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 dirty="0">
                          <a:effectLst/>
                        </a:rPr>
                        <a:t> </a:t>
                      </a:r>
                      <a:endParaRPr lang="uk-UA" sz="20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4504" marR="1450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>
                          <a:effectLst/>
                        </a:rPr>
                        <a:t> </a:t>
                      </a:r>
                      <a:endParaRPr lang="uk-UA" sz="20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4504" marR="14504" marT="0" marB="0"/>
                </a:tc>
              </a:tr>
              <a:tr h="182744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>
                          <a:effectLst/>
                        </a:rPr>
                        <a:t> </a:t>
                      </a:r>
                      <a:endParaRPr lang="uk-UA" sz="20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4504" marR="14504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>
                          <a:effectLst/>
                        </a:rPr>
                        <a:t>Ентерол-250</a:t>
                      </a:r>
                      <a:endParaRPr lang="uk-UA" sz="20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4504" marR="1450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>
                          <a:effectLst/>
                        </a:rPr>
                        <a:t>Saccharomyces boulardii</a:t>
                      </a:r>
                      <a:endParaRPr lang="uk-UA" sz="20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4504" marR="1450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 dirty="0">
                          <a:effectLst/>
                        </a:rPr>
                        <a:t>1</a:t>
                      </a:r>
                      <a:endParaRPr lang="uk-UA" sz="20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4504" marR="1450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>
                          <a:effectLst/>
                        </a:rPr>
                        <a:t>10</a:t>
                      </a:r>
                      <a:r>
                        <a:rPr lang="uk-UA" sz="2000" baseline="30000">
                          <a:effectLst/>
                        </a:rPr>
                        <a:t>7</a:t>
                      </a:r>
                      <a:endParaRPr lang="uk-UA" sz="20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4504" marR="14504" marT="0" marB="0"/>
                </a:tc>
              </a:tr>
              <a:tr h="182744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>
                          <a:effectLst/>
                        </a:rPr>
                        <a:t> </a:t>
                      </a:r>
                      <a:endParaRPr lang="uk-UA" sz="20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4504" marR="14504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>
                          <a:effectLst/>
                        </a:rPr>
                        <a:t>А-бактерин (Аеробакт)</a:t>
                      </a:r>
                      <a:endParaRPr lang="uk-UA" sz="20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4504" marR="1450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>
                          <a:effectLst/>
                        </a:rPr>
                        <a:t>Aerococcus viridans</a:t>
                      </a:r>
                      <a:endParaRPr lang="uk-UA" sz="20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4504" marR="1450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>
                          <a:effectLst/>
                        </a:rPr>
                        <a:t>1</a:t>
                      </a:r>
                      <a:endParaRPr lang="uk-UA" sz="20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4504" marR="1450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>
                          <a:effectLst/>
                        </a:rPr>
                        <a:t>10</a:t>
                      </a:r>
                      <a:r>
                        <a:rPr lang="uk-UA" sz="2000" baseline="30000">
                          <a:effectLst/>
                        </a:rPr>
                        <a:t>8</a:t>
                      </a:r>
                      <a:endParaRPr lang="uk-UA" sz="20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4504" marR="14504" marT="0" marB="0"/>
                </a:tc>
              </a:tr>
              <a:tr h="182744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>
                          <a:effectLst/>
                        </a:rPr>
                        <a:t> </a:t>
                      </a:r>
                      <a:endParaRPr lang="uk-UA" sz="20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4504" marR="14504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>
                          <a:effectLst/>
                        </a:rPr>
                        <a:t>Лактовіт форте</a:t>
                      </a:r>
                      <a:endParaRPr lang="uk-UA" sz="20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4504" marR="1450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>
                          <a:effectLst/>
                        </a:rPr>
                        <a:t>L. sporogenes,</a:t>
                      </a:r>
                      <a:endParaRPr lang="uk-UA" sz="20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4504" marR="1450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>
                          <a:effectLst/>
                        </a:rPr>
                        <a:t>2</a:t>
                      </a:r>
                      <a:endParaRPr lang="uk-UA" sz="20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4504" marR="1450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>
                          <a:effectLst/>
                        </a:rPr>
                        <a:t>10</a:t>
                      </a:r>
                      <a:r>
                        <a:rPr lang="uk-UA" sz="2000" baseline="30000">
                          <a:effectLst/>
                        </a:rPr>
                        <a:t>8</a:t>
                      </a:r>
                      <a:endParaRPr lang="uk-UA" sz="20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4504" marR="14504" marT="0" marB="0"/>
                </a:tc>
              </a:tr>
              <a:tr h="182744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>
                          <a:effectLst/>
                        </a:rPr>
                        <a:t> </a:t>
                      </a:r>
                      <a:endParaRPr lang="uk-UA" sz="20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4504" marR="14504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>
                          <a:effectLst/>
                        </a:rPr>
                        <a:t> </a:t>
                      </a:r>
                      <a:endParaRPr lang="uk-UA" sz="20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4504" marR="1450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>
                          <a:effectLst/>
                        </a:rPr>
                        <a:t>B. coagulans</a:t>
                      </a:r>
                      <a:endParaRPr lang="uk-UA" sz="20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4504" marR="1450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 dirty="0">
                          <a:effectLst/>
                        </a:rPr>
                        <a:t> </a:t>
                      </a:r>
                      <a:endParaRPr lang="uk-UA" sz="20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4504" marR="1450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>
                          <a:effectLst/>
                        </a:rPr>
                        <a:t> </a:t>
                      </a:r>
                      <a:endParaRPr lang="uk-UA" sz="20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4504" marR="14504" marT="0" marB="0"/>
                </a:tc>
              </a:tr>
              <a:tr h="548232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 b="1" dirty="0">
                          <a:effectLst/>
                        </a:rPr>
                        <a:t>IV</a:t>
                      </a:r>
                      <a:endParaRPr lang="uk-UA" sz="2000" b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4504" marR="1450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 b="1" dirty="0" err="1">
                          <a:effectLst/>
                        </a:rPr>
                        <a:t>Синбіотики</a:t>
                      </a:r>
                      <a:r>
                        <a:rPr lang="uk-UA" sz="2000" b="1" dirty="0">
                          <a:effectLst/>
                        </a:rPr>
                        <a:t> (комбінація </a:t>
                      </a:r>
                      <a:r>
                        <a:rPr lang="uk-UA" sz="2000" b="1" dirty="0" err="1">
                          <a:effectLst/>
                        </a:rPr>
                        <a:t>пробіотиків</a:t>
                      </a:r>
                      <a:r>
                        <a:rPr lang="uk-UA" sz="2000" b="1" dirty="0">
                          <a:effectLst/>
                        </a:rPr>
                        <a:t> i </a:t>
                      </a:r>
                      <a:r>
                        <a:rPr lang="uk-UA" sz="2000" b="1" dirty="0" err="1">
                          <a:effectLst/>
                        </a:rPr>
                        <a:t>пребіотиків</a:t>
                      </a:r>
                      <a:r>
                        <a:rPr lang="uk-UA" sz="2000" b="1" dirty="0">
                          <a:effectLst/>
                        </a:rPr>
                        <a:t>) та іммобілізовані </a:t>
                      </a:r>
                      <a:r>
                        <a:rPr lang="uk-UA" sz="2000" b="1" dirty="0" err="1">
                          <a:effectLst/>
                        </a:rPr>
                        <a:t>пробіотики</a:t>
                      </a:r>
                      <a:endParaRPr lang="uk-UA" sz="2000" b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4504" marR="1450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>
                          <a:effectLst/>
                        </a:rPr>
                        <a:t> </a:t>
                      </a:r>
                      <a:endParaRPr lang="uk-UA" sz="20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4504" marR="1450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>
                          <a:effectLst/>
                        </a:rPr>
                        <a:t> </a:t>
                      </a:r>
                      <a:endParaRPr lang="uk-UA" sz="20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4504" marR="1450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 dirty="0">
                          <a:effectLst/>
                        </a:rPr>
                        <a:t> </a:t>
                      </a:r>
                      <a:endParaRPr lang="uk-UA" sz="20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4504" marR="14504" marT="0" marB="0"/>
                </a:tc>
              </a:tr>
              <a:tr h="182744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>
                          <a:effectLst/>
                        </a:rPr>
                        <a:t> </a:t>
                      </a:r>
                      <a:endParaRPr lang="uk-UA" sz="20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4504" marR="14504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>
                          <a:effectLst/>
                        </a:rPr>
                        <a:t>Екстралакт</a:t>
                      </a:r>
                      <a:endParaRPr lang="uk-UA" sz="20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4504" marR="1450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>
                          <a:effectLst/>
                        </a:rPr>
                        <a:t>L. acidophilus</a:t>
                      </a:r>
                      <a:endParaRPr lang="uk-UA" sz="20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4504" marR="1450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>
                          <a:effectLst/>
                        </a:rPr>
                        <a:t>1</a:t>
                      </a:r>
                      <a:endParaRPr lang="uk-UA" sz="20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4504" marR="1450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 dirty="0">
                          <a:effectLst/>
                        </a:rPr>
                        <a:t>10</a:t>
                      </a:r>
                      <a:r>
                        <a:rPr lang="uk-UA" sz="2000" baseline="30000" dirty="0">
                          <a:effectLst/>
                        </a:rPr>
                        <a:t>8</a:t>
                      </a:r>
                      <a:endParaRPr lang="uk-UA" sz="20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4504" marR="14504" marT="0" marB="0"/>
                </a:tc>
              </a:tr>
              <a:tr h="182744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>
                          <a:effectLst/>
                        </a:rPr>
                        <a:t> </a:t>
                      </a:r>
                      <a:endParaRPr lang="uk-UA" sz="20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4504" marR="14504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>
                          <a:effectLst/>
                        </a:rPr>
                        <a:t>Біфілакт-екстра</a:t>
                      </a:r>
                      <a:endParaRPr lang="uk-UA" sz="20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4504" marR="1450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>
                          <a:effectLst/>
                        </a:rPr>
                        <a:t>B. bifidum</a:t>
                      </a:r>
                      <a:endParaRPr lang="uk-UA" sz="20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4504" marR="1450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>
                          <a:effectLst/>
                        </a:rPr>
                        <a:t>1</a:t>
                      </a:r>
                      <a:endParaRPr lang="uk-UA" sz="20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4504" marR="1450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>
                          <a:effectLst/>
                        </a:rPr>
                        <a:t>10</a:t>
                      </a:r>
                      <a:r>
                        <a:rPr lang="uk-UA" sz="2000" baseline="30000">
                          <a:effectLst/>
                        </a:rPr>
                        <a:t>8</a:t>
                      </a:r>
                      <a:endParaRPr lang="uk-UA" sz="20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4504" marR="14504" marT="0" marB="0"/>
                </a:tc>
              </a:tr>
              <a:tr h="182744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>
                          <a:effectLst/>
                        </a:rPr>
                        <a:t> </a:t>
                      </a:r>
                      <a:endParaRPr lang="uk-UA" sz="20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4504" marR="14504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>
                          <a:effectLst/>
                        </a:rPr>
                        <a:t>Біфідумбактерин-форте</a:t>
                      </a:r>
                      <a:endParaRPr lang="uk-UA" sz="20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4504" marR="1450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>
                          <a:effectLst/>
                        </a:rPr>
                        <a:t>B. bifidum</a:t>
                      </a:r>
                      <a:endParaRPr lang="uk-UA" sz="20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4504" marR="1450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>
                          <a:effectLst/>
                        </a:rPr>
                        <a:t>1</a:t>
                      </a:r>
                      <a:endParaRPr lang="uk-UA" sz="20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4504" marR="1450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 dirty="0">
                          <a:effectLst/>
                        </a:rPr>
                        <a:t>10</a:t>
                      </a:r>
                      <a:r>
                        <a:rPr lang="uk-UA" sz="2000" baseline="30000" dirty="0">
                          <a:effectLst/>
                        </a:rPr>
                        <a:t>7</a:t>
                      </a:r>
                      <a:endParaRPr lang="uk-UA" sz="20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4504" marR="14504" marT="0" marB="0"/>
                </a:tc>
              </a:tr>
              <a:tr h="182744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>
                          <a:effectLst/>
                        </a:rPr>
                        <a:t> </a:t>
                      </a:r>
                      <a:endParaRPr lang="uk-UA" sz="20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4504" marR="14504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>
                          <a:effectLst/>
                        </a:rPr>
                        <a:t>Пробіфор</a:t>
                      </a:r>
                      <a:endParaRPr lang="uk-UA" sz="20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4504" marR="1450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>
                          <a:effectLst/>
                        </a:rPr>
                        <a:t>B. bifidum</a:t>
                      </a:r>
                      <a:endParaRPr lang="uk-UA" sz="20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4504" marR="1450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>
                          <a:effectLst/>
                        </a:rPr>
                        <a:t>1</a:t>
                      </a:r>
                      <a:endParaRPr lang="uk-UA" sz="20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4504" marR="1450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>
                          <a:effectLst/>
                        </a:rPr>
                        <a:t>10</a:t>
                      </a:r>
                      <a:r>
                        <a:rPr lang="uk-UA" sz="2000" baseline="30000">
                          <a:effectLst/>
                        </a:rPr>
                        <a:t>8</a:t>
                      </a:r>
                      <a:endParaRPr lang="uk-UA" sz="20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4504" marR="14504" marT="0" marB="0"/>
                </a:tc>
              </a:tr>
              <a:tr h="548232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 b="1" dirty="0">
                          <a:effectLst/>
                        </a:rPr>
                        <a:t>V</a:t>
                      </a:r>
                      <a:endParaRPr lang="uk-UA" sz="2000" b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4504" marR="1450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 b="1" dirty="0">
                          <a:effectLst/>
                        </a:rPr>
                        <a:t>Препарати на основі </a:t>
                      </a:r>
                      <a:r>
                        <a:rPr lang="uk-UA" sz="2000" b="1" dirty="0" err="1">
                          <a:effectLst/>
                        </a:rPr>
                        <a:t>рекомбінантних</a:t>
                      </a:r>
                      <a:r>
                        <a:rPr lang="uk-UA" sz="2000" b="1" dirty="0">
                          <a:effectLst/>
                        </a:rPr>
                        <a:t> генно-інженерних штамів</a:t>
                      </a:r>
                      <a:endParaRPr lang="uk-UA" sz="2000" b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4504" marR="1450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>
                          <a:effectLst/>
                        </a:rPr>
                        <a:t> </a:t>
                      </a:r>
                      <a:endParaRPr lang="uk-UA" sz="20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4504" marR="1450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>
                          <a:effectLst/>
                        </a:rPr>
                        <a:t> </a:t>
                      </a:r>
                      <a:endParaRPr lang="uk-UA" sz="20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4504" marR="1450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 dirty="0">
                          <a:effectLst/>
                        </a:rPr>
                        <a:t> </a:t>
                      </a:r>
                      <a:endParaRPr lang="uk-UA" sz="20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4504" marR="14504" marT="0" marB="0"/>
                </a:tc>
              </a:tr>
              <a:tr h="182744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>
                          <a:effectLst/>
                        </a:rPr>
                        <a:t> </a:t>
                      </a:r>
                      <a:endParaRPr lang="uk-UA" sz="20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4504" marR="14504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>
                          <a:effectLst/>
                        </a:rPr>
                        <a:t>Субалін</a:t>
                      </a:r>
                      <a:endParaRPr lang="uk-UA" sz="20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4504" marR="1450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>
                          <a:effectLst/>
                        </a:rPr>
                        <a:t>B. subtilis</a:t>
                      </a:r>
                      <a:endParaRPr lang="uk-UA" sz="20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4504" marR="1450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>
                          <a:effectLst/>
                        </a:rPr>
                        <a:t>1</a:t>
                      </a:r>
                      <a:endParaRPr lang="uk-UA" sz="20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4504" marR="1450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 dirty="0">
                          <a:effectLst/>
                        </a:rPr>
                        <a:t>10</a:t>
                      </a:r>
                      <a:r>
                        <a:rPr lang="uk-UA" sz="2000" baseline="30000" dirty="0">
                          <a:effectLst/>
                        </a:rPr>
                        <a:t>9</a:t>
                      </a:r>
                      <a:endParaRPr lang="uk-UA" sz="20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4504" marR="14504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46311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40103738"/>
              </p:ext>
            </p:extLst>
          </p:nvPr>
        </p:nvGraphicFramePr>
        <p:xfrm>
          <a:off x="1" y="0"/>
          <a:ext cx="9143999" cy="6196584"/>
        </p:xfrm>
        <a:graphic>
          <a:graphicData uri="http://schemas.openxmlformats.org/drawingml/2006/table">
            <a:tbl>
              <a:tblPr firstRow="1">
                <a:tableStyleId>{35758FB7-9AC5-4552-8A53-C91805E547FA}</a:tableStyleId>
              </a:tblPr>
              <a:tblGrid>
                <a:gridCol w="806502"/>
                <a:gridCol w="4413569"/>
                <a:gridCol w="2088232"/>
                <a:gridCol w="792088"/>
                <a:gridCol w="1043608"/>
              </a:tblGrid>
              <a:tr h="301731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2000" dirty="0">
                          <a:effectLst/>
                        </a:rPr>
                        <a:t>1</a:t>
                      </a:r>
                      <a:endParaRPr lang="uk-UA" sz="20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3947" marR="2394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2000" dirty="0">
                          <a:effectLst/>
                        </a:rPr>
                        <a:t>2</a:t>
                      </a:r>
                      <a:endParaRPr lang="uk-UA" sz="20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3947" marR="2394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2000">
                          <a:effectLst/>
                        </a:rPr>
                        <a:t>3</a:t>
                      </a:r>
                      <a:endParaRPr lang="uk-UA" sz="2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3947" marR="2394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2000">
                          <a:effectLst/>
                        </a:rPr>
                        <a:t>4</a:t>
                      </a:r>
                      <a:endParaRPr lang="uk-UA" sz="2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3947" marR="2394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2000">
                          <a:effectLst/>
                        </a:rPr>
                        <a:t>5</a:t>
                      </a:r>
                      <a:endParaRPr lang="uk-UA" sz="2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3947" marR="23947" marT="0" marB="0"/>
                </a:tc>
              </a:tr>
              <a:tr h="603462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2000" b="1" dirty="0">
                          <a:effectLst/>
                        </a:rPr>
                        <a:t>VI</a:t>
                      </a:r>
                      <a:endParaRPr lang="uk-UA" sz="20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3947" marR="2394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2000" b="1" dirty="0" err="1">
                          <a:effectLst/>
                        </a:rPr>
                        <a:t>Полікомпонентні</a:t>
                      </a:r>
                      <a:r>
                        <a:rPr lang="uk-UA" sz="2000" b="1" dirty="0">
                          <a:effectLst/>
                        </a:rPr>
                        <a:t> </a:t>
                      </a:r>
                      <a:r>
                        <a:rPr lang="uk-UA" sz="2000" b="1" dirty="0" err="1">
                          <a:effectLst/>
                        </a:rPr>
                        <a:t>пробіотики</a:t>
                      </a:r>
                      <a:r>
                        <a:rPr lang="uk-UA" sz="2000" b="1" dirty="0">
                          <a:effectLst/>
                        </a:rPr>
                        <a:t> на </a:t>
                      </a:r>
                      <a:r>
                        <a:rPr lang="uk-UA" sz="2000" b="1" dirty="0" err="1">
                          <a:effectLst/>
                        </a:rPr>
                        <a:t>ocнові</a:t>
                      </a:r>
                      <a:r>
                        <a:rPr lang="uk-UA" sz="2000" b="1" dirty="0">
                          <a:effectLst/>
                        </a:rPr>
                        <a:t> </a:t>
                      </a:r>
                      <a:r>
                        <a:rPr lang="uk-UA" sz="2000" b="1" dirty="0" err="1">
                          <a:effectLst/>
                        </a:rPr>
                        <a:t>лакто-</a:t>
                      </a:r>
                      <a:r>
                        <a:rPr lang="uk-UA" sz="2000" b="1" dirty="0">
                          <a:effectLst/>
                        </a:rPr>
                        <a:t> i </a:t>
                      </a:r>
                      <a:r>
                        <a:rPr lang="uk-UA" sz="2000" b="1" dirty="0" err="1">
                          <a:effectLst/>
                        </a:rPr>
                        <a:t>біфідобактерій</a:t>
                      </a:r>
                      <a:endParaRPr lang="uk-UA" sz="20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3947" marR="2394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2000">
                          <a:effectLst/>
                        </a:rPr>
                        <a:t> </a:t>
                      </a:r>
                      <a:endParaRPr lang="uk-UA" sz="2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3947" marR="2394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2000">
                          <a:effectLst/>
                        </a:rPr>
                        <a:t> </a:t>
                      </a:r>
                      <a:endParaRPr lang="uk-UA" sz="2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3947" marR="2394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2000">
                          <a:effectLst/>
                        </a:rPr>
                        <a:t> </a:t>
                      </a:r>
                      <a:endParaRPr lang="uk-UA" sz="2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3947" marR="23947" marT="0" marB="0"/>
                </a:tc>
              </a:tr>
              <a:tr h="301731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2000">
                          <a:effectLst/>
                        </a:rPr>
                        <a:t> </a:t>
                      </a:r>
                      <a:endParaRPr lang="uk-UA" sz="2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3947" marR="23947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2000" dirty="0" err="1">
                          <a:effectLst/>
                        </a:rPr>
                        <a:t>Probiotic</a:t>
                      </a:r>
                      <a:endParaRPr lang="uk-UA" sz="20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3947" marR="2394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2000">
                          <a:effectLst/>
                        </a:rPr>
                        <a:t>Lactobacillus</a:t>
                      </a:r>
                      <a:endParaRPr lang="uk-UA" sz="2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3947" marR="2394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2000">
                          <a:effectLst/>
                        </a:rPr>
                        <a:t>9</a:t>
                      </a:r>
                      <a:endParaRPr lang="uk-UA" sz="2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3947" marR="2394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2000">
                          <a:effectLst/>
                        </a:rPr>
                        <a:t>10</a:t>
                      </a:r>
                      <a:r>
                        <a:rPr lang="uk-UA" sz="2000" baseline="30000">
                          <a:effectLst/>
                        </a:rPr>
                        <a:t>9</a:t>
                      </a:r>
                      <a:endParaRPr lang="uk-UA" sz="2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3947" marR="23947" marT="0" marB="0"/>
                </a:tc>
              </a:tr>
              <a:tr h="301731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2000">
                          <a:effectLst/>
                        </a:rPr>
                        <a:t> </a:t>
                      </a:r>
                      <a:endParaRPr lang="uk-UA" sz="2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3947" marR="23947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2000" dirty="0" err="1">
                          <a:effectLst/>
                        </a:rPr>
                        <a:t>Symbiolact</a:t>
                      </a:r>
                      <a:endParaRPr lang="uk-UA" sz="20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3947" marR="2394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2000" dirty="0" err="1">
                          <a:effectLst/>
                        </a:rPr>
                        <a:t>Lactobacillus</a:t>
                      </a:r>
                      <a:r>
                        <a:rPr lang="uk-UA" sz="2000" dirty="0">
                          <a:effectLst/>
                        </a:rPr>
                        <a:t>,</a:t>
                      </a:r>
                      <a:endParaRPr lang="uk-UA" sz="20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3947" marR="2394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2000">
                          <a:effectLst/>
                        </a:rPr>
                        <a:t>6</a:t>
                      </a:r>
                      <a:endParaRPr lang="uk-UA" sz="2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3947" marR="2394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2000">
                          <a:effectLst/>
                        </a:rPr>
                        <a:t>10</a:t>
                      </a:r>
                      <a:r>
                        <a:rPr lang="uk-UA" sz="2000" baseline="30000">
                          <a:effectLst/>
                        </a:rPr>
                        <a:t>10</a:t>
                      </a:r>
                      <a:endParaRPr lang="uk-UA" sz="2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3947" marR="23947" marT="0" marB="0"/>
                </a:tc>
              </a:tr>
              <a:tr h="301731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2000">
                          <a:effectLst/>
                        </a:rPr>
                        <a:t> </a:t>
                      </a:r>
                      <a:endParaRPr lang="uk-UA" sz="2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3947" marR="23947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2000">
                          <a:effectLst/>
                        </a:rPr>
                        <a:t> </a:t>
                      </a:r>
                      <a:endParaRPr lang="uk-UA" sz="2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3947" marR="2394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2000" dirty="0" err="1">
                          <a:effectLst/>
                        </a:rPr>
                        <a:t>Bifidobacterium</a:t>
                      </a:r>
                      <a:endParaRPr lang="uk-UA" sz="20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3947" marR="2394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2000">
                          <a:effectLst/>
                        </a:rPr>
                        <a:t> </a:t>
                      </a:r>
                      <a:endParaRPr lang="uk-UA" sz="2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3947" marR="2394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2000">
                          <a:effectLst/>
                        </a:rPr>
                        <a:t> </a:t>
                      </a:r>
                      <a:endParaRPr lang="uk-UA" sz="2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3947" marR="23947" marT="0" marB="0"/>
                </a:tc>
              </a:tr>
              <a:tr h="301731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2000">
                          <a:effectLst/>
                        </a:rPr>
                        <a:t> </a:t>
                      </a:r>
                      <a:endParaRPr lang="uk-UA" sz="2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3947" marR="23947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2000">
                          <a:effectLst/>
                        </a:rPr>
                        <a:t>Біфідум- Мульти-1,2,3</a:t>
                      </a:r>
                      <a:endParaRPr lang="uk-UA" sz="2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3947" marR="2394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2000" dirty="0" err="1">
                          <a:effectLst/>
                        </a:rPr>
                        <a:t>Bifidobacterium</a:t>
                      </a:r>
                      <a:endParaRPr lang="uk-UA" sz="20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3947" marR="2394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2000">
                          <a:effectLst/>
                        </a:rPr>
                        <a:t>6</a:t>
                      </a:r>
                      <a:endParaRPr lang="uk-UA" sz="2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3947" marR="2394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2000">
                          <a:effectLst/>
                        </a:rPr>
                        <a:t>10</a:t>
                      </a:r>
                      <a:r>
                        <a:rPr lang="uk-UA" sz="2000" baseline="30000">
                          <a:effectLst/>
                        </a:rPr>
                        <a:t>9</a:t>
                      </a:r>
                      <a:endParaRPr lang="uk-UA" sz="2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3947" marR="23947" marT="0" marB="0"/>
                </a:tc>
              </a:tr>
              <a:tr h="301731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2000">
                          <a:effectLst/>
                        </a:rPr>
                        <a:t> </a:t>
                      </a:r>
                      <a:endParaRPr lang="uk-UA" sz="2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3947" marR="23947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2000">
                          <a:effectLst/>
                        </a:rPr>
                        <a:t>Полібактерин</a:t>
                      </a:r>
                      <a:endParaRPr lang="uk-UA" sz="2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3947" marR="2394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2000" dirty="0" err="1">
                          <a:effectLst/>
                        </a:rPr>
                        <a:t>Lactobacillus</a:t>
                      </a:r>
                      <a:r>
                        <a:rPr lang="uk-UA" sz="2000" dirty="0">
                          <a:effectLst/>
                        </a:rPr>
                        <a:t>,</a:t>
                      </a:r>
                      <a:endParaRPr lang="uk-UA" sz="20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3947" marR="2394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2000">
                          <a:effectLst/>
                        </a:rPr>
                        <a:t>7</a:t>
                      </a:r>
                      <a:endParaRPr lang="uk-UA" sz="2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3947" marR="2394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2000">
                          <a:effectLst/>
                        </a:rPr>
                        <a:t>10</a:t>
                      </a:r>
                      <a:r>
                        <a:rPr lang="uk-UA" sz="2000" baseline="30000">
                          <a:effectLst/>
                        </a:rPr>
                        <a:t>9</a:t>
                      </a:r>
                      <a:endParaRPr lang="uk-UA" sz="2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3947" marR="23947" marT="0" marB="0"/>
                </a:tc>
              </a:tr>
              <a:tr h="301731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2000">
                          <a:effectLst/>
                        </a:rPr>
                        <a:t> </a:t>
                      </a:r>
                      <a:endParaRPr lang="uk-UA" sz="2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3947" marR="23947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2000">
                          <a:effectLst/>
                        </a:rPr>
                        <a:t> </a:t>
                      </a:r>
                      <a:endParaRPr lang="uk-UA" sz="2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3947" marR="2394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2000">
                          <a:effectLst/>
                        </a:rPr>
                        <a:t>Bifidobacterium</a:t>
                      </a:r>
                      <a:endParaRPr lang="uk-UA" sz="2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3947" marR="2394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2000" dirty="0">
                          <a:effectLst/>
                        </a:rPr>
                        <a:t> </a:t>
                      </a:r>
                      <a:endParaRPr lang="uk-UA" sz="20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3947" marR="2394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2000">
                          <a:effectLst/>
                        </a:rPr>
                        <a:t> </a:t>
                      </a:r>
                      <a:endParaRPr lang="uk-UA" sz="2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3947" marR="23947" marT="0" marB="0"/>
                </a:tc>
              </a:tr>
              <a:tr h="301731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2000" b="1" dirty="0">
                          <a:effectLst/>
                        </a:rPr>
                        <a:t>VII</a:t>
                      </a:r>
                      <a:endParaRPr lang="uk-UA" sz="20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3947" marR="23947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2000" b="1" dirty="0" err="1">
                          <a:effectLst/>
                        </a:rPr>
                        <a:t>Мультипробіотики</a:t>
                      </a:r>
                      <a:endParaRPr lang="uk-UA" sz="20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3947" marR="2394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2000">
                          <a:effectLst/>
                        </a:rPr>
                        <a:t> </a:t>
                      </a:r>
                      <a:endParaRPr lang="uk-UA" sz="2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3947" marR="2394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2000" dirty="0">
                          <a:effectLst/>
                        </a:rPr>
                        <a:t> </a:t>
                      </a:r>
                      <a:endParaRPr lang="uk-UA" sz="20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3947" marR="2394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2000">
                          <a:effectLst/>
                        </a:rPr>
                        <a:t> </a:t>
                      </a:r>
                      <a:endParaRPr lang="uk-UA" sz="2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3947" marR="23947" marT="0" marB="0"/>
                </a:tc>
              </a:tr>
              <a:tr h="301731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2000">
                          <a:effectLst/>
                        </a:rPr>
                        <a:t> </a:t>
                      </a:r>
                      <a:endParaRPr lang="uk-UA" sz="2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3947" marR="23947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2000">
                          <a:effectLst/>
                        </a:rPr>
                        <a:t>Симбітер</a:t>
                      </a:r>
                      <a:endParaRPr lang="uk-UA" sz="2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3947" marR="2394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2000">
                          <a:effectLst/>
                        </a:rPr>
                        <a:t>Bifidobacterium,</a:t>
                      </a:r>
                      <a:endParaRPr lang="uk-UA" sz="2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3947" marR="2394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2000">
                          <a:effectLst/>
                        </a:rPr>
                        <a:t>14</a:t>
                      </a:r>
                      <a:endParaRPr lang="uk-UA" sz="2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3947" marR="2394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2000" dirty="0">
                          <a:effectLst/>
                        </a:rPr>
                        <a:t>10</a:t>
                      </a:r>
                      <a:r>
                        <a:rPr lang="uk-UA" sz="2000" baseline="30000" dirty="0">
                          <a:effectLst/>
                        </a:rPr>
                        <a:t>9</a:t>
                      </a:r>
                      <a:endParaRPr lang="uk-UA" sz="20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3947" marR="23947" marT="0" marB="0"/>
                </a:tc>
              </a:tr>
              <a:tr h="301731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2000">
                          <a:effectLst/>
                        </a:rPr>
                        <a:t> </a:t>
                      </a:r>
                      <a:endParaRPr lang="uk-UA" sz="2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3947" marR="23947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2000">
                          <a:effectLst/>
                        </a:rPr>
                        <a:t>Симбітер концентрований</a:t>
                      </a:r>
                      <a:endParaRPr lang="uk-UA" sz="2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3947" marR="2394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2000">
                          <a:effectLst/>
                        </a:rPr>
                        <a:t>Lactobacillus,</a:t>
                      </a:r>
                      <a:endParaRPr lang="uk-UA" sz="2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3947" marR="2394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2000">
                          <a:effectLst/>
                        </a:rPr>
                        <a:t>14</a:t>
                      </a:r>
                      <a:endParaRPr lang="uk-UA" sz="2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3947" marR="2394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2000" dirty="0">
                          <a:effectLst/>
                        </a:rPr>
                        <a:t>10</a:t>
                      </a:r>
                      <a:r>
                        <a:rPr lang="uk-UA" sz="2000" baseline="30000" dirty="0">
                          <a:effectLst/>
                        </a:rPr>
                        <a:t>13</a:t>
                      </a:r>
                      <a:endParaRPr lang="uk-UA" sz="20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3947" marR="23947" marT="0" marB="0"/>
                </a:tc>
              </a:tr>
              <a:tr h="301731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2000">
                          <a:effectLst/>
                        </a:rPr>
                        <a:t> </a:t>
                      </a:r>
                      <a:endParaRPr lang="uk-UA" sz="2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3947" marR="23947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2000">
                          <a:effectLst/>
                        </a:rPr>
                        <a:t>Симбітер-2</a:t>
                      </a:r>
                      <a:endParaRPr lang="uk-UA" sz="2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3947" marR="2394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2000" dirty="0" err="1" smtClean="0">
                          <a:effectLst/>
                        </a:rPr>
                        <a:t>Propionibacterium</a:t>
                      </a:r>
                      <a:endParaRPr lang="uk-UA" sz="20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3947" marR="2394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2000">
                          <a:effectLst/>
                        </a:rPr>
                        <a:t>25</a:t>
                      </a:r>
                      <a:endParaRPr lang="uk-UA" sz="2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3947" marR="2394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2000" dirty="0">
                          <a:effectLst/>
                        </a:rPr>
                        <a:t>10</a:t>
                      </a:r>
                      <a:r>
                        <a:rPr lang="uk-UA" sz="2000" baseline="30000" dirty="0">
                          <a:effectLst/>
                        </a:rPr>
                        <a:t>12</a:t>
                      </a:r>
                      <a:endParaRPr lang="uk-UA" sz="20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3947" marR="23947" marT="0" marB="0"/>
                </a:tc>
              </a:tr>
              <a:tr h="301731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2000">
                          <a:effectLst/>
                        </a:rPr>
                        <a:t> </a:t>
                      </a:r>
                      <a:endParaRPr lang="uk-UA" sz="2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3947" marR="23947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2000">
                          <a:effectLst/>
                        </a:rPr>
                        <a:t>Симбітер-М</a:t>
                      </a:r>
                      <a:endParaRPr lang="uk-UA" sz="2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3947" marR="2394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2000">
                          <a:effectLst/>
                        </a:rPr>
                        <a:t>Lactococcus</a:t>
                      </a:r>
                      <a:endParaRPr lang="uk-UA" sz="2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3947" marR="2394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2000">
                          <a:effectLst/>
                        </a:rPr>
                        <a:t>21</a:t>
                      </a:r>
                      <a:endParaRPr lang="uk-UA" sz="2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3947" marR="2394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2000" dirty="0">
                          <a:effectLst/>
                        </a:rPr>
                        <a:t>10</a:t>
                      </a:r>
                      <a:r>
                        <a:rPr lang="uk-UA" sz="2000" baseline="30000" dirty="0">
                          <a:effectLst/>
                        </a:rPr>
                        <a:t>9</a:t>
                      </a:r>
                      <a:r>
                        <a:rPr lang="uk-UA" sz="2000" dirty="0">
                          <a:effectLst/>
                        </a:rPr>
                        <a:t>-10</a:t>
                      </a:r>
                      <a:r>
                        <a:rPr lang="uk-UA" sz="2000" baseline="30000" dirty="0">
                          <a:effectLst/>
                        </a:rPr>
                        <a:t>12</a:t>
                      </a:r>
                      <a:endParaRPr lang="uk-UA" sz="20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3947" marR="23947" marT="0" marB="0"/>
                </a:tc>
              </a:tr>
              <a:tr h="301731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2000">
                          <a:effectLst/>
                        </a:rPr>
                        <a:t> </a:t>
                      </a:r>
                      <a:endParaRPr lang="uk-UA" sz="2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3947" marR="23947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2000">
                          <a:effectLst/>
                        </a:rPr>
                        <a:t>Апібакт</a:t>
                      </a:r>
                      <a:endParaRPr lang="uk-UA" sz="2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3947" marR="23947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2000">
                          <a:effectLst/>
                        </a:rPr>
                        <a:t> </a:t>
                      </a:r>
                      <a:endParaRPr lang="uk-UA" sz="2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3947" marR="2394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2000">
                          <a:effectLst/>
                        </a:rPr>
                        <a:t>15</a:t>
                      </a:r>
                      <a:endParaRPr lang="uk-UA" sz="2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3947" marR="2394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2000" dirty="0">
                          <a:effectLst/>
                        </a:rPr>
                        <a:t>10</a:t>
                      </a:r>
                      <a:r>
                        <a:rPr lang="uk-UA" sz="2000" baseline="30000" dirty="0">
                          <a:effectLst/>
                        </a:rPr>
                        <a:t>12</a:t>
                      </a:r>
                      <a:endParaRPr lang="uk-UA" sz="20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3947" marR="23947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99170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7" y="3501819"/>
            <a:ext cx="4067944" cy="33561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79512" y="1772643"/>
            <a:ext cx="8712967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6000" dirty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uk-UA" sz="60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uk-UA" sz="6000" dirty="0">
                <a:latin typeface="Times New Roman" pitchFamily="18" charset="0"/>
                <a:cs typeface="Times New Roman" pitchFamily="18" charset="0"/>
              </a:rPr>
              <a:t>Механізми позитивного впливу </a:t>
            </a:r>
            <a:r>
              <a:rPr lang="uk-UA" sz="6000" dirty="0" err="1" smtClean="0">
                <a:latin typeface="Times New Roman" pitchFamily="18" charset="0"/>
                <a:cs typeface="Times New Roman" pitchFamily="18" charset="0"/>
              </a:rPr>
              <a:t>пробіотиків</a:t>
            </a:r>
            <a:r>
              <a:rPr lang="uk-UA" sz="6000" dirty="0" smtClean="0">
                <a:latin typeface="Times New Roman" pitchFamily="18" charset="0"/>
                <a:cs typeface="Times New Roman" pitchFamily="18" charset="0"/>
              </a:rPr>
              <a:t> на </a:t>
            </a:r>
            <a:r>
              <a:rPr lang="uk-UA" sz="6000" dirty="0">
                <a:latin typeface="Times New Roman" pitchFamily="18" charset="0"/>
                <a:cs typeface="Times New Roman" pitchFamily="18" charset="0"/>
              </a:rPr>
              <a:t>макроорганізм</a:t>
            </a:r>
          </a:p>
        </p:txBody>
      </p:sp>
    </p:spTree>
    <p:extLst>
      <p:ext uri="{BB962C8B-B14F-4D97-AF65-F5344CB8AC3E}">
        <p14:creationId xmlns:p14="http://schemas.microsoft.com/office/powerpoint/2010/main" val="27461757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188640"/>
            <a:ext cx="8856984" cy="64940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3200" b="1" dirty="0">
                <a:latin typeface="Times New Roman" pitchFamily="18" charset="0"/>
                <a:cs typeface="Times New Roman" pitchFamily="18" charset="0"/>
              </a:rPr>
              <a:t>Механізм реалізації </a:t>
            </a:r>
            <a:r>
              <a:rPr lang="uk-UA" sz="3200" b="1" dirty="0" err="1">
                <a:latin typeface="Times New Roman" pitchFamily="18" charset="0"/>
                <a:cs typeface="Times New Roman" pitchFamily="18" charset="0"/>
              </a:rPr>
              <a:t>пробіотичного</a:t>
            </a:r>
            <a:r>
              <a:rPr lang="uk-UA" sz="3200" b="1" dirty="0">
                <a:latin typeface="Times New Roman" pitchFamily="18" charset="0"/>
                <a:cs typeface="Times New Roman" pitchFamily="18" charset="0"/>
              </a:rPr>
              <a:t> ефекту передбачає здатність </a:t>
            </a:r>
            <a:r>
              <a:rPr lang="uk-UA" sz="3200" b="1" dirty="0" err="1">
                <a:latin typeface="Times New Roman" pitchFamily="18" charset="0"/>
                <a:cs typeface="Times New Roman" pitchFamily="18" charset="0"/>
              </a:rPr>
              <a:t>пробіотика</a:t>
            </a: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algn="ctr"/>
            <a:endParaRPr lang="uk-UA" sz="32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- активно 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пригнічувати життєдіяльність патогенної й умовно патогенної мікрофлори;</a:t>
            </a:r>
          </a:p>
          <a:p>
            <a:pPr algn="just"/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- зміцнювати 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бар’єрну функцію слизових оболонок;</a:t>
            </a:r>
          </a:p>
          <a:p>
            <a:pPr algn="just"/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- активізувати 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природну </a:t>
            </a:r>
            <a:r>
              <a:rPr lang="uk-UA" sz="3200" dirty="0" err="1">
                <a:latin typeface="Times New Roman" pitchFamily="18" charset="0"/>
                <a:cs typeface="Times New Roman" pitchFamily="18" charset="0"/>
              </a:rPr>
              <a:t>мікробіоту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 і позитивно впливати на її метаболічну активність;</a:t>
            </a:r>
          </a:p>
          <a:p>
            <a:pPr algn="just"/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- стимулювати 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імунну систему;</a:t>
            </a:r>
          </a:p>
          <a:p>
            <a:pPr algn="just"/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- покращувати 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травну функцію;</a:t>
            </a:r>
          </a:p>
          <a:p>
            <a:pPr algn="just"/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- проявляти 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антитоксичні, </a:t>
            </a:r>
            <a:r>
              <a:rPr lang="uk-UA" sz="3200" dirty="0" err="1">
                <a:latin typeface="Times New Roman" pitchFamily="18" charset="0"/>
                <a:cs typeface="Times New Roman" pitchFamily="18" charset="0"/>
              </a:rPr>
              <a:t>антимутагенні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 та антиоксидантні властивості та ін.</a:t>
            </a:r>
          </a:p>
        </p:txBody>
      </p:sp>
    </p:spTree>
    <p:extLst>
      <p:ext uri="{BB962C8B-B14F-4D97-AF65-F5344CB8AC3E}">
        <p14:creationId xmlns:p14="http://schemas.microsoft.com/office/powerpoint/2010/main" val="25475613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69865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800" b="1" i="1" dirty="0">
                <a:latin typeface="Times New Roman" pitchFamily="18" charset="0"/>
                <a:cs typeface="Times New Roman" pitchFamily="18" charset="0"/>
              </a:rPr>
              <a:t>Механізми позитивного ефекту </a:t>
            </a:r>
            <a:r>
              <a:rPr lang="uk-UA" sz="2800" b="1" i="1" dirty="0" err="1">
                <a:latin typeface="Times New Roman" pitchFamily="18" charset="0"/>
                <a:cs typeface="Times New Roman" pitchFamily="18" charset="0"/>
              </a:rPr>
              <a:t>пробіотиків</a:t>
            </a:r>
            <a:r>
              <a:rPr lang="uk-UA" sz="2800" b="1" i="1" dirty="0">
                <a:latin typeface="Times New Roman" pitchFamily="18" charset="0"/>
                <a:cs typeface="Times New Roman" pitchFamily="18" charset="0"/>
              </a:rPr>
              <a:t> на основі фізіологічних мікроорганізмів</a:t>
            </a:r>
            <a:r>
              <a:rPr lang="uk-UA" sz="2800" b="1" i="1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algn="ctr"/>
            <a:endParaRPr lang="uk-UA" sz="2800" b="1" dirty="0">
              <a:latin typeface="Times New Roman" pitchFamily="18" charset="0"/>
              <a:cs typeface="Times New Roman" pitchFamily="18" charset="0"/>
            </a:endParaRPr>
          </a:p>
          <a:p>
            <a:pPr marL="457200" indent="-457200" algn="just">
              <a:buFontTx/>
              <a:buChar char="-"/>
            </a:pP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пригнічення </a:t>
            </a:r>
            <a:r>
              <a:rPr lang="uk-UA" sz="2800" dirty="0">
                <a:latin typeface="Times New Roman" pitchFamily="18" charset="0"/>
                <a:cs typeface="Times New Roman" pitchFamily="18" charset="0"/>
              </a:rPr>
              <a:t>росту потенційно шкідливих мікроорганізмів за рахунок продукування антимікробних </a:t>
            </a:r>
            <a:r>
              <a:rPr lang="uk-UA" sz="2800" dirty="0" err="1">
                <a:latin typeface="Times New Roman" pitchFamily="18" charset="0"/>
                <a:cs typeface="Times New Roman" pitchFamily="18" charset="0"/>
              </a:rPr>
              <a:t>субстанцій</a:t>
            </a:r>
            <a:r>
              <a:rPr lang="uk-UA" sz="2800" dirty="0">
                <a:latin typeface="Times New Roman" pitchFamily="18" charset="0"/>
                <a:cs typeface="Times New Roman" pitchFamily="18" charset="0"/>
              </a:rPr>
              <a:t>, конкуренції за рецептори адгезії та поживні речовини, активації </a:t>
            </a:r>
            <a:r>
              <a:rPr lang="uk-UA" sz="2800" dirty="0" err="1">
                <a:latin typeface="Times New Roman" pitchFamily="18" charset="0"/>
                <a:cs typeface="Times New Roman" pitchFamily="18" charset="0"/>
              </a:rPr>
              <a:t>імунокомпетентних</a:t>
            </a:r>
            <a:r>
              <a:rPr lang="uk-UA" sz="2800" dirty="0">
                <a:latin typeface="Times New Roman" pitchFamily="18" charset="0"/>
                <a:cs typeface="Times New Roman" pitchFamily="18" charset="0"/>
              </a:rPr>
              <a:t> клітин і стимуляції імунітету</a:t>
            </a: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marL="457200" indent="-457200" algn="just">
              <a:buFontTx/>
              <a:buChar char="-"/>
            </a:pPr>
            <a:endParaRPr lang="uk-UA" sz="2800" dirty="0">
              <a:latin typeface="Times New Roman" pitchFamily="18" charset="0"/>
              <a:cs typeface="Times New Roman" pitchFamily="18" charset="0"/>
            </a:endParaRPr>
          </a:p>
          <a:p>
            <a:pPr marL="457200" indent="-457200" algn="just">
              <a:buFontTx/>
              <a:buChar char="-"/>
            </a:pP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стимуляція </a:t>
            </a:r>
            <a:r>
              <a:rPr lang="uk-UA" sz="2800" dirty="0">
                <a:latin typeface="Times New Roman" pitchFamily="18" charset="0"/>
                <a:cs typeface="Times New Roman" pitchFamily="18" charset="0"/>
              </a:rPr>
              <a:t>росту представників </a:t>
            </a:r>
            <a:r>
              <a:rPr lang="uk-UA" sz="2800" dirty="0" err="1">
                <a:latin typeface="Times New Roman" pitchFamily="18" charset="0"/>
                <a:cs typeface="Times New Roman" pitchFamily="18" charset="0"/>
              </a:rPr>
              <a:t>індігенної</a:t>
            </a:r>
            <a:r>
              <a:rPr lang="uk-UA" sz="2800" dirty="0">
                <a:latin typeface="Times New Roman" pitchFamily="18" charset="0"/>
                <a:cs typeface="Times New Roman" pitchFamily="18" charset="0"/>
              </a:rPr>
              <a:t> флори у результаті синтезу вітамінів та інших </a:t>
            </a:r>
            <a:r>
              <a:rPr lang="uk-UA" sz="2800" dirty="0" err="1">
                <a:latin typeface="Times New Roman" pitchFamily="18" charset="0"/>
                <a:cs typeface="Times New Roman" pitchFamily="18" charset="0"/>
              </a:rPr>
              <a:t>рістстимулюючих</a:t>
            </a:r>
            <a:r>
              <a:rPr lang="uk-UA" sz="2800" dirty="0">
                <a:latin typeface="Times New Roman" pitchFamily="18" charset="0"/>
                <a:cs typeface="Times New Roman" pitchFamily="18" charset="0"/>
              </a:rPr>
              <a:t> факторів, нормалізації </a:t>
            </a:r>
            <a:r>
              <a:rPr lang="uk-UA" sz="2800" dirty="0" err="1">
                <a:latin typeface="Times New Roman" pitchFamily="18" charset="0"/>
                <a:cs typeface="Times New Roman" pitchFamily="18" charset="0"/>
              </a:rPr>
              <a:t>рН</a:t>
            </a:r>
            <a:r>
              <a:rPr lang="uk-UA" sz="28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uk-UA" sz="2800" dirty="0" err="1">
                <a:latin typeface="Times New Roman" pitchFamily="18" charset="0"/>
                <a:cs typeface="Times New Roman" pitchFamily="18" charset="0"/>
              </a:rPr>
              <a:t>еН-потенціалу</a:t>
            </a:r>
            <a:r>
              <a:rPr lang="uk-UA" sz="2800" dirty="0">
                <a:latin typeface="Times New Roman" pitchFamily="18" charset="0"/>
                <a:cs typeface="Times New Roman" pitchFamily="18" charset="0"/>
              </a:rPr>
              <a:t>, нейтралізації токсинів</a:t>
            </a: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marL="457200" indent="-457200" algn="just">
              <a:buFontTx/>
              <a:buChar char="-"/>
            </a:pPr>
            <a:endParaRPr lang="uk-UA" sz="2800" dirty="0">
              <a:latin typeface="Times New Roman" pitchFamily="18" charset="0"/>
              <a:cs typeface="Times New Roman" pitchFamily="18" charset="0"/>
            </a:endParaRPr>
          </a:p>
          <a:p>
            <a:pPr marL="457200" indent="-457200" algn="just">
              <a:buFontTx/>
              <a:buChar char="-"/>
            </a:pP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відновлення </a:t>
            </a:r>
            <a:r>
              <a:rPr lang="uk-UA" sz="2800" dirty="0">
                <a:latin typeface="Times New Roman" pitchFamily="18" charset="0"/>
                <a:cs typeface="Times New Roman" pitchFamily="18" charset="0"/>
              </a:rPr>
              <a:t>та оптимізація функціонування </a:t>
            </a:r>
            <a:r>
              <a:rPr lang="uk-UA" sz="2800" dirty="0" err="1" smtClean="0">
                <a:latin typeface="Times New Roman" pitchFamily="18" charset="0"/>
                <a:cs typeface="Times New Roman" pitchFamily="18" charset="0"/>
              </a:rPr>
              <a:t>біоплівки</a:t>
            </a: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marL="457200" indent="-457200" algn="just">
              <a:buFontTx/>
              <a:buChar char="-"/>
            </a:pPr>
            <a:endParaRPr lang="uk-UA" sz="2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55930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88640"/>
            <a:ext cx="9019372" cy="64940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algn="just">
              <a:buFontTx/>
              <a:buChar char="-"/>
            </a:pP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зміна 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мікробного метаболізму, що веде до підвищення або зниження синтезу й активності бактеріальних ферментів і, як наслідок, продукції відповідних метаболітів (ЛЖК, глютаміну, аргініну, вітамінів, </a:t>
            </a:r>
            <a:r>
              <a:rPr lang="uk-UA" sz="3200" dirty="0" err="1">
                <a:latin typeface="Times New Roman" pitchFamily="18" charset="0"/>
                <a:cs typeface="Times New Roman" pitchFamily="18" charset="0"/>
              </a:rPr>
              <a:t>пептидогліканів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 тощо), які мають здатність місцево або після проникнення у кров та інші біологічні рідини макроорганізму безпосередньо втручатися у метаболічну активність клітин відповідних органів і тканин, модулювати їхні морфо-кінетичні характеристики, фізіологічні функції, біохімічні та поведінкові реакції</a:t>
            </a: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marL="457200" indent="-457200" algn="just">
              <a:buFontTx/>
              <a:buChar char="-"/>
            </a:pPr>
            <a:endParaRPr lang="uk-UA" sz="3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3983102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504" y="332656"/>
            <a:ext cx="8640960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algn="just">
              <a:buFontTx/>
              <a:buChar char="-"/>
            </a:pP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інші 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механізми (прямі ефекти компонентів мікробних клітин або їхніх метаболітів після їх всмоктування з травного тракту на ферментативні та інші клітинні реакції гормональних, нервових, видільних, імунних та інших систем, органів і тканин</a:t>
            </a: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).</a:t>
            </a:r>
          </a:p>
          <a:p>
            <a:pPr marL="457200" indent="-457200" algn="just">
              <a:buFontTx/>
              <a:buChar char="-"/>
            </a:pPr>
            <a:endParaRPr lang="uk-UA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31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3212976"/>
            <a:ext cx="8640959" cy="36450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274842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24413" y="30579"/>
            <a:ext cx="5419587" cy="28943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563888" cy="3871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3871913"/>
            <a:ext cx="4308585" cy="2986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01646" y="1305342"/>
            <a:ext cx="8424936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uk-UA" sz="60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uk-UA" sz="6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uk-UA" sz="60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uk-UA" sz="6000" dirty="0" smtClean="0">
                <a:latin typeface="Times New Roman" pitchFamily="18" charset="0"/>
                <a:cs typeface="Times New Roman" pitchFamily="18" charset="0"/>
              </a:rPr>
              <a:t>Фізіологічні </a:t>
            </a:r>
            <a:r>
              <a:rPr lang="uk-UA" sz="6000" dirty="0">
                <a:latin typeface="Times New Roman" pitchFamily="18" charset="0"/>
                <a:cs typeface="Times New Roman" pitchFamily="18" charset="0"/>
              </a:rPr>
              <a:t>параметри </a:t>
            </a:r>
            <a:r>
              <a:rPr lang="uk-UA" sz="6000" dirty="0" err="1">
                <a:latin typeface="Times New Roman" pitchFamily="18" charset="0"/>
                <a:cs typeface="Times New Roman" pitchFamily="18" charset="0"/>
              </a:rPr>
              <a:t>пробіотиків</a:t>
            </a:r>
            <a:endParaRPr lang="uk-UA" sz="6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317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102741"/>
            <a:ext cx="3563888" cy="27552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065496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504" y="3015"/>
            <a:ext cx="8928992" cy="69865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3200" i="1" dirty="0" smtClean="0">
                <a:latin typeface="Times New Roman" pitchFamily="18" charset="0"/>
                <a:cs typeface="Times New Roman" pitchFamily="18" charset="0"/>
              </a:rPr>
              <a:t>1. Безпека </a:t>
            </a:r>
            <a:r>
              <a:rPr lang="uk-UA" sz="3200" i="1" dirty="0" err="1">
                <a:latin typeface="Times New Roman" pitchFamily="18" charset="0"/>
                <a:cs typeface="Times New Roman" pitchFamily="18" charset="0"/>
              </a:rPr>
              <a:t>пробіотиків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. </a:t>
            </a:r>
            <a:endParaRPr lang="uk-UA" sz="32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uk-UA" sz="3200" i="1" dirty="0" smtClean="0">
                <a:latin typeface="Times New Roman" pitchFamily="18" charset="0"/>
                <a:cs typeface="Times New Roman" pitchFamily="18" charset="0"/>
              </a:rPr>
              <a:t>2. Резистентність до природних інгібіторів травного тракту </a:t>
            </a: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(шлункового соку, жовчі, фенолу, панкреатичних ферментів, лізоциму та інших природних інгібіторів травного тракту). Доцільним є пошук та селекція штамів, резистентних до агресивних умов ШКТ.</a:t>
            </a:r>
          </a:p>
          <a:p>
            <a:pPr algn="just"/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3. </a:t>
            </a:r>
            <a:r>
              <a:rPr lang="uk-UA" sz="3200" i="1" dirty="0">
                <a:latin typeface="Times New Roman" pitchFamily="18" charset="0"/>
                <a:cs typeface="Times New Roman" pitchFamily="18" charset="0"/>
              </a:rPr>
              <a:t>Концентрація клітин </a:t>
            </a:r>
            <a:r>
              <a:rPr lang="uk-UA" sz="3200" i="1" dirty="0" err="1">
                <a:latin typeface="Times New Roman" pitchFamily="18" charset="0"/>
                <a:cs typeface="Times New Roman" pitchFamily="18" charset="0"/>
              </a:rPr>
              <a:t>пробіотичної</a:t>
            </a:r>
            <a:r>
              <a:rPr lang="uk-UA" sz="32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3200" i="1" dirty="0" smtClean="0">
                <a:latin typeface="Times New Roman" pitchFamily="18" charset="0"/>
                <a:cs typeface="Times New Roman" pitchFamily="18" charset="0"/>
              </a:rPr>
              <a:t>мікрофлори</a:t>
            </a:r>
            <a:r>
              <a:rPr lang="uk-UA" sz="32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повинна бути не нижче 10</a:t>
            </a:r>
            <a:r>
              <a:rPr lang="uk-UA" sz="3200" baseline="30000" dirty="0">
                <a:latin typeface="Times New Roman" pitchFamily="18" charset="0"/>
                <a:cs typeface="Times New Roman" pitchFamily="18" charset="0"/>
              </a:rPr>
              <a:t>9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 клітин </a:t>
            </a:r>
            <a:r>
              <a:rPr lang="uk-UA" sz="3200" i="1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обов’язково 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повинен враховуватись ступінь виживання мікроорганізмів під час зберігання </a:t>
            </a:r>
            <a:r>
              <a:rPr lang="uk-UA" sz="3200" dirty="0" err="1" smtClean="0">
                <a:latin typeface="Times New Roman" pitchFamily="18" charset="0"/>
                <a:cs typeface="Times New Roman" pitchFamily="18" charset="0"/>
              </a:rPr>
              <a:t>пробіотика</a:t>
            </a: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). 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Разом з тим </a:t>
            </a:r>
            <a:r>
              <a:rPr lang="uk-UA" sz="3200" dirty="0" err="1">
                <a:latin typeface="Times New Roman" pitchFamily="18" charset="0"/>
                <a:cs typeface="Times New Roman" pitchFamily="18" charset="0"/>
              </a:rPr>
              <a:t>лізовані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 клітини </a:t>
            </a:r>
            <a:r>
              <a:rPr lang="uk-UA" sz="3200" dirty="0" err="1">
                <a:latin typeface="Times New Roman" pitchFamily="18" charset="0"/>
                <a:cs typeface="Times New Roman" pitchFamily="18" charset="0"/>
              </a:rPr>
              <a:t>пробіотика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 є джерелом </a:t>
            </a:r>
            <a:r>
              <a:rPr lang="uk-UA" sz="3200" dirty="0" err="1">
                <a:latin typeface="Times New Roman" pitchFamily="18" charset="0"/>
                <a:cs typeface="Times New Roman" pitchFamily="18" charset="0"/>
              </a:rPr>
              <a:t>імуностимулюючих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 компонентів, а також ряду інших </a:t>
            </a: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біологічно активних речовин. </a:t>
            </a:r>
            <a:endParaRPr lang="uk-UA" sz="3200" dirty="0"/>
          </a:p>
        </p:txBody>
      </p:sp>
    </p:spTree>
    <p:extLst>
      <p:ext uri="{BB962C8B-B14F-4D97-AF65-F5344CB8AC3E}">
        <p14:creationId xmlns:p14="http://schemas.microsoft.com/office/powerpoint/2010/main" val="40611943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872</Words>
  <Application>Microsoft Office PowerPoint</Application>
  <PresentationFormat>Экран (4:3)</PresentationFormat>
  <Paragraphs>311</Paragraphs>
  <Slides>26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7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1</dc:creator>
  <cp:lastModifiedBy>1</cp:lastModifiedBy>
  <cp:revision>2</cp:revision>
  <dcterms:created xsi:type="dcterms:W3CDTF">2014-03-20T14:06:56Z</dcterms:created>
  <dcterms:modified xsi:type="dcterms:W3CDTF">2014-03-20T14:10:36Z</dcterms:modified>
</cp:coreProperties>
</file>