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00" r:id="rId1"/>
  </p:sldMasterIdLst>
  <p:notesMasterIdLst>
    <p:notesMasterId r:id="rId7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7" r:id="rId42"/>
    <p:sldId id="295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60136-F190-411C-A487-26C6645A1B29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5CEEE-84BC-4C53-B2E9-A0F5F076E4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3180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5CEEE-84BC-4C53-B2E9-A0F5F076E4C6}" type="slidenum">
              <a:rPr lang="uk-UA" smtClean="0"/>
              <a:t>36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6230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5CEEE-84BC-4C53-B2E9-A0F5F076E4C6}" type="slidenum">
              <a:rPr lang="uk-UA" smtClean="0"/>
              <a:t>56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0781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169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916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083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889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359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6259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553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4082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4416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206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025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4018C-7335-46D5-BCC4-A28396955E56}" type="datetimeFigureOut">
              <a:rPr lang="uk-UA" smtClean="0"/>
              <a:t>05.01.2014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50B23-2B07-4C87-AA23-F40D6AC01F9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366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1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m.ua/url?sa=i&amp;rct=j&amp;q=&amp;esrc=s&amp;frm=1&amp;source=images&amp;cd=&amp;docid=EstIw1YKzWDAYM&amp;tbnid=kQkgSvQ6yUyNNM:&amp;ved=0CAUQjRw&amp;url=http://myfamilydoctor.ru/divertikuly-pishhevoda/&amp;ei=jffDUsqoDYaftAb0o4GIBQ&amp;bvm=bv.58187178,d.ZG4&amp;psig=AFQjCNH7j_P5DV6B4lR3M_UY3lPVSUTKjw&amp;ust=1388660671520490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.ua/url?sa=i&amp;source=images&amp;cd=&amp;cad=rja&amp;docid=WXmKTVCUubk7GM&amp;tbnid=jFulyZ4nGbuvDM:&amp;ved=0CAgQjRw4FQ&amp;url=http://www.bruker.com/ru/products/x-ray-diffraction-and-elemental-analysis/x-ray-micro-ct/skyscan-2011/overview.html&amp;ei=nfXDUradBs7xhQedt4DoAQ&amp;psig=AFQjCNG8UUWFwXo7CzEuDxfuj3EL5DTLyA&amp;ust=1388660509162192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hyperlink" Target="http://www.hmpdacc.org/" TargetMode="External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hyperlink" Target="http://www.metahit.eu/" TargetMode="External"/><Relationship Id="rId4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hmpdacc.org/" TargetMode="Externa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metahit.e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mdb.ca/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etabolibrary.ca/" TargetMode="Externa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0" y="2708275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4000" b="1" dirty="0">
                <a:solidFill>
                  <a:srgbClr val="7030A0"/>
                </a:solidFill>
              </a:rPr>
              <a:t>МІКРОБНА ЕКОЛОГІЯ ЛЮДИНИ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endParaRPr lang="ru-RU" sz="2400" dirty="0"/>
          </a:p>
        </p:txBody>
      </p:sp>
      <p:sp>
        <p:nvSpPr>
          <p:cNvPr id="6" name="Прямоугольник 6"/>
          <p:cNvSpPr>
            <a:spLocks noChangeArrowheads="1"/>
          </p:cNvSpPr>
          <p:nvPr/>
        </p:nvSpPr>
        <p:spPr bwMode="auto">
          <a:xfrm>
            <a:off x="-4763" y="473075"/>
            <a:ext cx="914400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Національний університет харчових технологій</a:t>
            </a:r>
            <a:endParaRPr lang="ru-RU" sz="3200" dirty="0"/>
          </a:p>
        </p:txBody>
      </p:sp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19050" y="15954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Кафедра біотехнології і мікробіології</a:t>
            </a:r>
            <a:endParaRPr lang="ru-RU" sz="2400" dirty="0"/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-6350" y="4581525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Розробила: 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к.б.н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., доц.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Старовойтова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С.О.</a:t>
            </a:r>
            <a:endParaRPr lang="ru-RU" sz="2400" dirty="0"/>
          </a:p>
        </p:txBody>
      </p:sp>
      <p:sp>
        <p:nvSpPr>
          <p:cNvPr id="9" name="Прямоугольник 9"/>
          <p:cNvSpPr>
            <a:spLocks noChangeArrowheads="1"/>
          </p:cNvSpPr>
          <p:nvPr/>
        </p:nvSpPr>
        <p:spPr bwMode="auto">
          <a:xfrm>
            <a:off x="-11113" y="6396038"/>
            <a:ext cx="9144001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Київ -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008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4026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Основні аспекти концепції мікробіологічної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терапії І.І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Мечнікова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базувалися на таких уявленнях: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997839"/>
            <a:ext cx="9036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підвищення захисної функції мікрофлори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реалізується трансформацією «дикої кишкової флори людини в культивовану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оздоровлення кишкової мікрофлори повинно сприяти покращенню фізичного та психічного стану хазяїна (під терміном «хазяїн» тут і далі розуміється організм людини або тварини) та підвищенню тривалості його життя;</a:t>
            </a:r>
          </a:p>
        </p:txBody>
      </p:sp>
    </p:spTree>
    <p:extLst>
      <p:ext uri="{BB962C8B-B14F-4D97-AF65-F5344CB8AC3E}">
        <p14:creationId xmlns:p14="http://schemas.microsoft.com/office/powerpoint/2010/main" val="181933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підвищення чисельності популяції молочнокислих бактерій у кишечнику сприятиме пригніченню гнильних мікроорганізмів і зниженню концентрації токсичних метаболітів, що отруюють організм та скорочують тривалість життя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оздоровлення кишкової мікрофлори та підвищення опору організму впливу шкідливих мікроорганізмів та продуктів їх метаболізму можна здійснювати введенням у раціон харчування кисломолочних продуктів;</a:t>
            </a:r>
          </a:p>
          <a:p>
            <a:pPr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944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доцільно систематично вживати кисле молоко, виготовлене за допомогою чистих культур молочнокислих бактерій, наприклад болгарської палички та стрептобацил.</a:t>
            </a:r>
          </a:p>
        </p:txBody>
      </p:sp>
    </p:spTree>
    <p:extLst>
      <p:ext uri="{BB962C8B-B14F-4D97-AF65-F5344CB8AC3E}">
        <p14:creationId xmlns:p14="http://schemas.microsoft.com/office/powerpoint/2010/main" val="379799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кументы\nuht\Open Lection\gar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8" y="476672"/>
            <a:ext cx="2227731" cy="311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264" y="3717032"/>
            <a:ext cx="261167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 smtClean="0"/>
              <a:t>Едуард </a:t>
            </a:r>
            <a:r>
              <a:rPr lang="uk-UA" sz="3200" dirty="0" err="1" smtClean="0"/>
              <a:t>Гартьє</a:t>
            </a:r>
            <a:endParaRPr lang="uk-UA" sz="3200" dirty="0" smtClean="0"/>
          </a:p>
          <a:p>
            <a:r>
              <a:rPr lang="uk-UA" sz="3200" dirty="0" smtClean="0"/>
              <a:t>(1872-1959 ) </a:t>
            </a:r>
            <a:endParaRPr lang="uk-UA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5" y="175282"/>
            <a:ext cx="658822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обґрунтував доцільність використання з терапевтичною метою молока, ферментованого антагоністично активним штамом </a:t>
            </a:r>
            <a:r>
              <a:rPr lang="uk-UA" sz="3600" i="1" dirty="0" err="1">
                <a:latin typeface="Times New Roman" pitchFamily="18" charset="0"/>
                <a:cs typeface="Times New Roman" pitchFamily="18" charset="0"/>
              </a:rPr>
              <a:t>Lactobacillus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i="1" dirty="0" err="1">
                <a:latin typeface="Times New Roman" pitchFamily="18" charset="0"/>
                <a:cs typeface="Times New Roman" pitchFamily="18" charset="0"/>
              </a:rPr>
              <a:t>acidophilus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виділеним з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30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окументы\nuht\Open Lection\Niss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3" y="853750"/>
            <a:ext cx="2699792" cy="344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85" y="4879038"/>
            <a:ext cx="29807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/>
              <a:t>Альфред </a:t>
            </a:r>
            <a:r>
              <a:rPr lang="uk-UA" sz="3200" dirty="0" err="1" smtClean="0"/>
              <a:t>Ніссле</a:t>
            </a:r>
            <a:endParaRPr lang="uk-UA" sz="3200" dirty="0" smtClean="0"/>
          </a:p>
          <a:p>
            <a:pPr algn="ctr"/>
            <a:r>
              <a:rPr lang="uk-UA" sz="3200" dirty="0" smtClean="0"/>
              <a:t>(1874 - 1965)</a:t>
            </a:r>
            <a:endParaRPr lang="uk-UA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0748" y="908720"/>
            <a:ext cx="61632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у 1925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р.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запропонував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виготовлення лікувальних композицій на основі спеціальної живої культури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ентеробактерій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3600" i="1" dirty="0" err="1">
                <a:latin typeface="Times New Roman" pitchFamily="18" charset="0"/>
                <a:cs typeface="Times New Roman" pitchFamily="18" charset="0"/>
              </a:rPr>
              <a:t>Escherichia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i="1" dirty="0" err="1">
                <a:latin typeface="Times New Roman" pitchFamily="18" charset="0"/>
                <a:cs typeface="Times New Roman" pitchFamily="18" charset="0"/>
              </a:rPr>
              <a:t>coli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), ізольованої з організму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людини (препарат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Мутафлор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13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окументы\nuht\Open Lection\flem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46" y="404664"/>
            <a:ext cx="2653554" cy="321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64787" y="3861048"/>
            <a:ext cx="3888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Олександр </a:t>
            </a:r>
            <a:r>
              <a:rPr lang="uk-UA" sz="3200" dirty="0"/>
              <a:t>Ф</a:t>
            </a:r>
            <a:r>
              <a:rPr lang="uk-UA" sz="3200" dirty="0" smtClean="0"/>
              <a:t>лемінг</a:t>
            </a:r>
          </a:p>
          <a:p>
            <a:pPr algn="ctr"/>
            <a:r>
              <a:rPr lang="uk-UA" sz="3200" dirty="0" smtClean="0"/>
              <a:t>(</a:t>
            </a:r>
            <a:r>
              <a:rPr lang="uk-UA" sz="3200" dirty="0"/>
              <a:t>1881–1955)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113365"/>
            <a:ext cx="56886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Відкриття у 1929 р.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пеніциліну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ознаменувало вступ медицини у еру антибіотиків. Розширення асортименту антибіотиків і виявлення їх високої активності значно загальмувало подальший розвиток мікробної екології людини.</a:t>
            </a:r>
          </a:p>
        </p:txBody>
      </p:sp>
    </p:spTree>
    <p:extLst>
      <p:ext uri="{BB962C8B-B14F-4D97-AF65-F5344CB8AC3E}">
        <p14:creationId xmlns:p14="http://schemas.microsoft.com/office/powerpoint/2010/main" val="55355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07" y="4637939"/>
            <a:ext cx="318388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В.І.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Вернадський</a:t>
            </a: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(1863–1945) </a:t>
            </a:r>
          </a:p>
        </p:txBody>
      </p:sp>
      <p:pic>
        <p:nvPicPr>
          <p:cNvPr id="1026" name="Picture 2" descr="D:\Документы\nuht\Open Lection\vernadski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73354"/>
            <a:ext cx="2622776" cy="349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27084" y="836712"/>
            <a:ext cx="60486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показав глобальну роль мікроорганізмів у створенні основної живої матерії. Він є автором вчення про біосферу та ідеї про біосферу як найвищий рівень екологічної інтеграції.</a:t>
            </a:r>
          </a:p>
        </p:txBody>
      </p:sp>
    </p:spTree>
    <p:extLst>
      <p:ext uri="{BB962C8B-B14F-4D97-AF65-F5344CB8AC3E}">
        <p14:creationId xmlns:p14="http://schemas.microsoft.com/office/powerpoint/2010/main" val="47783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91" y="4365104"/>
            <a:ext cx="371685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/>
              <a:t>С.М. </a:t>
            </a:r>
            <a:r>
              <a:rPr lang="uk-UA" sz="3200" dirty="0" err="1" smtClean="0"/>
              <a:t>Виноградський</a:t>
            </a:r>
            <a:endParaRPr lang="uk-UA" sz="3200" dirty="0"/>
          </a:p>
          <a:p>
            <a:pPr algn="ctr"/>
            <a:r>
              <a:rPr lang="uk-UA" sz="3200" dirty="0" smtClean="0"/>
              <a:t>(1856–1953</a:t>
            </a:r>
            <a:r>
              <a:rPr lang="uk-UA" sz="3200" dirty="0"/>
              <a:t>) </a:t>
            </a:r>
          </a:p>
        </p:txBody>
      </p:sp>
      <p:pic>
        <p:nvPicPr>
          <p:cNvPr id="2050" name="Picture 2" descr="D:\Документы\nuht\Open Lection\vinogradsk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77634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75856" y="394786"/>
            <a:ext cx="57606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вперше ввів термін «екологічна мікробіологія» з метою об’єднання розділів мікробіології, що вивчають взаємозв’язки макроорганізму з мікроорганізмами.</a:t>
            </a:r>
          </a:p>
        </p:txBody>
      </p:sp>
    </p:spTree>
    <p:extLst>
      <p:ext uri="{BB962C8B-B14F-4D97-AF65-F5344CB8AC3E}">
        <p14:creationId xmlns:p14="http://schemas.microsoft.com/office/powerpoint/2010/main" val="398029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Згідно з визначенням 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С.М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Виноградського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кологічна </a:t>
            </a:r>
            <a:r>
              <a:rPr lang="uk-UA" sz="3600" b="1" i="1" dirty="0">
                <a:latin typeface="Times New Roman" pitchFamily="18" charset="0"/>
                <a:cs typeface="Times New Roman" pitchFamily="18" charset="0"/>
              </a:rPr>
              <a:t>мікробіологія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– це наука про відносини світу мікробів з іншими живими істотами та біосферою в цілому. Вона вивчає відносини у мікробних популяціях, а також взаємний вплив мікроорганізмів, які разом співіснують у спільних біотопах.</a:t>
            </a:r>
          </a:p>
        </p:txBody>
      </p:sp>
    </p:spTree>
    <p:extLst>
      <p:ext uri="{BB962C8B-B14F-4D97-AF65-F5344CB8AC3E}">
        <p14:creationId xmlns:p14="http://schemas.microsoft.com/office/powerpoint/2010/main" val="77845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1696"/>
            <a:ext cx="8424936" cy="651565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04" y="44395"/>
            <a:ext cx="885698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u="sng" dirty="0">
                <a:latin typeface="Times New Roman" pitchFamily="18" charset="0"/>
                <a:cs typeface="Times New Roman" pitchFamily="18" charset="0"/>
              </a:rPr>
              <a:t>Сучасна мікробна екологія людини охоплює </a:t>
            </a:r>
            <a:endParaRPr lang="uk-UA" sz="36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 algn="just">
              <a:buFontTx/>
              <a:buChar char="-"/>
            </a:pP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Екзомікроекологію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досліджує взаємовідносини людини з мікроорганізмами навколишнього середовища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Ендомікроекологію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600" b="1" i="1" dirty="0">
                <a:latin typeface="Times New Roman" pitchFamily="18" charset="0"/>
                <a:cs typeface="Times New Roman" pitchFamily="18" charset="0"/>
              </a:rPr>
              <a:t>мікробна екологія людини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вивчає симбіотичні взаємовідносини між аутомікрофлорою та макроорганізмом, а також між представниками мікробного угруповання організму людини в нормі і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патології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17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078" y="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Історія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розвитку мікробної екології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людини</a:t>
            </a:r>
          </a:p>
          <a:p>
            <a:pPr marL="342900" indent="-342900" algn="just">
              <a:buAutoNum type="arabicPeriod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Основні поняття мікробної екології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людини</a:t>
            </a:r>
          </a:p>
          <a:p>
            <a:pPr marL="342900" indent="-342900" algn="just">
              <a:buAutoNum type="arabicPeriod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Еволюційна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мікроекологія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та її біотехнологічні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аспекти</a:t>
            </a:r>
          </a:p>
          <a:p>
            <a:pPr marL="342900" indent="-342900" algn="just">
              <a:buAutoNum type="arabicPeriod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Основні міжнародні проекти в галузі мікробної екології людини та  створені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75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nuht\Open Lection\bibil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548680"/>
            <a:ext cx="282723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4107151"/>
            <a:ext cx="240001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 smtClean="0"/>
              <a:t>О.Ф. Білібін</a:t>
            </a:r>
          </a:p>
          <a:p>
            <a:pPr algn="ctr"/>
            <a:r>
              <a:rPr lang="uk-UA" sz="3200" dirty="0" smtClean="0"/>
              <a:t> (1897–1976)</a:t>
            </a:r>
            <a:endParaRPr lang="uk-UA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548680"/>
            <a:ext cx="54006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уперше звернув увагу клініцистів на необхідність уважного ставлення до проблеми порушення кишкової мікрофлори та ендогенних інфекцій як наслідку розладів у мікробній екосистемі</a:t>
            </a:r>
          </a:p>
        </p:txBody>
      </p:sp>
    </p:spTree>
    <p:extLst>
      <p:ext uri="{BB962C8B-B14F-4D97-AF65-F5344CB8AC3E}">
        <p14:creationId xmlns:p14="http://schemas.microsoft.com/office/powerpoint/2010/main" val="47964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nuht\Open Lection\ugolev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330681" cy="326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645024"/>
            <a:ext cx="240001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/>
              <a:t>О.М. </a:t>
            </a:r>
            <a:r>
              <a:rPr lang="uk-UA" sz="3200" dirty="0" smtClean="0"/>
              <a:t>Уголєв</a:t>
            </a:r>
          </a:p>
          <a:p>
            <a:pPr algn="ctr"/>
            <a:r>
              <a:rPr lang="uk-UA" sz="3200" dirty="0" smtClean="0"/>
              <a:t>(1926–1991</a:t>
            </a:r>
            <a:r>
              <a:rPr lang="uk-UA" sz="3200" dirty="0"/>
              <a:t>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07383" y="507544"/>
            <a:ext cx="60486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/>
              <a:t>запропонував нову міждисциплінарну науку </a:t>
            </a:r>
            <a:r>
              <a:rPr lang="uk-UA" sz="3200" i="1" dirty="0" err="1"/>
              <a:t>трофологію</a:t>
            </a:r>
            <a:r>
              <a:rPr lang="uk-UA" sz="3200" dirty="0"/>
              <a:t> та дійшов висновку, що організм людини існує як </a:t>
            </a:r>
            <a:r>
              <a:rPr lang="uk-UA" sz="3200" dirty="0" err="1"/>
              <a:t>надорганізм</a:t>
            </a:r>
            <a:r>
              <a:rPr lang="uk-UA" sz="3200" dirty="0"/>
              <a:t>, який складається з домінуючого багатоклітинного макроорганізму та специфічної бактеріальної </a:t>
            </a:r>
            <a:r>
              <a:rPr lang="uk-UA" sz="3200" dirty="0" err="1"/>
              <a:t>полікультури</a:t>
            </a:r>
            <a:r>
              <a:rPr lang="uk-UA" sz="3200" dirty="0"/>
              <a:t>, що значною мірою впливає на всі аспекти життєдіяльності системи в цілому.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73" y="4581128"/>
            <a:ext cx="170497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40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8" y="44624"/>
            <a:ext cx="8951470" cy="684076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018" y="1916832"/>
            <a:ext cx="91368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2. Основні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поняття мікробної екології людини</a:t>
            </a:r>
          </a:p>
        </p:txBody>
      </p:sp>
    </p:spTree>
    <p:extLst>
      <p:ext uri="{BB962C8B-B14F-4D97-AF65-F5344CB8AC3E}">
        <p14:creationId xmlns:p14="http://schemas.microsoft.com/office/powerpoint/2010/main" val="56508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7175" y="764704"/>
            <a:ext cx="8964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Мікробна екологія людини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– це наука, що вивчає склад і функції природної мікрофлори різних біотопів людини, взаємовідносини ендогенної мікрофлори з макроорганізмом і навколишнім середовищем, а також взаємозв’язки між окремими компонентами мікробних ценозів у нормі та при патології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Документы\nuht\Open Lection\microbial ecolog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76994"/>
            <a:ext cx="4751575" cy="311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6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1120" y="836712"/>
            <a:ext cx="79208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Мікробна екологічна система людини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це складний динамічний комплекс, що сформувався у процесі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онто-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філогенезу. Він включає в себе макроорганізм і різноманітні за кількісним складом і таксономічною належністю асоціації бактерій, вірусів, найпростіших (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мікробіоту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), а також їхні метаболіти, сконцентровані у відносно відкритих біологічних системах організму людини (середовищах існування – біотопах).</a:t>
            </a:r>
          </a:p>
        </p:txBody>
      </p:sp>
    </p:spTree>
    <p:extLst>
      <p:ext uri="{BB962C8B-B14F-4D97-AF65-F5344CB8AC3E}">
        <p14:creationId xmlns:p14="http://schemas.microsoft.com/office/powerpoint/2010/main" val="197077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Мікробіоценоз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сукупність мікробних популяцій, які мешкають в одному біотопі. Мікробні популяції заселяють всі поверхні тіла людини, що безпосередньо або непрямо контактують із зовнішнім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середовищем.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2820" y="3284984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Нормальна мікрофлора (нормальна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мікробіота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нормобіоз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це багатовидовий комплекс мікроорганізмів, які заселяють біотопи людини 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нормофізіологічних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умовах.</a:t>
            </a:r>
          </a:p>
        </p:txBody>
      </p:sp>
    </p:spTree>
    <p:extLst>
      <p:ext uri="{BB962C8B-B14F-4D97-AF65-F5344CB8AC3E}">
        <p14:creationId xmlns:p14="http://schemas.microsoft.com/office/powerpoint/2010/main" val="42684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Мікробіота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це угруповання різноманітних мікроорганізмів, які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еволюційно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склалися та заселяють відкриті порожнини організму людини і визначають біохімічну, метаболічну та імунологічну рівновагу макроорганізму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D:\Документы\nuht\Open Lection\microbio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3523660"/>
            <a:ext cx="7333388" cy="322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8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4809"/>
            <a:ext cx="903649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Біотоп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ділянка слизової оболонки, шкіри або органу макроорганізму з однаковими умовами існування мікроорганізмів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Популяція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сукупність особин одного виду, що займають певний біотоп і яким притаманний спільний генофонд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Мікробне угруповання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сукупність кількох популяцій різних видів або родів мікроорганізмів. Угруповання мікроорганізмів утворює біоценоз певного біотопу і разом з організмом хазяїна формує постійні або тимчасові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мікроекосистеми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8580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Загальна концентрація мікробних популяцій у тілі людини сягає величини 10</a:t>
            </a:r>
            <a:r>
              <a:rPr lang="uk-UA" sz="3200" baseline="30000" dirty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–10</a:t>
            </a:r>
            <a:r>
              <a:rPr lang="uk-UA" sz="3200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тобто на 1–3 порядки більше, ніж сума власних клітин її тіла (10</a:t>
            </a:r>
            <a:r>
              <a:rPr lang="uk-UA" sz="3200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). Нормальна мікрофлора здорової людини формує біомасу, що становить 1–6 % маси тіла макроорганізму, тобто приблизно 2,5–3 кг для організму дорослої людини. Підраховано, що загальний геном бактерій, виявлених у ШКТ («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мікробіом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»), включає 600000 генів, що у 24 рази перевищує розмір геному людини, що нараховує 25000 функціонуючих генів. </a:t>
            </a:r>
          </a:p>
        </p:txBody>
      </p:sp>
    </p:spTree>
    <p:extLst>
      <p:ext uri="{BB962C8B-B14F-4D97-AF65-F5344CB8AC3E}">
        <p14:creationId xmlns:p14="http://schemas.microsoft.com/office/powerpoint/2010/main" val="205559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Документы\nuht\Open Lection\he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20176"/>
            <a:ext cx="1224136" cy="156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Документы\nuht\Open Lection\bra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69966"/>
            <a:ext cx="197825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37663"/>
            <a:ext cx="130492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D:\Документы\nuht\Open Lection\liv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20176"/>
            <a:ext cx="21621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556792"/>
            <a:ext cx="1246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Серце</a:t>
            </a:r>
            <a:endParaRPr lang="uk-U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806685" y="1556790"/>
            <a:ext cx="1332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Мозок</a:t>
            </a:r>
            <a:endParaRPr lang="uk-U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462018" y="1284781"/>
            <a:ext cx="23617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Нормальна</a:t>
            </a:r>
          </a:p>
          <a:p>
            <a:r>
              <a:rPr lang="uk-UA" sz="3200" dirty="0" smtClean="0"/>
              <a:t> мікрофлора</a:t>
            </a:r>
            <a:endParaRPr lang="uk-UA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999914" y="1531002"/>
            <a:ext cx="1531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Печінка</a:t>
            </a:r>
            <a:endParaRPr lang="uk-U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293096"/>
            <a:ext cx="2124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0,27-0,38кг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07398" y="4290910"/>
            <a:ext cx="1713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0,9-2,0кг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84294" y="4275240"/>
            <a:ext cx="1713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2,5-3,0кг</a:t>
            </a:r>
            <a:endParaRPr lang="uk-UA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9914" y="4293096"/>
            <a:ext cx="17139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1,3-1,8кг</a:t>
            </a:r>
          </a:p>
          <a:p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53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9325" y="1772816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eriod"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Історія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розвитку мікробної екології людини</a:t>
            </a:r>
          </a:p>
        </p:txBody>
      </p:sp>
    </p:spTree>
    <p:extLst>
      <p:ext uri="{BB962C8B-B14F-4D97-AF65-F5344CB8AC3E}">
        <p14:creationId xmlns:p14="http://schemas.microsoft.com/office/powerpoint/2010/main" val="131486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13009"/>
            <a:ext cx="80016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3. Еволюційна </a:t>
            </a:r>
            <a:r>
              <a:rPr lang="uk-UA" sz="6000" dirty="0" err="1">
                <a:latin typeface="Times New Roman" pitchFamily="18" charset="0"/>
                <a:cs typeface="Times New Roman" pitchFamily="18" charset="0"/>
              </a:rPr>
              <a:t>мікроекологія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 та її біотехнологічні аспекти</a:t>
            </a:r>
          </a:p>
        </p:txBody>
      </p:sp>
      <p:pic>
        <p:nvPicPr>
          <p:cNvPr id="3074" name="Picture 2" descr="https://encrypted-tbn0.gstatic.com/images?q=tbn:ANd9GcTQe3kfZg30nFidACcmXrU7d7mC2nwCM-RhgCcy66vxzjmxr5C6J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915759"/>
            <a:ext cx="4680520" cy="294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51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73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Основні завдання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волюційної </a:t>
            </a:r>
            <a:r>
              <a:rPr lang="uk-UA" sz="3200" b="1" i="1" dirty="0" err="1">
                <a:latin typeface="Times New Roman" pitchFamily="18" charset="0"/>
                <a:cs typeface="Times New Roman" pitchFamily="18" charset="0"/>
              </a:rPr>
              <a:t>мікроекології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дослідження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мікробної екології організмів з різним рівнем організації та еволюційного розвитку. Виявлення загальних для всіх простіших стабільних симбіотичних асоціацій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встановлення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філогенетичних взаємовідносин між прокаріотами та еукаріотами різного рівня еволюції та організації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фено-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генотипове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дослідження подібних мікробних спільнот («МАС» – microorganism-association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complex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 у різних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безмікробних тваринах;</a:t>
            </a:r>
          </a:p>
        </p:txBody>
      </p:sp>
    </p:spTree>
    <p:extLst>
      <p:ext uri="{BB962C8B-B14F-4D97-AF65-F5344CB8AC3E}">
        <p14:creationId xmlns:p14="http://schemas.microsoft.com/office/powerpoint/2010/main" val="28450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створення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кріобанків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для тривалого зберігання природних симбіотичних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мікробіоценозів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людини, рослин і тварин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мікроекологічна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інженерія: конструювання у модельних експериментах «ідеальних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мікробіоценозів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» із заданими характеристиками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дослідження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взаємозв’язку складу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матері та її нащадків у різні періоди розвитку;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дослідження впливу симбіотичної мікрофлори на процеси росту, старіння та загибелі клітин хазяїна.</a:t>
            </a:r>
          </a:p>
        </p:txBody>
      </p:sp>
    </p:spTree>
    <p:extLst>
      <p:ext uri="{BB962C8B-B14F-4D97-AF65-F5344CB8AC3E}">
        <p14:creationId xmlns:p14="http://schemas.microsoft.com/office/powerpoint/2010/main" val="87110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сновні </a:t>
            </a:r>
            <a:r>
              <a:rPr lang="uk-UA" sz="3600" b="1" i="1" dirty="0">
                <a:latin typeface="Times New Roman" pitchFamily="18" charset="0"/>
                <a:cs typeface="Times New Roman" pitchFamily="18" charset="0"/>
              </a:rPr>
              <a:t>біотехнологічні аспекти мікробної екології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40" y="1316961"/>
            <a:ext cx="91352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клонування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генів, відповідальних за синтез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біотехнологічно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важливих продуктів у резидентних бактерій людини; створення на їх основі генно-інженерних технологій (антибіотики,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метабіотики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вакцини,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імуномодулятори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вітаміни, пептиди,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біосенсори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тощо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457200" indent="-457200" algn="just">
              <a:buFontTx/>
              <a:buChar char="-"/>
            </a:pP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метагеномні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дослідження і перенесення відповідних фрагментів ДНК у клітини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Escherichia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сoli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мікроорганізмів родів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Saccharomycetes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Lactobacillus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50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створення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банку потенційних виробничих штамів на основі симбіотичної мікрофлори різних мікроорганізмів, молекулярно-генетична ідентифікація та маркування подібних штамів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симбіотичних мікроорганізмів як джерела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біодеградованих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полімерів для харчової та фармацевтичної промисловості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пошук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серед симбіотичних мікроорганізмів продуцентів регуляторів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апоптозу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еукаріотичних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клітин та модуляторів, що впливають на процеси старіння організму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14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симбіотичних вірусів і бактерій та їх структурних компонентів як носіїв для доставки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БАР і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мікронутрієнтів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 відповідних органів, тканин, клітинних і субклітинних органел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еукаріотичних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організмів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створення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сучасних підприємств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стартерних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культур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різного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призначення на основі симбіотичних мікроорганізмів для біотехнологічної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промисловості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75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74136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246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Для реалізації біотехнологічних аспектів мікробної екології нині використовується кілька нових підходів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21704" y="1572122"/>
            <a:ext cx="91657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Масс-спектрометрія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мікробних маркерів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метод детектування мікроорганізмів за структурними, генетично детермінованими вищими жирними кислотами (ВЖК), альдегідами та стеринами безпосередньо у об’єкті дослідження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Оскільки вміст ВЖК у клітинах мікроорганізму даного виду однаковий і специфічний, то їх концентрація в клінічному матеріалі пропорційна концентрації цього виду. </a:t>
            </a:r>
          </a:p>
        </p:txBody>
      </p:sp>
    </p:spTree>
    <p:extLst>
      <p:ext uri="{BB962C8B-B14F-4D97-AF65-F5344CB8AC3E}">
        <p14:creationId xmlns:p14="http://schemas.microsoft.com/office/powerpoint/2010/main" val="402534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9036496" cy="666936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4536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Хімічне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різноманіття (понад 200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ЖК та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альдегідів) бактеріальних клітин дає змогу диференціювати бактерії на фоні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ЖК людини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Клітинні жирні кислоти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це генетично детерміновані молекулярні маркери мікроорганізмів.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Процедура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підготовки проби чисто хімічна: через відсутність потреби у культивуванні мікроорганізмів можна визначити кількісно будь-які мікроорганізми, незалежно від їх здатності рости у штучних умовах.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Площа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піку маркеру на селективній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хроматограмі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пропорційна чисельності відповідних мікроорганізмів. 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0404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9000" contras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84936"/>
            <a:ext cx="8886677" cy="66564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Концентрація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мікробних маркерів у крові в середньому постійна в нормі та корелює із складом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слизової оболонки тонкого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Виявлення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явища гомеостазу мікробних маркерів у крові людини та відповідність їх концентрації складу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тонкої кишки дає змогу отримати новий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неінвазивний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метод вивчення складу її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Потрібно лише 40 мкл крові з пальця та 3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часу для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визначення домінантів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мікроекології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1286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0356"/>
            <a:ext cx="8784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err="1">
                <a:latin typeface="Times New Roman" pitchFamily="18" charset="0"/>
                <a:cs typeface="Times New Roman" pitchFamily="18" charset="0"/>
              </a:rPr>
              <a:t>Мікро-метаболоміка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– молекулярна технологія для моніторингу мікробного гомеостазу та його відхилення від норми.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Мікро-метаболоміка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це точне визначення мікробних маркерів (понад 200 структурних жирних кислот,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гідроксикислот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жирних альдегідів) у біологічних рідинах і тканинах</a:t>
            </a:r>
            <a:r>
              <a:rPr lang="uk-UA" dirty="0"/>
              <a:t>.</a:t>
            </a:r>
          </a:p>
        </p:txBody>
      </p:sp>
      <p:pic>
        <p:nvPicPr>
          <p:cNvPr id="2050" name="Picture 2" descr="http://t1.gstatic.com/images?q=tbn:ANd9GcRFF_g-TsnSa5YrnIuGwDIwFHragV9xTaLnKBsEkKyL3vsDCsr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34365"/>
            <a:ext cx="6192688" cy="287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68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767" y="116632"/>
            <a:ext cx="8690729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Етапи розвитку вчення про </a:t>
            </a:r>
            <a:r>
              <a:rPr lang="uk-UA" sz="3400" b="1" dirty="0" err="1" smtClean="0">
                <a:latin typeface="Times New Roman" pitchFamily="18" charset="0"/>
                <a:cs typeface="Times New Roman" pitchFamily="18" charset="0"/>
              </a:rPr>
              <a:t>мікробіоценоз</a:t>
            </a:r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Евристичний»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– відкриття голландським природознавцем Антонієм Ван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Левенгуком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(друга половина ХVІІ століття) наявності у організмі людини та тварин мікроорганізмів.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«Накопичувальний»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– охоплює дослідження з виявлення та ідентифікації мікроорганізмів у різних біотопах. Починається вивчення не лише агресивної, а й захисної ролі окремих видів мікроорганізмів у житті людини та тварин (A.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Ніссле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І.І. Мечников, Л.Г. Перетц, Н.Ф.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Гамалея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Г.Н.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Габричевський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ін.).</a:t>
            </a:r>
          </a:p>
          <a:p>
            <a:pPr algn="just"/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75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8569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Метаболоміка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metabolomics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греч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i="1" dirty="0" err="1" smtClean="0">
                <a:latin typeface="Times New Roman" pitchFamily="18" charset="0"/>
                <a:cs typeface="Times New Roman" pitchFamily="18" charset="0"/>
              </a:rPr>
              <a:t>metabole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—переміна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і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-omics —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суфікс, що позначає  «повний», «цілий», «увесь»; неологізм] — науковий напрям у молекулярній біології та генетиці, що вивчає метаболічні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інтермедіати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(а їх концентрації), що є попередниками усіх клітинних компонентів.</a:t>
            </a:r>
          </a:p>
          <a:p>
            <a:pPr algn="just"/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Метаболом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сукупність метаболітів, що є кінцевим продуктом обміну речовин в клітині, тканині, органі або організмі. </a:t>
            </a:r>
          </a:p>
        </p:txBody>
      </p:sp>
    </p:spTree>
    <p:extLst>
      <p:ext uri="{BB962C8B-B14F-4D97-AF65-F5344CB8AC3E}">
        <p14:creationId xmlns:p14="http://schemas.microsoft.com/office/powerpoint/2010/main" val="9677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17" y="179929"/>
            <a:ext cx="90537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Складності досліджень в області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метаболоміки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340768"/>
            <a:ext cx="88202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 хімічної точки зору більшість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інтермедіатів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дуже схожі, тому їх важко відділити один від одного стандартними фізико-хімічними методами;</a:t>
            </a: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Час життя більшості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інтермедіатів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в клітині дуже малий (вони хімічно нестійкі в клітинних екстрактах), а їх вміст у клітині  дуже сильно залежить від «умов життя» організму  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2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40768"/>
            <a:ext cx="89644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4. Основні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міжнародні проекти в галузі мікробної екології людини та  створені </a:t>
            </a:r>
            <a:r>
              <a:rPr lang="uk-UA" sz="60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6" name="Рисунок 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00" y="0"/>
            <a:ext cx="2808276" cy="16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hmp_logo" descr="HMP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5"/>
          <a:stretch>
            <a:fillRect/>
          </a:stretch>
        </p:blipFill>
        <p:spPr bwMode="auto">
          <a:xfrm>
            <a:off x="-17900" y="4941169"/>
            <a:ext cx="3548862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20" descr="metahit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487" y="5025656"/>
            <a:ext cx="3193513" cy="183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Рисунок 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126420"/>
            <a:ext cx="2376264" cy="1708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Рисунок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0"/>
            <a:ext cx="1979712" cy="1761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62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2656"/>
            <a:ext cx="3451418" cy="2001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2967335"/>
            <a:ext cx="6840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Товариство мікробної екології та захворювань</a:t>
            </a:r>
          </a:p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Society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for Microbial Ecology and 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Disease</a:t>
            </a:r>
            <a:endParaRPr lang="uk-UA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SOMED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5758437"/>
            <a:ext cx="3160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somed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nu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73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4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36712"/>
            <a:ext cx="9187229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Ще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 середині 70-их років минулого століття група американських і європейських вчених, що активно займаються вивченням кишкової мікрофлори людини, заснували Товариство кишкової мікробної екології та захворювань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Society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Intestinal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Microbial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Ecology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(SIMED)). Перша зустріч, якого відбулася в 1976 році в США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Спочатку, організація зустрічей була основним завданням нового Товариства, але з роками, спектр завдань розширювався, включаючи підставу в 1988 році офіційного журналу Товариства «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Microbial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Ecology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» («Мікробна екологія в нормі і при патології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67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4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36712"/>
            <a:ext cx="9187229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2"/>
            <a:ext cx="84969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Під час ділової зустрічі SIMED, що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проходила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разом з XIII Міжнародний симпозіум з кишкової мікробної екології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Symposium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Intestinal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Microecology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11-14 вересня 1988 р., Порто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Конте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Італія) надійшла пропозиція переглянути назву Товариства. Необхідно було узгодити області мікробної екології та кишкової екології. В результаті членами Товариства було прийнято рішення змінити назву Товариство кишкової мікробної екології та захворювань (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SIMED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 на Товариство мікробної екології та захворювань (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SOMED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9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4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36712"/>
            <a:ext cx="9187229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6916"/>
            <a:ext cx="892899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Основними цілями SOMED є:</a:t>
            </a:r>
            <a:br>
              <a:rPr lang="uk-UA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Сприяння розвитку наукових знань , підтримка досліджень і технологій в області мікробної екології та пов'язаних з нею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захворювань;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Об'єднання зусиль вчених, що займаються науковими дослідженнями на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місцях,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 поширення наукової інформації, що стосується даної галузі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досліджень ;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Співпраця з національними та міжнародними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організаціями,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що досліджують проблеми мікробної екології 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захворювання,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пов'язані з її порушеннями ;</a:t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Організація та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спонсорування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наукових зустрічей 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конференцій.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74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820" y="760867"/>
            <a:ext cx="3240360" cy="288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933056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International Science and Technology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Center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Міжнародний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науково-технічний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центр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12584" y="5636662"/>
            <a:ext cx="2518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www.istc.ru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6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35" y="0"/>
            <a:ext cx="8507529" cy="688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0935" y="548680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МНТЦ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міжурядова організація , що налагоджує ділові зв'язки між вченими з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Росії, України,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Грузії та інших країн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СНД з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їх колегами з дослідницьких організацій в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Канаді, ЄС, Японії,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Республіки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Корея,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Норвегії та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США.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МНТЦ створено сприяти реалізації міжнародних наукових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проектів,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а також допомагати глобальному науковому і діловому співтовариству знайти і задіяти інститути країн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СНД,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які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володіють унікальними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науковими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ноу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-хау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, для спільних розробок та ведення бізнесу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09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036496" cy="688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3" y="188640"/>
            <a:ext cx="89289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МНТЦ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визначає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пріоритетний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напрям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досліжень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2" y="1556792"/>
            <a:ext cx="892899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На засіданні робочої групи тридцять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четвертого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Міжнародного Конгресу SOMED (20-23 листопада 2011 року, Йокогама, Японія) були розглянуті питання майбутнього фінансування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МНТЦ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нових перспективних проектів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і здоров'я. Цільова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ініціатива»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Probiotics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Targeted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Initiative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(TI PROBIO ISTC).</a:t>
            </a:r>
          </a:p>
        </p:txBody>
      </p:sp>
    </p:spTree>
    <p:extLst>
      <p:ext uri="{BB962C8B-B14F-4D97-AF65-F5344CB8AC3E}">
        <p14:creationId xmlns:p14="http://schemas.microsoft.com/office/powerpoint/2010/main" val="228559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585" y="404664"/>
            <a:ext cx="904708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«Деталізації»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(80–90-ті роки ХХ ст.). Широке використання сучасних методів культивування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облігатно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анаеробних бактерій і використання принципів гнотобіології дало можливість розпочати цілеспрямоване вивчення ролі нормальної мікрофлори та її окремих представників у підтримці гомеостазу макроорганізму, а також оцінити її роль у виникненні деяких патологічних станів, спричинених різними представниками мікрофлори (О.В.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Чахава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А.О.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Тамм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Б.А.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Шендеров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ін.).</a:t>
            </a:r>
          </a:p>
          <a:p>
            <a:pPr algn="just"/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76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784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 тих пір як запущена TI PROBIO ISTC, профінансовано вже два проекти - в Інституті імунологічної інженерії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Любучани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Росія) (проект, вартістю в 330,000 доларів, що припускає стимулювання імунної системи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пробіотиками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 Інституті епідеміології та мікробіології (Владивосток, Росія).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77072"/>
            <a:ext cx="2592288" cy="23062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32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7849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Лідируючими науковими інститутами країн СНД запропоновано вісім проектів (мікробне різноманіття,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астро-пробіотик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ферментований буряковий сік,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бактеріоцини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і т.д.), що знаходяться на розгляді Центру. З поданих проектів планується відібрати 2-3 пропозиції для створення проектів, що фінансуються TI PROBIO ISTC, з продуктивним міжнародним співробітництвом для задоволення комерційних потреб світового ринку.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415" y="4869160"/>
            <a:ext cx="2021516" cy="179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7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16632"/>
            <a:ext cx="871296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На початку третього тисячоліття стартувала програма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Human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Project (USA , 2006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р) та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MetaHIT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Project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Commission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2008).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Головні цілі цих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проектів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Деталізація взаємин клітин людини з його симбіотичної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мікрофлорою ;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Виявлення,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які саме гени власних клітин людини мають загальне і різне походження з генами його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мікробіома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6498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457" y="188640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Розпізнавання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які зміни 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мікробіомі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людини корелюють із змінами в його здоров'ї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Розробка нових технологічних 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біоінформаційних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методів і прийомів, що дозволяють досягти вищевказані цілі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Дослідження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етичних, соціальних,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біотехнологічних та інших аспектів і наслідків, що виникають в результаті глибокого вивчення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мікробіома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людини</a:t>
            </a:r>
          </a:p>
        </p:txBody>
      </p:sp>
    </p:spTree>
    <p:extLst>
      <p:ext uri="{BB962C8B-B14F-4D97-AF65-F5344CB8AC3E}">
        <p14:creationId xmlns:p14="http://schemas.microsoft.com/office/powerpoint/2010/main" val="203387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hmp_logo" descr="HMP 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5"/>
          <a:stretch>
            <a:fillRect/>
          </a:stretch>
        </p:blipFill>
        <p:spPr bwMode="auto">
          <a:xfrm>
            <a:off x="1225964" y="260648"/>
            <a:ext cx="5908747" cy="3191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3536721"/>
            <a:ext cx="53202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Human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Project. 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7920" y="5085184"/>
            <a:ext cx="62935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     www.hmpdacc.org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www.nihroadmap.nih.gov/hmp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70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5916" y="116632"/>
            <a:ext cx="47405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Проект ініційований Національним Інститутом Здоров'я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National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Institutes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). Упор проекту робиться на вивчення мікробіології п'яти біотопів людини: ротова порожнина, носова порожнина, шкіра, шлунково-кишковий тракт,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урогенітальний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тракт</a:t>
            </a:r>
          </a:p>
        </p:txBody>
      </p:sp>
      <p:pic>
        <p:nvPicPr>
          <p:cNvPr id="2050" name="Рисунок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" y="116632"/>
            <a:ext cx="4305657" cy="656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93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8104" y="197171"/>
            <a:ext cx="36358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Всі результати з вивчення мікрофлори різних біотопів організму людини, отримані в ході проведення проекту «мікробом людини» представлені у вигляді відповідних карт або, як їх ще називають,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дерев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" y="170562"/>
            <a:ext cx="5507035" cy="5850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04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584775"/>
            <a:ext cx="8928991" cy="6243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238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Мікробіом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шлунково-кишкового тракту людини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4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28" y="0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3" y="0"/>
            <a:ext cx="68213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Карта розподілу мікроорганізмів в ротовій порожнині людини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55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531"/>
            <a:ext cx="9144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При реалізації Проекту використовуються як традиційні можливості генетичного ДНК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секвенування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 так і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метагеноміка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Метагеноміка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uk-UA" sz="3200" dirty="0" smtClean="0"/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дозволяє всебічно вивчити мікробні спільноти, включаючи навіть ті, які містять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некультивовані мікроорганізми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Замість того, щоб вивчати геном індивідуального бактеріального штаму, вирощеного в лабораторних умовах, можливості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метагеномікі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дозволяють аналізувати генетичний матеріал цілого мікробного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угрупування,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отриманий з природного навколишнього середовища.</a:t>
            </a:r>
          </a:p>
        </p:txBody>
      </p:sp>
    </p:spTree>
    <p:extLst>
      <p:ext uri="{BB962C8B-B14F-4D97-AF65-F5344CB8AC3E}">
        <p14:creationId xmlns:p14="http://schemas.microsoft.com/office/powerpoint/2010/main" val="426280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" y="692696"/>
            <a:ext cx="89289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«Аналітичний»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(кінець 90-х років ХХ ст.) (І.В.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Домарадський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В.Н. Бабін, А.В.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Дубінін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О.Н.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Мінушкін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М.Д.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Ардатська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ін.) базується на вивченні молекулярних і біохімічних механізмів, що зумовлюють зв’язок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організму-хазяїна. Цей етап дав змогу оцінити потенціал симбіозу з мікрофлорою та з’ясувати можливі причини переходу від «благополучного співіснування» до взаємної агресії.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2998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nuht\Open Lection\metagenom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" y="116632"/>
            <a:ext cx="896534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02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9188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Учені з американського інституту здоров'я (NIH), в рамках проведення даної програми, розраховують розшифрувати геном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600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генів бактерій з приблизно 2 тис. видів,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що складають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людини.</a:t>
            </a:r>
          </a:p>
        </p:txBody>
      </p:sp>
      <p:pic>
        <p:nvPicPr>
          <p:cNvPr id="2050" name="Picture 2" descr="D:\Документы\nuht\Open Lection\gevers_cover_na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736" y="-6797"/>
            <a:ext cx="5205264" cy="686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16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56"/>
            <a:ext cx="8712968" cy="672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7856"/>
            <a:ext cx="9144000" cy="6724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Програмні ініціативи:</a:t>
            </a:r>
          </a:p>
          <a:p>
            <a:pPr marL="72000" algn="just">
              <a:spcAft>
                <a:spcPts val="600"/>
              </a:spcAft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Удосконалення відповідного набору послідовностей мікробного геному і попередня характеристика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мікробіома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людини</a:t>
            </a:r>
          </a:p>
          <a:p>
            <a:pPr algn="just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Взаємозв'язок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між захворюваннями і змінами 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мікробіома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людини</a:t>
            </a: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Розробка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нових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технологій</a:t>
            </a:r>
          </a:p>
          <a:p>
            <a:pPr marL="457200" indent="-457200" algn="just">
              <a:buFontTx/>
              <a:buChar char="-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Розробка нових інструментів обчислювальних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аналізів</a:t>
            </a:r>
          </a:p>
          <a:p>
            <a:pPr marL="457200" indent="-457200" algn="just">
              <a:buFontTx/>
              <a:buChar char="-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Створення ресурсного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репозиторію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(ресурсної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бази</a:t>
            </a:r>
          </a:p>
          <a:p>
            <a:pPr marL="457200" indent="-457200" algn="just">
              <a:buFontTx/>
              <a:buChar char="-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Етичні, правові та соціальні аспекти HMP досліджень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0" descr="metahi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87" y="620687"/>
            <a:ext cx="5365625" cy="307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3796146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MetaHIT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Project (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Metagenomics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of the Human Intestinal Tract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5668" y="5805263"/>
            <a:ext cx="44286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u="sng" dirty="0">
                <a:hlinkClick r:id="rId2"/>
              </a:rPr>
              <a:t>http://www.metahit.eu</a:t>
            </a:r>
            <a:r>
              <a:rPr lang="uk-UA" sz="3200" b="1" u="sng" dirty="0" smtClean="0">
                <a:hlinkClick r:id="rId2"/>
              </a:rPr>
              <a:t>/</a:t>
            </a:r>
            <a:endParaRPr lang="uk-UA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426052"/>
            <a:ext cx="6192688" cy="346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416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MetaHIT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Метагеноміка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кишкового тракту людини), який фінансується Європейською комісією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Commission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), стартував 1 січня 2008 року. Група, що працює над даним проектом, складається з 13 наукових і промислових партнерів з 8 країн світу, в тому числі харчові та фармацевтичні компанії. Загальна вартість проекту була оцінена в більш ніж 21,2 мільйона євро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56971"/>
            <a:ext cx="2671477" cy="200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45865"/>
            <a:ext cx="2682846" cy="2012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4856971"/>
            <a:ext cx="2799401" cy="1999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06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74" y="2276872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Головною метою проекту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є вивчення генома всіх бактерій, що складають кишкову мікрофлору людини, а також характеристика їх функцій в нормі та патології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encrypted-tbn3.gstatic.com/images?q=tbn:ANd9GcS3dylbjohztCbPsJF2rWXkA5Co1D9LRVWZ4Ay_NcZaVtcVMBf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Qx1PNSIi8XDUJjV1dT_XLFaLIuF_Zr7hx1vxsB3jC-8cvohlv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25" y="4943475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eg;base64,/9j/4AAQSkZJRgABAQAAAQABAAD/2wCEAAkGBxQSEhQUExQVFRQVGB0UGBgUGBoVFBQUFBgXFxUUFBUYHCggGBolHBUUITEhJSkrLi4uFx8zODMsNygtLisBCgoKDg0OGhAQGiwkHSQsLCwsLCwsLCwsLCwsLCwsLCwsLCwsLCwsLCwsLCwsLCwsLCwsLCwsLCwsLCwsLCwsLP/AABEIALcBEwMBIgACEQEDEQH/xAAbAAACAgMBAAAAAAAAAAAAAAADBAIFAAEGB//EADkQAAECAwYEBAUEAwACAwEAAAECEQADIQQFEjFBURMiYXEGgbHBIzJCkfAUUqHRM2LhgvEkcqIH/8QAGQEAAwEBAQAAAAAAAAAAAAAAAQIDAAQF/8QAJBEAAgICAQQDAQEBAAAAAAAAAAECESExQRIiMlEDQmFxgRP/2gAMAwEAAhEDEQA/AKOyyOH8Q5vygHbd+8EXa9NTn93eBT5pUS2Tk9jvFavEZtQ23XrHtRWTypSwZeCi3nCSS8o9/aLO3IoKawkE/DOnN7RSeyMXgPYJfIIlb5XKO8NXdK5BE7wlco7xR+BG+8q1y6jsIZu6Vzj80iS5VR2EN3ZK+IPzSIp5KSfaQtUjmPaFhLiyt6Oc9h6QES4zeQReEKiXExL/ABoZTKgyrO34YWzWJCX7aRLh++kPJs4p5bxOdZQC3fQxrBZXiV300jXC766CLKdZAlsqtvAuD2yOhjWaxPhHY5jSKO87OtKwQaL0OhyPlHUcGumY0O0V96XbxEpKSEqS5FCxrUGBLQ0JUymwqlqJQEksyiQ5UVDQZBoPZrPxUEzHURSoqljkDpFQue6idHqQ7FtQIsbuSoomKTnhoMyf+xOM02XlFpFiJOEMAwyIah7wIWZyAEuSwACQ7k5CLfwXf0qUteNAmlQYFScWHcf9iqnLnBeJKQChTgigIJo0VUiVNcjd5XBPkECbLKHSpdcLYRmXB65ZwW7PCs60S1zJapeFAriOF2DkCFb5mTbSpCpq6hJSQAWYVptnELFNXKSUJWrAoMQXri6wchuIe4LTY5SJyrTL4qwDgSeUNozavrHPrmpBxYeRRYFnSDnhfoDHQWXw6n9MqeudLQHKUpXiUuYdgBlClxXWLSrgoWhADq5nwggepyheSiaolf8AYrNKRJmSFGYCGmJVUheeJLfTnTpCd0XbPtSymUh0pq5ISADkHOsaEjCooVyqQSlQJoCDUUh27r3XZlFaCHIauT5gkatBoZSCTrJabEpKyiZKWKhYYp8lCmWhhW233NnJUFzVrBqQr5QQaYU5BqQ4rxHPU5XNVMChzoXVBBzGHJuscopLE1oSfLYQrQ6YtNqSYEoQcpgahCNFUwBEDUIMREFCJNFEwLRkSIjISilnplgtgmuNSf53g86xOUlw4zbaKuShDnDy5uevtFzck0BQD4q66iO6OzypPAleSCw2cQpKSFSi+eL2jrr8u8KCVAVJFMw29I51VkUmWXBHP7Q89kIPA5d9lPDG0avOVyjvFhcwaWmC3xIBSlqV9oVzxRFPvKCZKqOwhy6ZXxU/mkTmyGI7CG7olfFT5+kJZaXiLXnJ+Iry9ICmVFvedn+KrsPSAJktnAsEdISEqGAKsfWCkPGyl41hB8Jm8tYPaQMX31jSXp5bRNZJLnrtAMatUtyny1gM2QwFcwdYbqoh+m0ZPQf4O0azCIRXzH1dIgZdP/E/V1h4IL65jbaI4C2uXTeNYDhbXc6pUxjhKFOxfMAOxGhhdKpmAc6QEigSWoTvrHc3ndgnpwkqBCnBGFwW/kR57PBlzFpTzBBIqM2NaRGXadMG5o6a7Z0nByKAAJcqOEmmZcVrFjeVhXJlImLDJmB089SBUltNI5lMhKJAJHxMWMOxBQzMwyLxeWczLXJTxVKIR8jEAjIGpzEVjJ6JSilkNa7VZEWRKxjXPUpiy2SgEHMN0AjVw36JciagyQZq0shS0giopU+cFu64qlElCiS9HBoO+QgllsIXLmzCvCJZCAkAKWuY7BIajORWG/oOr0cpOskxSBiUU1KgCXA0LQxYJKOKhfyAFIUEqKcW5brrFpe0i1YyudIWA2FLB5aEjIJKaBopbQHcJqsigG+0HGx1J6OrvC/bLMcGyJmAU4j4Ff8AiQH+5jl/FtjlCUidZlrwKVhKFsVIVm2IZxWSrcci7ihHaHpE3GkpApixMSM2YZxsSWCibi8lNZypqnTeCYat7w7Mld8ukCVLJ/ukGqQ3VbEFy8+nWBLR+PDiqOz6QKYrNte2kK0VixKYloEoQ5Nq57QqoRKSLRYFoyJERuJ0PZ3M2clRIIIHSmphu7ZaMYahca9nc/eBFQcunWnpQbRY3dWYOXWlMuwjrPJk8HQTJxGBIU4CgH6QeZd6ZshR/wBwzMCwFHJha8kJYMkio061ix8PreUpISSMeIk6Bt4EpEIPArd1iKUhJG/mHiF9SGSnv7R0i5AMoEOCnQ61ORikvhLpT39on1WxUu4rlysn2HpDl0SAJqT39ICU1HYQ9dyOcefpGbwWoBeyviqbp6QpheHbzR8RXl6QGUiMngIESfxo2ZX40FCYlhjWYXEv8aJcPpvpBgj8rEsHvvGswAS/bSM4fv8ATDAT7bxmH33gWYCJdctR9PSNCXTLQ/T1hgJ7ZjfaMCKaZdd41goDw65fV+3pHOX54ZC8U2XiC2xFOHlUXqRsY6vAH0+b/baI4A2ny/7fugPIYtrR5ii2DDgZmcMQzHq8Wdz30vGOKECU4DBADIB+kj8rFj46ulS8C5aAQFKxBCTicgMo0c/9iuuy7jaEIlykJ4iEuannbUv8p0pCK7LPp6b9jdsvGYmfNMikteJFNJatRrCN12jgEEA4hUOKFWWIiLJV02pIZVnmgOahBP8AIzha3yphkiUuWULQrEhS0lKilTcvZ3+8VvlEvxj9n8T2lHMmcou5KVDk7NDXiO8ZdplyVgBKipNQkOFfUl9Y5JVjtCASpCgA9Uur7NDF3y5k0oGEploIzfP3JgxkrC4tckbZdKVKx8wLVYM9dYiLME0Ao+0XE6UG0yO+8KTZddM+u0VSSB1tleUOKh6fthOcCfvtFpgocsusITUep3hmUiyumI/GgC0++kOzE+28LzE+8Iy0WJqT+NAViGliALESaLxYAiNRIiMiZSz06W+I8uZ8/wDkWNglL4goGKvuXFH3pCqZUwk5MTXsTQmLS6bKriJ5wKv/AD6x0NnkS0Wd7IWQHAqoBn2L6d4eueyqElSgalQLZDKDmwhTAqfmr2apHpE1pEqQQFHmX7RJsSCwNrWeCyiK0AGYOrxRXsjlT3h6yTMSE9Pue8AvZPKnvCXkoo8iC0Bx2ENXch5g8/SF1JqOwhy7B8QefpDN4GWxW80fEV5ekDQhofvMfEPYekJmMtGayYUhoHhggTEgmMCgQT+PEsPvrBAn2jeH32jBoHh9tYxvQ6wYJ76bRgT312jGoGB6j6ukaamen7usHCa65jQbRgTTXI6DeAagYFc9f3dIiqiXJYBP7usMhBfXPYbRW3/Z5i7OpMpKlKIFAA5AU5AjAoCL7k4mxEVPMSyct45ZdrabMYlAUquEsSHoX13huVctrWAP083VuUAfcwl4ls84GVjATNQgS1ANzJS+AvqWpA6hlE6Pw74pXLUJcxSlS1EgElyk99oT8TXgmZPQalKSHroTR2+8Udiu2cpa0pw8SWkrAUaFgCQndTHKMtV1T5VnRaVlKkTFBsKsRfdSQOkbro3/AD/TrFp6/u+rrAJwrnqPq6Rx993iVqlgLUpIS6hkMRPTpHXXLLWuSlRxEYqOA+EZO9YeM7dE5/G4qxGcimeh+rrC05HXX93SLadLLa5HRO8LzLOTQA57J2iyYiZTFPKa6fuivmp9TrFzORhDVJbYMKxXzZZfXM6DaGRSLKman8eFZiffWLWdJoc8hoIQmp99oDLxZXzB+PAFw5MTCqxE5F4sXMZEiIyEKnrv6FbqxKZiXHbSLzw9d6DMSMRJJd+gzjVjsiZjqUS2KgGZ6doclqRLUjAkAux3FcoeR5Rb3ylEtAKRmQmhyHQRzsyeTKYZBf3pDd7T8SUgBg8ISx8I/wD29oktBRa3Wn4YjV7J5U94NdifhpiN7DlT3hPsWrtK5SajsIeuuXzg9/SFSKjsIcu1TLHn6Qz0LHYC8f8AKfL0gS5esHvH/IfL0gJXGWjS2DwxvDG420GwGgn8aNt76RsCNt7wAmgn20jeH0OkbH9bxv8A7vGsxgTXzGnSMCKZDLbrE056ZjU7RtPllud41hKy33xKkqwlyoFyEpypqXzjmbdffEmulSkpQGTh5S+5HeDKuK1zJ03BLxBSiQrEAlSSXBcn8aKzxL4bnWUJmKIZfKQC4SdHPWA2FI7e5fFeJATM+Yf/AKGTiOU8RW9M6YpYySKHsYrbDZXlzFFRBCVVG3SA3NZcS0BfMk1zIdusaw0dpI8OgALQtQUsOcYxZhzXesITrgnS1gJ55CecIAZQURUMc4rU26ep5DlcozDWpWCiuEHPDFpdl6KtM79OiZglJFZoPO6ATTFQBw2Ua0Cmc5LtLgoKCha5jgKS2EDMOc4LeNq/SycciarEuaUEK5gzOJkvariHDeBnrTJmYFpSVOVAkjQF9DnFfdtzKPEWiYmYhGctQopDsCPNngO6CqTyO+G7zXOxCYAWQSCE1zyMWlpDnIAYv2naK4WFKLMm2SilCSvAqWCXBP0qJzEast78SYEnAcRoUk0LZGKwfshOObRk2XTLT9p3hK0IH8n6ekWi0Pt8u53hK0yWqWZzqdoumKiqmyPQaQhPR76RYzj10GphK0F9td4Zl4ldNT7aQpMEOzR7QpM/uJyOiLFlCMiRjImWs94tlqQg8vKAaN5vBrLZhMWiudXPrALfPxE8jVPrnB7otpExHI7n3gy0eYbvOUU0OhEKyx8M/wD29o6q95CZiAQ9WAo1dzHM8Ipllx9ftEou0MkW12D4aYhevyjvE7t/xpjd5y+VL7wn2LfUrVio7CG7vDLEBmLqANhBrGn4ifP0h3oSPkDvH/IfL0hdoZvH/IfL0heAtGlsyJCJSkvGlCsEBoRL/saaN/8AdIxjY/rWNj+9RGD+tBG29DoIASSc/MajaOZ8UX9gCpSHdsK1Pk5dh/FesdOkeo0G0cunw0i1zlrE8CUs1AS6nFFMXbMRjIB4f8ScJkk8ujnIxDxT4gE8cIsUiprUk5fYesc74kuz9JaDLxEod0vVRToTFtctwC1gzXBBGEtylChQBSddDC2P01kc8F3jLkCaiZNSJeIYcSgKqFWG2UXSvEtk4ok4uYMAWHDCui2bzyigk+BJpxhakhvlIriIqHGghu1+DVLSgjCkpSxDfMCd9KPGybHJZSfEMkz1JlpJYkKmpKcJJ65kdY3edrslnJWoJxgJUyGUsvqyR/JhS6/CBlSpicZC1YwlgCE05Sd4VunwlMlE4ylQUACoVZw2Rzg5BgZtN52KdKVMWAyixphmYiafKHMILs9lxASp3BdgpIUBiSqrcwpE1+DCFJacrCkE4SgfMNaHaFbb4XnTJmNSpYySwBPKByl94ORcezm73tmAzJKMSrOSSjmpi3B1aEbHaeCMQxAiiVH5QpttS0dPabjmqSiVwwAjmMyhSdGSM4rLUhSQZCU4lSpjqyY4k0Z4HS7HUlVUWl2XsJyKE4wllB21zDwWdOLsahzTENoVuuyrwKmzE4EISQA6cSlmiQE6DcwQzMQcbnQbR0w0c0qvBXz/AGGo3hCf/esWM8eg0EIT/wC9BFSkSvnf1rCcz+4dnD20hOb/AHE2dEBcxkYRGQhY904sxRUCkNiP3rBrtKgtLVqzdtvvCUkqKlEqpiIH81bbOHLvSviJOICob+2jS0ecdFaJq6E1DijtrvALVZMchRDfPifyyiF8oUEgk1cdPt94ndkx5JRiHzeZpr0eI8DpojYBhQBmYBey3SO8PcIJSD1IOzgwhfChhHeF+xW+0Qm5jsIauwusfmkJzTl2EN3Qr4o8/SHehI+Rq8f8h8vSIVw+e0NWxQMwuMyK7UhUTObzgLRpbIigjUTn00894G8EBKN/90jSFN/7g0tXRqFi+0YxKbklxoNIGPLI6GJSJhJZ82zMamLerNQ6loAQVullUuYlNCpJAocykgR5xdXiEye2o2L1j0O87ZwpUyYKlIBFTm1I4y/ZkqdITMSEiYlOEpyCsZzLdXgMMaKi8bzE+Ypaxic0JGjMADpEpF4T7KUmWeGhfPhIcLYsAp/ysICyLCKqHUAx3Fpv6wICJKwmZyJdSRjSklqlWnlC/wBK6eMi1n8V2qYvCJcoYknCWV8zMVZ1zyipsni21ykLCmmnJ1g/DY1NNI7BV8WAJbHJaUCoAHIEZJpU9IXkeIrDNlqWQhOEAYZgCVKevKPqdo3+gV+imsV4TbPINpOOYSa48RSQosT07xq1X3aLVLm8M8IBiEoBxsmrYs3PSOku+/EThhmS+ElThImHlXSgYhtMoat4RISmYZQGJgkpo7DdtoehOqjh5V72lCEyTxMUzJa0KJQgnmUDmT3iyvW3CQuWiXaDNYArJTkTk+uUdTZnmpQpI/yYgl1VJGYEJXuhFnmYZqUpWtju6RSpbeCv6JJ40TuG0WabIWqcoCYkFqsGzBbWOV8PCzKtGKc5QskrqQMRyfp0joUXX+pQrBLExOEgsTvlvFJeKUy5apctAxOEhAclzTLesNQl4KOfaULWtqAKISNkhRA/iH5FjUJKZrDApakg6uKfakIJuyXJmNOlqxBsSMR7sW1gl6Xvxl5YEo5UJFEoSMgB/MUhfJmlwDn+WQ0O8IT/AO9DDcxVPIamEp599YsNETnf1pCUz+4bmn21hOYfx4RnTAAYyMMaiRU9js9pSS2L6iP5zixuxIM1JKtRnp1iqmzpOM4QyX10/s5xY3NNlFaa6/bp6QzPNejoL5l8gdWogVz2cpSQCeZWeoDOe0HvCRLIBCmD936xG6JHItl0cV++R3ifAIPBYzwBKZ3b1ijvU8o7xbWicOEkeubg5xSXqrlT3iaWS3VgBOFR2HpDN2HnHn6QjNm1HYQxdkz4ifP0h3oCeQ1vmkLUAdvSIYugf80jLwrNLHaIpBx5h99Iy0F7JcQkMTllEQDASvaJpUY1AJktExOOT0rtACfxox/fSNRhxUxgGDO2vptEOKSKk66iAmaSwOjNSNoFPvpGoIWYkKBSoOlTAgtUEVEeb+KrsRIWEy1qYpJUFEHBXlAOtN49MTKGfQKyGccv4k8PrnKC5ZAUUspKwwIB5SG1gNBTo4FKzQLC6+VMnEdBd9xptaVqSeEZSUg4mwKq7k6ERV3sFSZhlTMJUkgOMqgGj94UCMSJuGYQOV0uWXX5W1iZdZ/DupHg1DAhSVBQKVkMx/2Qx2pCc/wECBhnVAFVAUc7A7Qh4UuucooInTZUgEkqSHGJmYJ9dIaky7TJKpmBYwkYnDmaknNILvvDJJ7RNtp4Z0l63QqbLQjiqK5fylbEMAx5RvDNvM2dITImKDJKSFpbE4yoaCA+IvEa1ypC0SjLSFc5WirEMzZgdYB4tmJCZCpKipKgygipChkSBVoZE22LS7qVLmIXLnrGAKoplDFqRs+sAvuzWi0zuIuanlASn1ZQ2i0uK9rNMncKYlUsIQARMopSz8yj0yijt98j9TNTLKcCVsmgLhNAX1hkkK7LW47zn2RJAwrBBUQ7McvOOds/6gzlTVBKCZmNnB5s6NpHZIuVKrIZ3EGIIKiGGHdo42beAYksxyYBySGAhkk2Lmiim3gozpgLqWpRJbmcqL03jpkWOzybORaX40w4kJQxXKDMCvZ82iks00y2YMaMd+8Jz7TNxrVMCnUauK9KQ6VD4egsxdM9BtvCU5XvtBVGhozscoVnH30ig0ULzT7QnMMMTT7aQrMMTZ0RQMxqNKMZCFj1u2LWglkhQycZlztvBbhtEszAFApBVU7naELltYmlSclPT7mLVKBjQlaWILOO8VZ5slg6q8JEsoThNXAYZd4miWmXZzzfUCehw0gdpsQEtC8RDLCmJqQNO8J2+2A2dYSaFYwjYNEWiXxvA3MnY5aFDR3+8Vl6r5R3g11kcNIJ39YUv6gGzwKyFSzQtNVUdhDV1VmpHf0itmTMuwhm61/EH5pBawUHbek8RRGjD+IGJj0fz9ojbljiKL1DekARn0zd4yWAjK04WfUfnaIGZA1LS+Z3Pd4ipQehpGowxKJNBtBUynDuBnvpCIX7awzJWGzqQQXNKxqMHGHTMNm7GIKoNNd4FKOEuTtrm40iMxQ0LhjmYFGsZTPL6aDXLaNLmg7fL13hcTK+Y+rpGuJTPQ/V1jAOY8WeHlzZqpqBjCiHSHxpUA1AcwQBHNT7LwjhWFIJTiS4zrR60EeniZXPX93SOS8Y3cZi5U1ipKU4VBJc/M4J6Qko+isPk4ZUXROnJAAnqQhypOFmUrUF+2UdRet7TpGBKjKKjLTMdKVMQr6RXRs45W13arClTcNClkBJzKwksW01FYYssu0ypqcTTRLBdIVRMtScWJKj0jLAZd2bPRLdaJCLNLnFbqmFgkAqdSxUeUV1sXw5gl8N1qwlkitcvOK+5br48pRkyVoCFYnx4mUACML+jRK9AudME1UzBMSEpdBZ2diXyIfSHRGVFhPsa2Uoy6JxBRKTQ7GKZVjkVZEtioGgObbxO23taE2FVmpMJNVJVzEBTlwcydYl4LtMlM3/AOQnDQAYvlc/wYZfqBXoUtH+NUtKylKkkMklhXQRz9vsYlSnCipSVavUbAR0Hi+8Jf6labOQEgAUNHNTFOJqsXMHdh1rkwh6sKtMZuCzJYTrVySUsWzXMIqEpTtSLHxJftntKC0pUtaapUWOL/Utk8c1egWkoSCSAHKVUKFE/KN6NXrC/wCqxULvudGhkUo1MVTyG8KTVe+8Fmr9tYVmq99YLKRQKYfaF1mCLV+PAJhibZeKBmMiJMZE7K0dxZZykrARmSR5vHoV2zihSVLPNQH/ANRxNyyuGVEmpUw8s4sBeCQpyouS7auDHRVs86awdvfdvOGg5Sct9o5yTP8AhFwfn9oZs9s4wS4q9NqQheExSEKdNCvMZOR/EFxrBCC7S6u+0jhpGtfWF79UyB1MAu6YOGknrEb9mBSE6V9oRxJrzE5syo7D0hy6ZnxU/mkVExZcdgPNocumZ8VPn6QrRZ6HrzX8RXl6QML5c6vlArzJ4iuw9IzitTC/VukCgx0SC4kFwGYt6gAdhSI4vxo1BGgv22gtnUCalhXaEAv20g0sZ9ATlGoFjfFBBc5M2X2gePvkdoVC/bSJKDAdQTlGow0F11zG20ax01yO28LBdfMfT0iOKnl+3rGoFj2Mvr83TaIcQtr8v+u8L4q/+X7ekDK6ZfT+3/aNRhbxOFKQCAVBMzERQ0ahYZs8c/J4vNMlCmHCrHRBSc0gGv2jp1TK+Z+npCtpmHAphXCG5YziFSooLs8UrlJ/TEqTKmKGNQLEBw5SdiGjprLMkTLYZSlLAUQJJQRhws4JJzDA+cUvhm2ykz5fEl42xcpD8zMlwcgGgF/SCtf6iXJTJBUzy3whb/Mk+sKk0UfTL8L695iETlSpRmTMLpJYNj1AaphK1JUkspKhUUUAPWEPDF4TLNPE6aCtBxKCyPnORUnesHv+/ptrmcQpCUCiUAUA6n9xisciuNMqb0lt8ROf1ZVD0846Dw8ZEgpm2snFmiWkYlD/AGVoOkVJkgy0Y2CV0Ks8PMysXUZ9YrZ8/BOUArGkKZCyGxpTQFjB0x0rR3XiG2WW1yFrlFpkoYiFDCrCM+47RwM2ZWmT+0TmWilMyCDTQ5iE5ivxoOhkiMxX5SF5io3MV+NAVn8aFbLRRFZgCzE1mAqMSbLxREmMiJjISyh6PamLgKZj2boP7hOzmWhacTqV926Hq8Vs60pJIUqu75kPTtlDNmtiAoOKuPLJwDqM/vHVF5OCUcHSpvBQwgBgFP8Aw39RczEqmWYqwjmUHFXYBhHKWq8SVOlNHyfSL657cs2YoYsSKgthA0eKfJs54rAeykBAfR6QpeswFKW0PtBrXauVJZjUZuDWKy8p/INK+0NKPaRS7yEy0gEeR8gIduicnipJyJPfKhjn5s2o7DWG7rm/EH99IhXBaS7S4t034i2rQZwNU/Z37lsoUvG0DEWBdg9dYhLtDnMtrXpGoEVhD65tBu0YJw/HhMzQkMalswqIcXr/ADAoJYomjXKmTxuXMqPPeK8TvbWCptTeT6xqAO40vnqN41MmVOWR3yhUThm50pijRtZ/gjONRhviDpmN9ogZobTI77wrx+uo+rpAzOpnp+7rGoA+ZwfTPrtAVTg2mXXeFjPrmc/3dIEZ1M9P3dYNGHFTg+mZ32gCptNMhvvAFTq56n6ukBVO66D6oNBoYMwAuGBc1DvFvJmzjgsNnUgqrMWqigQpjhq7AOaZxQSjjU2IJHMSSqgADkwvZrdNlqMySoy9KMSx0JIzjUMhbxLdtossxMtakqlh8ISXShzUNmisPeGpCJjLnzBLlA6mqyNEjbrEWPD4qgCFEpNXUFBuZT1Y7wpbkJlrQBMTMBQlXKQySp8SKaiBGNclXng9QtF12e0WdSZKpahhZOAvhI+XtHldsQOYEMxYg1qKH+Yduy9TZ5qZqDhDsoPRSTmCNYqbytXEmzFigUsqZ8ng6GoApQbTLrAVq/Kxil/jwJSvx4A6RFaoEpUbUr8eJS7NMWlSkoWpKA61JBKUDdRFBE2y0ULqMBUYnMoATQGoOhALEjzBEBUsRKTKpGGMiLxkJY9F5MnAGqe2VKNQfzDFntnN8uf3GlNoyMjrjs45rBeC1uBy0erbAvFrdd8lLuOQkOOrUpGRkWns5o6HpxCpeLX5mZgxinvFeJA0rGRkUl4EV5lRNUX8obuxR4g/5tGRkRXkVl4hrcTiJ08o0nqa9vWMjIEtix0jdR5do2F/lI1GQAkhM9to3j99oyMjAN8T20Ea4nfXQRkZGASx+o0EQMynlsN41GQTGGbXXPYbQMzKeWw3jIyCYgqZXzOggKpvoNBG4yMMkOXaJBEw2lSwkAgBCXJUdewi08F3KiYcUw4z9KWZJGilf1GRkBlIotf/AOg3WJchKmAZYBZsiC0eeWuzA5b0OUZGQsXayO1TwRve45qZKJiVYhzBYcAy1ILHP5h2hBSiwcM/89Y3GQi2yv1QFSoGoxkZBYUCUYsLovcSArFL4oJCghZTwnAoVIKCSeqVJyDuKRkZEpK0VjgtrJ43MsAcFS2KSVTZqZkyZhWpbTFqkuoDFRmIYGFbN4wUkSipC1LluVL4o+MpSMAmTQqWrEtIYoUXwkaxkZEXBFUzm7ztPGmzJjBONRUwZg5f6QB9gIyMjIA1n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AutoShape 8" descr="data:image/jpeg;base64,/9j/4AAQSkZJRgABAQAAAQABAAD/2wCEAAkGBxQSEhQUExQVFRQVGB0UGBgUGBoVFBQUFBgXFxUUFBUYHCggGBolHBUUITEhJSkrLi4uFx8zODMsNygtLisBCgoKDg0OGhAQGiwkHSQsLCwsLCwsLCwsLCwsLCwsLCwsLCwsLCwsLCwsLCwsLCwsLCwsLCwsLCwsLCwsLCwsLP/AABEIALcBEwMBIgACEQEDEQH/xAAbAAACAgMBAAAAAAAAAAAAAAADBAIFAAEGB//EADkQAAECAwYEBAUEAwACAwEAAAECEQADIQQFEjFBURMiYXEGgbHBIzJCkfAUUqHRM2LhgvEkcqIH/8QAGQEAAwEBAQAAAAAAAAAAAAAAAQIDAAQF/8QAJBEAAgICAQQDAQEBAAAAAAAAAAECESExQRIiMlEDQmFxgRP/2gAMAwEAAhEDEQA/AKOyyOH8Q5vygHbd+8EXa9NTn93eBT5pUS2Tk9jvFavEZtQ23XrHtRWTypSwZeCi3nCSS8o9/aLO3IoKawkE/DOnN7RSeyMXgPYJfIIlb5XKO8NXdK5BE7wlco7xR+BG+8q1y6jsIZu6Vzj80iS5VR2EN3ZK+IPzSIp5KSfaQtUjmPaFhLiyt6Oc9h6QES4zeQReEKiXExL/ABoZTKgyrO34YWzWJCX7aRLh++kPJs4p5bxOdZQC3fQxrBZXiV300jXC766CLKdZAlsqtvAuD2yOhjWaxPhHY5jSKO87OtKwQaL0OhyPlHUcGumY0O0V96XbxEpKSEqS5FCxrUGBLQ0JUymwqlqJQEksyiQ5UVDQZBoPZrPxUEzHURSoqljkDpFQue6idHqQ7FtQIsbuSoomKTnhoMyf+xOM02XlFpFiJOEMAwyIah7wIWZyAEuSwACQ7k5CLfwXf0qUteNAmlQYFScWHcf9iqnLnBeJKQChTgigIJo0VUiVNcjd5XBPkECbLKHSpdcLYRmXB65ZwW7PCs60S1zJapeFAriOF2DkCFb5mTbSpCpq6hJSQAWYVptnELFNXKSUJWrAoMQXri6wchuIe4LTY5SJyrTL4qwDgSeUNozavrHPrmpBxYeRRYFnSDnhfoDHQWXw6n9MqeudLQHKUpXiUuYdgBlClxXWLSrgoWhADq5nwggepyheSiaolf8AYrNKRJmSFGYCGmJVUheeJLfTnTpCd0XbPtSymUh0pq5ISADkHOsaEjCooVyqQSlQJoCDUUh27r3XZlFaCHIauT5gkatBoZSCTrJabEpKyiZKWKhYYp8lCmWhhW233NnJUFzVrBqQr5QQaYU5BqQ4rxHPU5XNVMChzoXVBBzGHJuscopLE1oSfLYQrQ6YtNqSYEoQcpgahCNFUwBEDUIMREFCJNFEwLRkSIjISilnplgtgmuNSf53g86xOUlw4zbaKuShDnDy5uevtFzck0BQD4q66iO6OzypPAleSCw2cQpKSFSi+eL2jrr8u8KCVAVJFMw29I51VkUmWXBHP7Q89kIPA5d9lPDG0avOVyjvFhcwaWmC3xIBSlqV9oVzxRFPvKCZKqOwhy6ZXxU/mkTmyGI7CG7olfFT5+kJZaXiLXnJ+Iry9ICmVFvedn+KrsPSAJktnAsEdISEqGAKsfWCkPGyl41hB8Jm8tYPaQMX31jSXp5bRNZJLnrtAMatUtyny1gM2QwFcwdYbqoh+m0ZPQf4O0azCIRXzH1dIgZdP/E/V1h4IL65jbaI4C2uXTeNYDhbXc6pUxjhKFOxfMAOxGhhdKpmAc6QEigSWoTvrHc3ndgnpwkqBCnBGFwW/kR57PBlzFpTzBBIqM2NaRGXadMG5o6a7Z0nByKAAJcqOEmmZcVrFjeVhXJlImLDJmB089SBUltNI5lMhKJAJHxMWMOxBQzMwyLxeWczLXJTxVKIR8jEAjIGpzEVjJ6JSilkNa7VZEWRKxjXPUpiy2SgEHMN0AjVw36JciagyQZq0shS0giopU+cFu64qlElCiS9HBoO+QgllsIXLmzCvCJZCAkAKWuY7BIajORWG/oOr0cpOskxSBiUU1KgCXA0LQxYJKOKhfyAFIUEqKcW5brrFpe0i1YyudIWA2FLB5aEjIJKaBopbQHcJqsigG+0HGx1J6OrvC/bLMcGyJmAU4j4Ff8AiQH+5jl/FtjlCUidZlrwKVhKFsVIVm2IZxWSrcci7ihHaHpE3GkpApixMSM2YZxsSWCibi8lNZypqnTeCYat7w7Mld8ukCVLJ/ukGqQ3VbEFy8+nWBLR+PDiqOz6QKYrNte2kK0VixKYloEoQ5Nq57QqoRKSLRYFoyJERuJ0PZ3M2clRIIIHSmphu7ZaMYahca9nc/eBFQcunWnpQbRY3dWYOXWlMuwjrPJk8HQTJxGBIU4CgH6QeZd6ZshR/wBwzMCwFHJha8kJYMkio061ix8PreUpISSMeIk6Bt4EpEIPArd1iKUhJG/mHiF9SGSnv7R0i5AMoEOCnQ61ORikvhLpT39on1WxUu4rlysn2HpDl0SAJqT39ICU1HYQ9dyOcefpGbwWoBeyviqbp6QpheHbzR8RXl6QGUiMngIESfxo2ZX40FCYlhjWYXEv8aJcPpvpBgj8rEsHvvGswAS/bSM4fv8ATDAT7bxmH33gWYCJdctR9PSNCXTLQ/T1hgJ7ZjfaMCKaZdd41goDw65fV+3pHOX54ZC8U2XiC2xFOHlUXqRsY6vAH0+b/baI4A2ny/7fugPIYtrR5ii2DDgZmcMQzHq8Wdz30vGOKECU4DBADIB+kj8rFj46ulS8C5aAQFKxBCTicgMo0c/9iuuy7jaEIlykJ4iEuannbUv8p0pCK7LPp6b9jdsvGYmfNMikteJFNJatRrCN12jgEEA4hUOKFWWIiLJV02pIZVnmgOahBP8AIzha3yphkiUuWULQrEhS0lKilTcvZ3+8VvlEvxj9n8T2lHMmcou5KVDk7NDXiO8ZdplyVgBKipNQkOFfUl9Y5JVjtCASpCgA9Uur7NDF3y5k0oGEploIzfP3JgxkrC4tckbZdKVKx8wLVYM9dYiLME0Ao+0XE6UG0yO+8KTZddM+u0VSSB1tleUOKh6fthOcCfvtFpgocsusITUep3hmUiyumI/GgC0++kOzE+28LzE+8Iy0WJqT+NAViGliALESaLxYAiNRIiMiZSz06W+I8uZ8/wDkWNglL4goGKvuXFH3pCqZUwk5MTXsTQmLS6bKriJ5wKv/AD6x0NnkS0Wd7IWQHAqoBn2L6d4eueyqElSgalQLZDKDmwhTAqfmr2apHpE1pEqQQFHmX7RJsSCwNrWeCyiK0AGYOrxRXsjlT3h6yTMSE9Pue8AvZPKnvCXkoo8iC0Bx2ENXch5g8/SF1JqOwhy7B8QefpDN4GWxW80fEV5ekDQhofvMfEPYekJmMtGayYUhoHhggTEgmMCgQT+PEsPvrBAn2jeH32jBoHh9tYxvQ6wYJ76bRgT312jGoGB6j6ukaamen7usHCa65jQbRgTTXI6DeAagYFc9f3dIiqiXJYBP7usMhBfXPYbRW3/Z5i7OpMpKlKIFAA5AU5AjAoCL7k4mxEVPMSyct45ZdrabMYlAUquEsSHoX13huVctrWAP083VuUAfcwl4ls84GVjATNQgS1ANzJS+AvqWpA6hlE6Pw74pXLUJcxSlS1EgElyk99oT8TXgmZPQalKSHroTR2+8Udiu2cpa0pw8SWkrAUaFgCQndTHKMtV1T5VnRaVlKkTFBsKsRfdSQOkbro3/AD/TrFp6/u+rrAJwrnqPq6Rx993iVqlgLUpIS6hkMRPTpHXXLLWuSlRxEYqOA+EZO9YeM7dE5/G4qxGcimeh+rrC05HXX93SLadLLa5HRO8LzLOTQA57J2iyYiZTFPKa6fuivmp9TrFzORhDVJbYMKxXzZZfXM6DaGRSLKman8eFZiffWLWdJoc8hoIQmp99oDLxZXzB+PAFw5MTCqxE5F4sXMZEiIyEKnrv6FbqxKZiXHbSLzw9d6DMSMRJJd+gzjVjsiZjqUS2KgGZ6doclqRLUjAkAux3FcoeR5Rb3ylEtAKRmQmhyHQRzsyeTKYZBf3pDd7T8SUgBg8ISx8I/wD29oktBRa3Wn4YjV7J5U94NdifhpiN7DlT3hPsWrtK5SajsIeuuXzg9/SFSKjsIcu1TLHn6Qz0LHYC8f8AKfL0gS5esHvH/IfL0gJXGWjS2DwxvDG420GwGgn8aNt76RsCNt7wAmgn20jeH0OkbH9bxv8A7vGsxgTXzGnSMCKZDLbrE056ZjU7RtPllud41hKy33xKkqwlyoFyEpypqXzjmbdffEmulSkpQGTh5S+5HeDKuK1zJ03BLxBSiQrEAlSSXBcn8aKzxL4bnWUJmKIZfKQC4SdHPWA2FI7e5fFeJATM+Yf/AKGTiOU8RW9M6YpYySKHsYrbDZXlzFFRBCVVG3SA3NZcS0BfMk1zIdusaw0dpI8OgALQtQUsOcYxZhzXesITrgnS1gJ55CecIAZQURUMc4rU26ep5DlcozDWpWCiuEHPDFpdl6KtM79OiZglJFZoPO6ATTFQBw2Ua0Cmc5LtLgoKCha5jgKS2EDMOc4LeNq/SycciarEuaUEK5gzOJkvariHDeBnrTJmYFpSVOVAkjQF9DnFfdtzKPEWiYmYhGctQopDsCPNngO6CqTyO+G7zXOxCYAWQSCE1zyMWlpDnIAYv2naK4WFKLMm2SilCSvAqWCXBP0qJzEast78SYEnAcRoUk0LZGKwfshOObRk2XTLT9p3hK0IH8n6ekWi0Pt8u53hK0yWqWZzqdoumKiqmyPQaQhPR76RYzj10GphK0F9td4Zl4ldNT7aQpMEOzR7QpM/uJyOiLFlCMiRjImWs94tlqQg8vKAaN5vBrLZhMWiudXPrALfPxE8jVPrnB7otpExHI7n3gy0eYbvOUU0OhEKyx8M/wD29o6q95CZiAQ9WAo1dzHM8Ipllx9ftEou0MkW12D4aYhevyjvE7t/xpjd5y+VL7wn2LfUrVio7CG7vDLEBmLqANhBrGn4ifP0h3oSPkDvH/IfL0hdoZvH/IfL0heAtGlsyJCJSkvGlCsEBoRL/saaN/8AdIxjY/rWNj+9RGD+tBG29DoIASSc/MajaOZ8UX9gCpSHdsK1Pk5dh/FesdOkeo0G0cunw0i1zlrE8CUs1AS6nFFMXbMRjIB4f8ScJkk8ujnIxDxT4gE8cIsUiprUk5fYesc74kuz9JaDLxEod0vVRToTFtctwC1gzXBBGEtylChQBSddDC2P01kc8F3jLkCaiZNSJeIYcSgKqFWG2UXSvEtk4ok4uYMAWHDCui2bzyigk+BJpxhakhvlIriIqHGghu1+DVLSgjCkpSxDfMCd9KPGybHJZSfEMkz1JlpJYkKmpKcJJ65kdY3edrslnJWoJxgJUyGUsvqyR/JhS6/CBlSpicZC1YwlgCE05Sd4VunwlMlE4ylQUACoVZw2Rzg5BgZtN52KdKVMWAyixphmYiafKHMILs9lxASp3BdgpIUBiSqrcwpE1+DCFJacrCkE4SgfMNaHaFbb4XnTJmNSpYySwBPKByl94ORcezm73tmAzJKMSrOSSjmpi3B1aEbHaeCMQxAiiVH5QpttS0dPabjmqSiVwwAjmMyhSdGSM4rLUhSQZCU4lSpjqyY4k0Z4HS7HUlVUWl2XsJyKE4wllB21zDwWdOLsahzTENoVuuyrwKmzE4EISQA6cSlmiQE6DcwQzMQcbnQbR0w0c0qvBXz/AGGo3hCf/esWM8eg0EIT/wC9BFSkSvnf1rCcz+4dnD20hOb/AHE2dEBcxkYRGQhY904sxRUCkNiP3rBrtKgtLVqzdtvvCUkqKlEqpiIH81bbOHLvSviJOICob+2jS0ecdFaJq6E1DijtrvALVZMchRDfPifyyiF8oUEgk1cdPt94ndkx5JRiHzeZpr0eI8DpojYBhQBmYBey3SO8PcIJSD1IOzgwhfChhHeF+xW+0Qm5jsIauwusfmkJzTl2EN3Qr4o8/SHehI+Rq8f8h8vSIVw+e0NWxQMwuMyK7UhUTObzgLRpbIigjUTn00894G8EBKN/90jSFN/7g0tXRqFi+0YxKbklxoNIGPLI6GJSJhJZ82zMamLerNQ6loAQVullUuYlNCpJAocykgR5xdXiEye2o2L1j0O87ZwpUyYKlIBFTm1I4y/ZkqdITMSEiYlOEpyCsZzLdXgMMaKi8bzE+Ypaxic0JGjMADpEpF4T7KUmWeGhfPhIcLYsAp/ysICyLCKqHUAx3Fpv6wICJKwmZyJdSRjSklqlWnlC/wBK6eMi1n8V2qYvCJcoYknCWV8zMVZ1zyipsni21ykLCmmnJ1g/DY1NNI7BV8WAJbHJaUCoAHIEZJpU9IXkeIrDNlqWQhOEAYZgCVKevKPqdo3+gV+imsV4TbPINpOOYSa48RSQosT07xq1X3aLVLm8M8IBiEoBxsmrYs3PSOku+/EThhmS+ElThImHlXSgYhtMoat4RISmYZQGJgkpo7DdtoehOqjh5V72lCEyTxMUzJa0KJQgnmUDmT3iyvW3CQuWiXaDNYArJTkTk+uUdTZnmpQpI/yYgl1VJGYEJXuhFnmYZqUpWtju6RSpbeCv6JJ40TuG0WabIWqcoCYkFqsGzBbWOV8PCzKtGKc5QskrqQMRyfp0joUXX+pQrBLExOEgsTvlvFJeKUy5apctAxOEhAclzTLesNQl4KOfaULWtqAKISNkhRA/iH5FjUJKZrDApakg6uKfakIJuyXJmNOlqxBsSMR7sW1gl6Xvxl5YEo5UJFEoSMgB/MUhfJmlwDn+WQ0O8IT/AO9DDcxVPIamEp599YsNETnf1pCUz+4bmn21hOYfx4RnTAAYyMMaiRU9js9pSS2L6iP5zixuxIM1JKtRnp1iqmzpOM4QyX10/s5xY3NNlFaa6/bp6QzPNejoL5l8gdWogVz2cpSQCeZWeoDOe0HvCRLIBCmD936xG6JHItl0cV++R3ifAIPBYzwBKZ3b1ijvU8o7xbWicOEkeubg5xSXqrlT3iaWS3VgBOFR2HpDN2HnHn6QjNm1HYQxdkz4ifP0h3oCeQ1vmkLUAdvSIYugf80jLwrNLHaIpBx5h99Iy0F7JcQkMTllEQDASvaJpUY1AJktExOOT0rtACfxox/fSNRhxUxgGDO2vptEOKSKk66iAmaSwOjNSNoFPvpGoIWYkKBSoOlTAgtUEVEeb+KrsRIWEy1qYpJUFEHBXlAOtN49MTKGfQKyGccv4k8PrnKC5ZAUUspKwwIB5SG1gNBTo4FKzQLC6+VMnEdBd9xptaVqSeEZSUg4mwKq7k6ERV3sFSZhlTMJUkgOMqgGj94UCMSJuGYQOV0uWXX5W1iZdZ/DupHg1DAhSVBQKVkMx/2Qx2pCc/wECBhnVAFVAUc7A7Qh4UuucooInTZUgEkqSHGJmYJ9dIaky7TJKpmBYwkYnDmaknNILvvDJJ7RNtp4Z0l63QqbLQjiqK5fylbEMAx5RvDNvM2dITImKDJKSFpbE4yoaCA+IvEa1ypC0SjLSFc5WirEMzZgdYB4tmJCZCpKipKgygipChkSBVoZE22LS7qVLmIXLnrGAKoplDFqRs+sAvuzWi0zuIuanlASn1ZQ2i0uK9rNMncKYlUsIQARMopSz8yj0yijt98j9TNTLKcCVsmgLhNAX1hkkK7LW47zn2RJAwrBBUQ7McvOOds/6gzlTVBKCZmNnB5s6NpHZIuVKrIZ3EGIIKiGGHdo42beAYksxyYBySGAhkk2Lmiim3gozpgLqWpRJbmcqL03jpkWOzybORaX40w4kJQxXKDMCvZ82iks00y2YMaMd+8Jz7TNxrVMCnUauK9KQ6VD4egsxdM9BtvCU5XvtBVGhozscoVnH30ig0ULzT7QnMMMTT7aQrMMTZ0RQMxqNKMZCFj1u2LWglkhQycZlztvBbhtEszAFApBVU7naELltYmlSclPT7mLVKBjQlaWILOO8VZ5slg6q8JEsoThNXAYZd4miWmXZzzfUCehw0gdpsQEtC8RDLCmJqQNO8J2+2A2dYSaFYwjYNEWiXxvA3MnY5aFDR3+8Vl6r5R3g11kcNIJ39YUv6gGzwKyFSzQtNVUdhDV1VmpHf0itmTMuwhm61/EH5pBawUHbek8RRGjD+IGJj0fz9ojbljiKL1DekARn0zd4yWAjK04WfUfnaIGZA1LS+Z3Pd4ipQehpGowxKJNBtBUynDuBnvpCIX7awzJWGzqQQXNKxqMHGHTMNm7GIKoNNd4FKOEuTtrm40iMxQ0LhjmYFGsZTPL6aDXLaNLmg7fL13hcTK+Y+rpGuJTPQ/V1jAOY8WeHlzZqpqBjCiHSHxpUA1AcwQBHNT7LwjhWFIJTiS4zrR60EeniZXPX93SOS8Y3cZi5U1ipKU4VBJc/M4J6Qko+isPk4ZUXROnJAAnqQhypOFmUrUF+2UdRet7TpGBKjKKjLTMdKVMQr6RXRs45W13arClTcNClkBJzKwksW01FYYssu0ypqcTTRLBdIVRMtScWJKj0jLAZd2bPRLdaJCLNLnFbqmFgkAqdSxUeUV1sXw5gl8N1qwlkitcvOK+5br48pRkyVoCFYnx4mUACML+jRK9AudME1UzBMSEpdBZ2diXyIfSHRGVFhPsa2Uoy6JxBRKTQ7GKZVjkVZEtioGgObbxO23taE2FVmpMJNVJVzEBTlwcydYl4LtMlM3/AOQnDQAYvlc/wYZfqBXoUtH+NUtKylKkkMklhXQRz9vsYlSnCipSVavUbAR0Hi+8Jf6labOQEgAUNHNTFOJqsXMHdh1rkwh6sKtMZuCzJYTrVySUsWzXMIqEpTtSLHxJftntKC0pUtaapUWOL/Utk8c1egWkoSCSAHKVUKFE/KN6NXrC/wCqxULvudGhkUo1MVTyG8KTVe+8Fmr9tYVmq99YLKRQKYfaF1mCLV+PAJhibZeKBmMiJMZE7K0dxZZykrARmSR5vHoV2zihSVLPNQH/ANRxNyyuGVEmpUw8s4sBeCQpyouS7auDHRVs86awdvfdvOGg5Sct9o5yTP8AhFwfn9oZs9s4wS4q9NqQheExSEKdNCvMZOR/EFxrBCC7S6u+0jhpGtfWF79UyB1MAu6YOGknrEb9mBSE6V9oRxJrzE5syo7D0hy6ZnxU/mkVExZcdgPNocumZ8VPn6QrRZ6HrzX8RXl6QML5c6vlArzJ4iuw9IzitTC/VukCgx0SC4kFwGYt6gAdhSI4vxo1BGgv22gtnUCalhXaEAv20g0sZ9ATlGoFjfFBBc5M2X2gePvkdoVC/bSJKDAdQTlGow0F11zG20ax01yO28LBdfMfT0iOKnl+3rGoFj2Mvr83TaIcQtr8v+u8L4q/+X7ekDK6ZfT+3/aNRhbxOFKQCAVBMzERQ0ahYZs8c/J4vNMlCmHCrHRBSc0gGv2jp1TK+Z+npCtpmHAphXCG5YziFSooLs8UrlJ/TEqTKmKGNQLEBw5SdiGjprLMkTLYZSlLAUQJJQRhws4JJzDA+cUvhm2ykz5fEl42xcpD8zMlwcgGgF/SCtf6iXJTJBUzy3whb/Mk+sKk0UfTL8L695iETlSpRmTMLpJYNj1AaphK1JUkspKhUUUAPWEPDF4TLNPE6aCtBxKCyPnORUnesHv+/ptrmcQpCUCiUAUA6n9xisciuNMqb0lt8ROf1ZVD0846Dw8ZEgpm2snFmiWkYlD/AGVoOkVJkgy0Y2CV0Ks8PMysXUZ9YrZ8/BOUArGkKZCyGxpTQFjB0x0rR3XiG2WW1yFrlFpkoYiFDCrCM+47RwM2ZWmT+0TmWilMyCDTQ5iE5ivxoOhkiMxX5SF5io3MV+NAVn8aFbLRRFZgCzE1mAqMSbLxREmMiJjISyh6PamLgKZj2boP7hOzmWhacTqV926Hq8Vs60pJIUqu75kPTtlDNmtiAoOKuPLJwDqM/vHVF5OCUcHSpvBQwgBgFP8Aw39RczEqmWYqwjmUHFXYBhHKWq8SVOlNHyfSL657cs2YoYsSKgthA0eKfJs54rAeykBAfR6QpeswFKW0PtBrXauVJZjUZuDWKy8p/INK+0NKPaRS7yEy0gEeR8gIduicnipJyJPfKhjn5s2o7DWG7rm/EH99IhXBaS7S4t034i2rQZwNU/Z37lsoUvG0DEWBdg9dYhLtDnMtrXpGoEVhD65tBu0YJw/HhMzQkMalswqIcXr/ADAoJYomjXKmTxuXMqPPeK8TvbWCptTeT6xqAO40vnqN41MmVOWR3yhUThm50pijRtZ/gjONRhviDpmN9ogZobTI77wrx+uo+rpAzOpnp+7rGoA+ZwfTPrtAVTg2mXXeFjPrmc/3dIEZ1M9P3dYNGHFTg+mZ32gCptNMhvvAFTq56n6ukBVO66D6oNBoYMwAuGBc1DvFvJmzjgsNnUgqrMWqigQpjhq7AOaZxQSjjU2IJHMSSqgADkwvZrdNlqMySoy9KMSx0JIzjUMhbxLdtossxMtakqlh8ISXShzUNmisPeGpCJjLnzBLlA6mqyNEjbrEWPD4qgCFEpNXUFBuZT1Y7wpbkJlrQBMTMBQlXKQySp8SKaiBGNclXng9QtF12e0WdSZKpahhZOAvhI+XtHldsQOYEMxYg1qKH+Yduy9TZ5qZqDhDsoPRSTmCNYqbytXEmzFigUsqZ8ng6GoApQbTLrAVq/Kxil/jwJSvx4A6RFaoEpUbUr8eJS7NMWlSkoWpKA61JBKUDdRFBE2y0ULqMBUYnMoATQGoOhALEjzBEBUsRKTKpGGMiLxkJY9F5MnAGqe2VKNQfzDFntnN8uf3GlNoyMjrjs45rBeC1uBy0erbAvFrdd8lLuOQkOOrUpGRkWns5o6HpxCpeLX5mZgxinvFeJA0rGRkUl4EV5lRNUX8obuxR4g/5tGRkRXkVl4hrcTiJ08o0nqa9vWMjIEtix0jdR5do2F/lI1GQAkhM9to3j99oyMjAN8T20Ea4nfXQRkZGASx+o0EQMynlsN41GQTGGbXXPYbQMzKeWw3jIyCYgqZXzOggKpvoNBG4yMMkOXaJBEw2lSwkAgBCXJUdewi08F3KiYcUw4z9KWZJGilf1GRkBlIotf/AOg3WJchKmAZYBZsiC0eeWuzA5b0OUZGQsXayO1TwRve45qZKJiVYhzBYcAy1ILHP5h2hBSiwcM/89Y3GQi2yv1QFSoGoxkZBYUCUYsLovcSArFL4oJCghZTwnAoVIKCSeqVJyDuKRkZEpK0VjgtrJ43MsAcFS2KSVTZqZkyZhWpbTFqkuoDFRmIYGFbN4wUkSipC1LluVL4o+MpSMAmTQqWrEtIYoUXwkaxkZEXBFUzm7ztPGmzJjBONRUwZg5f6QB9gIyMjIA1n//Z"/>
          <p:cNvSpPr>
            <a:spLocks noChangeAspect="1" noChangeArrowheads="1"/>
          </p:cNvSpPr>
          <p:nvPr/>
        </p:nvSpPr>
        <p:spPr bwMode="auto">
          <a:xfrm>
            <a:off x="2159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5" y="-6927"/>
            <a:ext cx="26384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927341"/>
            <a:ext cx="2843809" cy="193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220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444"/>
            <a:ext cx="9144000" cy="626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7835"/>
            <a:ext cx="8892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скринінг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метагеномних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бібліотек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7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У ході Проекту буде проаналізована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нуклеотидна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послідовність геномів 100 бактеріальних штамів,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найчастіших 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представників кишкової мікрофлори людини. Перші 30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секвенованіх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штамів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культивовані бактерії, інші 70 -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некультивовані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бактерії. Для аналізу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некультивованих бактерій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індивідуальні бактерійні клітини будуть ізолюватися і геном отриманого клону будуть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ампліфікувати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для отримання достатньої кількості ДНК для подальшого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нуклеотидного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секвенування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71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48680"/>
            <a:ext cx="912431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Інформація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секвенування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інтерпретується в гени, білки і функції, які вони визначають. Вже ідентифіковано 19000 різних функцій в генному каталозі.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Велика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частина функцій, більше 500, раніше не були виявлені, що свідчить про новизну отриманих даних.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69" y="3965095"/>
            <a:ext cx="8148095" cy="2560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332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4578"/>
            <a:ext cx="89289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Також ідентифіковано 6000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функцій,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присутніх у кожного індивідуума. Передбачається , що вони складають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«мінімальний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метагеном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який необхідний для реалізації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шлунково-кишкової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мікробіотою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людини належних функцій. Серед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них, функції,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які відсутні в геномі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людини, наприклад,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можливість деградувати харчові волокна і таким чином вивільняти з них більше енергії або синтезувати для організму людини вітаміни та незамінні амінокислоти. На жаль, інформації про функції мінімального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метагенома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на сьогоднішній день дуже мало</a:t>
            </a:r>
          </a:p>
        </p:txBody>
      </p:sp>
    </p:spTree>
    <p:extLst>
      <p:ext uri="{BB962C8B-B14F-4D97-AF65-F5344CB8AC3E}">
        <p14:creationId xmlns:p14="http://schemas.microsoft.com/office/powerpoint/2010/main" val="19803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767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Вчені, які зробили вагомий  внесок у </a:t>
            </a:r>
            <a:r>
              <a:rPr lang="uk-UA" sz="3400" b="1" dirty="0">
                <a:latin typeface="Times New Roman" pitchFamily="18" charset="0"/>
                <a:cs typeface="Times New Roman" pitchFamily="18" charset="0"/>
              </a:rPr>
              <a:t>розвиток мікробної екології людини 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Документы\nuht\Open Lection\pas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54" y="1268760"/>
            <a:ext cx="261274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4365104"/>
            <a:ext cx="2771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Луї Пастер</a:t>
            </a:r>
          </a:p>
          <a:p>
            <a:pPr algn="ctr"/>
            <a:r>
              <a:rPr lang="uk-UA" sz="3200" dirty="0" smtClean="0"/>
              <a:t>(1822–1895</a:t>
            </a:r>
            <a:r>
              <a:rPr lang="uk-UA" sz="3200" dirty="0"/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412776"/>
            <a:ext cx="56166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вивчення біохімічної діяльності мікроорганізмів, їхньої ролі у природі та житті людини</a:t>
            </a:r>
          </a:p>
        </p:txBody>
      </p:sp>
    </p:spTree>
    <p:extLst>
      <p:ext uri="{BB962C8B-B14F-4D97-AF65-F5344CB8AC3E}">
        <p14:creationId xmlns:p14="http://schemas.microsoft.com/office/powerpoint/2010/main" val="160488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Крім мінімального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метагенома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визначений набір з 1200 функцій, притаманних кожній бактерії, що потрапила в кишечник людини. Передбачається, що вони представляють «мінімальний кишковий геном». Половина з цих функцій життєво необхідних для бактерій. Однак, більшість виявлених бактеріальних функцій специфічні для кишкових бактерій. Вивчення даних функцій призведе до кращого розуміння функцій мікрофлори людини в нормі і при патології</a:t>
            </a:r>
          </a:p>
        </p:txBody>
      </p:sp>
    </p:spTree>
    <p:extLst>
      <p:ext uri="{BB962C8B-B14F-4D97-AF65-F5344CB8AC3E}">
        <p14:creationId xmlns:p14="http://schemas.microsoft.com/office/powerpoint/2010/main" val="349512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158" y="188640"/>
            <a:ext cx="3888432" cy="338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3717032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Human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Metabolome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Проект “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Метаболом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человека” 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102173"/>
            <a:ext cx="77682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GB" sz="3200" dirty="0" err="1">
                <a:latin typeface="Times New Roman" pitchFamily="18" charset="0"/>
                <a:cs typeface="Times New Roman" pitchFamily="18" charset="0"/>
              </a:rPr>
              <a:t>Metabolome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 Database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www.hmdb.ca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686948"/>
            <a:ext cx="540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GB" sz="3200" dirty="0" err="1">
                <a:latin typeface="Times New Roman" pitchFamily="18" charset="0"/>
                <a:cs typeface="Times New Roman" pitchFamily="18" charset="0"/>
              </a:rPr>
              <a:t>Metabolome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 Library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b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GB" sz="3200" b="1" u="sng" dirty="0" err="1">
                <a:latin typeface="Times New Roman" pitchFamily="18" charset="0"/>
                <a:cs typeface="Times New Roman" pitchFamily="18" charset="0"/>
                <a:hlinkClick r:id="rId4"/>
              </a:rPr>
              <a:t>metabolibrary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GB" sz="3200" b="1" u="sng" dirty="0" err="1">
                <a:latin typeface="Times New Roman" pitchFamily="18" charset="0"/>
                <a:cs typeface="Times New Roman" pitchFamily="18" charset="0"/>
                <a:hlinkClick r:id="rId4"/>
              </a:rPr>
              <a:t>ca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7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Метаболом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людини"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Human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Metabolome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Project) стартував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Канаді в 2005 році. Загальна вартість проекту 7500000 доларів. Метою проекту є сприяти дослідженням у галузі вивчення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метаболома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для подальшого полегшення діагностики захворювань, прогнозу та моніторингу метаболізму лікарських препаратів, а також їх токсикології; забезпечувати взаємозв'язок між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метаболомом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людини та її геномом; розробляти програмне забезпечення для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метаболомікі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8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39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Приписами проекту є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ідентифікація,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визначення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кількості,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каталогізація і зберігання всіх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метаболітів,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знайдених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тканинах і біологічних рідинах людини в концентраціях більше одного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мікромоля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Отримані в ході проведення проекту дані вільно доступні в електронному форматі для всіх дослідників через Базу даних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Метаболом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людини»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Human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Metabolome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Database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www.hmdb.ca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)),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а також через Бібліотеку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Метаболом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людини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Human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Metabolome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Library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www.metabolibrary.ca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)) .</a:t>
            </a:r>
          </a:p>
        </p:txBody>
      </p:sp>
    </p:spTree>
    <p:extLst>
      <p:ext uri="{BB962C8B-B14F-4D97-AF65-F5344CB8AC3E}">
        <p14:creationId xmlns:p14="http://schemas.microsoft.com/office/powerpoint/2010/main" val="228885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790575"/>
            <a:ext cx="7776864" cy="593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3012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База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Проекта «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Метаболом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77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0.gstatic.com/images?q=tbn:ANd9GcStf4_v_DCvw1c3fN_Ctpl6nN1R72nSgP41yre4_SWvEXCz6BkYLQ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9"/>
            <a:ext cx="8136904" cy="646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Метаболом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людину за своїм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фундаментальним значенням подібний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геному людини - сукупності всіх його генів, або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протеому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- сукупності всіх його білків. Це як би хімічний аналог геному. І якщо геном представляє програму життя, то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метаболом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її інгредієнти. Вивчення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метаболома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людини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проводиться за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вивчення трьох видів біологічних рідин - сироватки крові, сечі і спинномозкової рідини.</a:t>
            </a:r>
          </a:p>
        </p:txBody>
      </p:sp>
    </p:spTree>
    <p:extLst>
      <p:ext uri="{BB962C8B-B14F-4D97-AF65-F5344CB8AC3E}">
        <p14:creationId xmlns:p14="http://schemas.microsoft.com/office/powerpoint/2010/main" val="28520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3.gstatic.com/images?q=tbn:ANd9GcSkGzsI_ajZog-WF9QT705THxBAjf-nDDOpQ7m9DvTTSCuIXA_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20688"/>
            <a:ext cx="4440086" cy="588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Метаболом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знаходиться у виключній залежності від того, що людина їсть,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живе, від часу доби, пори року, загального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стану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здоров'я і навіть від душевного стану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551837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Розшифровка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людського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метаболома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надзвичайно важлива і для розуміння функцій його нормальної мікрофлори, оскільки однією з найважливіших функцій кишкової мікрофлори є її участь у травних процесах організму людини</a:t>
            </a:r>
          </a:p>
        </p:txBody>
      </p:sp>
    </p:spTree>
    <p:extLst>
      <p:ext uri="{BB962C8B-B14F-4D97-AF65-F5344CB8AC3E}">
        <p14:creationId xmlns:p14="http://schemas.microsoft.com/office/powerpoint/2010/main" val="344191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2" name="AutoShape 2" descr="data:image/jpeg;base64,/9j/4AAQSkZJRgABAQAAAQABAAD/2wCEAAkGBhASEBAQDxAPDxAQEA8PEA8QDw8NDw8QFBAVFRQQFBQXGyYeFxkkGRQSHy8gIycpLCwsFR4xNTAqNSYvLSkBCQoKDQwOFw8PFCocHxwpKSo1KSopMioqKSwsKSkxLjUpKTUpKSw1NSkvKSkpMDM0NTEvKTUpLTUsNTU1NSw1Kf/AABEIAMgA+wMBIgACEQEDEQH/xAAbAAABBQEBAAAAAAAAAAAAAAAAAQIDBAUGB//EAEIQAAEEAAMFBQQHBwIGAwAAAAEAAgMRBBIhBTFBUXEGEyJhsTKBkaEHFCMzQnKyYoKiwdHh8MLxJFJTc5KzFTRD/8QAGgEBAQEAAwEAAAAAAAAAAAAAAAECAwQFBv/EACMRAQEAAgEEAgIDAAAAAAAAAAABAhEDBBIhMUFhMlEFInH/2gAMAwEAAhEDEQA/APX0qEqrQCUBIE5EJSUBFIQFJj30pFFMywgz8ftdkTS97g1o3k/IdVlR9r8M5gccRkc4W2LuZnSgXXiFeE+Xkfcdo9mSSRSRxuEb5GPYyQ0BG5zaDjyHC+Gb4ebbCxmP2Ri3SY7CSyxmJ0LPEXRDxNILJAHNrw7t+vBZtV1G2vpExDJmtwgw74qaSJy6OZ7qIIyh3EixQXV9mO1gxUTXvifC45hTtWuymiY3bnNviuHi+kCF+0sPiZWfVIoWvjla25s2eJ/dklrd4LnbhucV0LcTFJC36vmeH7SdPFlGR5hLs8xINUHB0nL7xp0pNjtRO08Ud83muMx2CxH2OUTGnzGQhxcCwn7IaVubYOm/XpMzBVu75p8u/Hop3fSyOuEg5hKHDmuajwX4i+YdZMRXzNK21jXad64dJHtV7vo020tLOhwrGjWZw83TZj/ESpW4MHVs8j/IPjI+TVe40uEJKUEbdKz6/maT8FLEDuJuq1010SZbSzR1IpLSFQ2ktIS0gSkJUKhqKSkIUDUUlRSBElJ1JKQNCVIE5ABKkShECAhJaByCUwvUTpkD5Igd6zdp7LdIzI2eaHfRjkLSLBB03Ea+ybHkrL8QoTiCfZBKiuI2h9FomeHvxThRNhkEMZd5uc2g518S0ngut2ZsqOBoDdS1oaHOy5qG4aAAbhuHAclbELjvNfMpwwo4kn3qaNpDih5Jv1oeScIG8h8E4RjkPgqmzRih5KRuKCaYxyHwCTuG8v5IbWGzhShw8lk47FRQjNJIGaEgFws1qaB3rnofpGgzhpjlDTVu8Ph520H0JWcs8cfdTcdvQ5D4BLao4PaLJGNew214DmkgtNHyOqtB620kQmgpQUCoQlQIikqECJFWxG1oGPbHJNEyR9BrHSNa916CgTrqrJQIhKhAiROKRAwJQlARSIAhCQlAEqN0ia+RVZZkVJJMqz5iTQ1PIIYxzzpuG88lbjiDdG+88SoWoGYTi835DcrDWgJwCWkZJSUBCFQtISWgFEKq+PxzIY3SvvK0AnKC46mtymLlR2pLGY3tkcwAtOYOqsu6yOSl9Dhu13aGHFNYGRvzMccrszRoTR0qzuaf9lz8eHtl8zQrefJWcZCxryGPbJ4jbmNLGDyGuv8Amqc5pyirLi7QAc9L+fzXicvJlb59uG+VzZOMlhose7MdKJLhqRvBNaVS9C2XiXujYX05xaCS2i03yrSqXmkDZGG3Bosim5Q91XxPDdWmqsjaeJY7wSvYCToDQ3AcdBp6LfDzXjv97tvHLT1NkqlDll7Gc6SCNz3NdJlGZzHBwdXGxpfOlda/gvXxu5tyzysgpwUTXKQFaU5MmfTS7kCU8Kht55GHlqy4sLQBV2RQ3+aIfsfZzBHncxpfMBJI5zQXOJFgG+AFCvJWYxorDGBrQ0bmgAdAKVeHcOihDqRSVLSqmJKTkUgpnFgENvUhxA4kNIBP8TfioGbaiN+LdAMTdH7o34vlu81hYzFPbtLCD/8AN+GxV/nZPhz6OCwMDne6HJqybZE+GaeIlY9gr35wP3VNj0cSA68NCE2SRZHZzG95hMK8734bDuPXum387V2aRUNllUUMRefIbymgFxocVoMYGjKPeeZUQBoAoCgE6kBTRxc/9kQxrCh4A8ynyyVoFXc5VC2ml4SanyTmwIGGRNMp5Kx3QSOYE0bUJ8UQNy8623tJ0mJk8RLQDCACB4Rv6+IuK9HxMN2uP2rsZ2cRQRiKEZS+QCsxNk67yAANOZ+HW6iZdvhMvLO2NH3bw52rCC3UXQ3hw5a+pWhjDFmifYGSQEnm0tOnooGyNApoIaBQLtXO68As7GyNEkef2SHuI3ChQB/i+S8jizytvH4v3+mscLl4k2s4yQSSNcxpADauiMxDjr80wQuc9rWAPca8HtXx4KAywOeAJY6O4ElteVkVfVdfsPslG12d0jyQQW5CY/PUjfwW8eDk5M92GfByYfljY6DZeGZHG1rGd2KzZddCdTfmrhaHdefNBZyTQV7kmpoNaSNCpmOSObmGntBRNcjXtbBWdtw22Jnh8c8DaduI71tjrVq6xyo7RGabCN0I77OQeTY3uBHmCGqjaO5ZwmoBXpjTXeTT6Lm5sZQCiRrMxKljxLTVOabJApwNkbwOda/BeU7b7amXEHCwzNw8MJBxmLJHgFhvdMvTMXHLrxvTQrH2r2/bJK0Rlojjz5QGu7zcW96LIutSLy6i9NE2r3EuSWuW7H7eklia2c5nHN3cwstma0AmidbAc0660aNlpJ6TOqOO7R4V4xWHmBOUR4uOqNNJET7P/iAsfZ+Gc0YUMzgwTYqEajc4S5Xn3xN+K6zbEDnSEcDHiMvLNkiA99l3wWdhGBtBzSCZ3XYrKXSYhovlv+azRa7MYYxQCAmzh3SQ3zDZXZT725T71fleqmz25TM3Nmp9X+6AfmCfercEeZwHDeeisFvBxZW5jvdu6KYBK8/AaJ0Tf7f1RlJFEnvNJ4FKvin8FUV3vTo4SdSnQQ3qdylc74IhtDglSIVQFIQlQggkYszH4YFrmuunCjRo11Ww4KriYbBUs34ajzjtbijCwMjiytcaMmlEUfB5HU9VxUmMcTRPHLXLjX8/cum7cveZzH+FgFDzIBJ9Fy2GmY2Zpl0jyvbVW3NWl6dQOq6nbJvUfa9LJ0/R8eWpu6u/9+akwsg33e46ag3xXpvZDtJD3cUOc56ygEGzx4adOi8jwsxzSBtuZnztP/TzPJLSPMX0966jsxA8zNyEscAXBzRy3g8FqblTkxx63prlnddu7v7j22GSwCnPbxVLZ7/CFfaV2Xxl9mMdSWeP8Q47+qaRqpYtQQUJUTHKjiCHY3Ct/E1k8g6BmQ/+wK5uPRUong49gI8Qw8pB5DNGD6hRqtvEHwO/K70K8/2tLKYXiAZpiwtiG+5CPCK4m93nS9BmZbXN5tI+IpefNxDmyMIBPdGdz2tolxihkeAP32NHvRI8K2gZIx9XfvbI98pBzd5JmcwHN+IAB1H9t3NVoNS926m37QG9zRu47z8V7V9FHZHCYjB4iTFYeKcyYggGVgL2tDGuoHe2816HW1lv7C4D/wCYfg3RluGcWFgExBFYfPWcmyC81W/drwM0K/YftI9uHhH4WTxF+7QjNGXanS2viB52edr14OXlfaHs9HhsZicPBFTHQ4SeJjQ+mEuDHOvjrFu4243ovUwPMHzG4+aRqMDtTtvBYfI7GyOjHfF0YjDnOfUbQ9jgAfCaby4arkMf2/2VI2RolxgMmJbiC8Ri2gPcSxlnwjxP3g0XeS6T6ROyQxuHytOWWM54nG8uaqLXeRC8p7OfR5iH4gtxcUkDI6L2vGVz73BvMGjqNEZeqdksWZIXykUJZJJGjdTHPJa0DgACBS6jZ7NHO9wWTs/CNjjaxooAAAchwW3AKY0e8qwp4CtQt+ShhGqswDTqqwV5VINzu8v5KxiXUOuibh202+aBZDwCiKUpFUFICVCAQhCATXMtPQixz23OyMGIOZwLX1Qe3Q+8HQrgdpfR7iO/LIo3Pj0yvcRlqr1PDW167SKWLhK9Lpv5Lm4J2/lP1fMeW4L6NJ8xD3RsbepHiNDiB8V2exeyUOHBygueb8bquuQrduXQZUoCTDGJ1H8lz8+PbldT9TwzIba6lpRuVPHxUbCmwr7C26Cw8bimsOtp53JgCiHYlut81z2HeTteMcBg5viZI/6LpJBbOix9lMH1+Y/iGHaB+Uv1+YCjXw6Ncbj8C1r3veXMif37XuBLcrZLGY1wByn3XwXZKhNhWua4EXZPqhHifYj6RcNgIZ4Z4ZJLka+FkZPdOaW0cwe6h7LdaJ1rgrWyO2OGl2lHj8QMPg4BA+N0TQ+TwZHsZmDW6kl3AUA0J/bn6KxndPhfCCS6SLfpxcz1r/DzPZbs5JiZu4a10je7fGXNLYxCL0MuYHM2zuBvXS1LtZJ8vScFt1mM2sTgSH4duDjZJMGuptySFzKcAWuIdp7zxXdiJZXZTsrBgoGwwjXfJIfakfxcf6LeyqwZOKfZoCyToBvPksKbEBs80biTIx0OaydR9Xjojyux7vPXc7kOla1wDgSba4BwNAnUHzpZ3aTZsTGCSOKNjw9oLmsa05ddNAlEsT7AWuWrD2f+HqPVbrv8+KM1JAP5qxH7IUEWgB81JC7Q9SqygxZ1AUr9GgKGf2vgppT6oVEUIQqgQhCAQikoQCEJUDUJaQgEqROQV8W22dFBgnbwrc48LuipYI6o1PTSG5M/slvRDuCiHg+FyyMZAWu7+I5ZWtLddWvb/wAjhxF15rWbuP8AnBZ+O9g9FK3HK4j6V3RyPa/BhzGbzHOHPFDU5S0Dkatdxh5w9jXjc9rXjo4WPVY2x2wdywvhic7XxGNhcdTVki1sRimADg0DTduSKrSuBcFidkNk4WOTGSwVnllyvA9mMM/C0XYsuDj1HJX8Rq8NsgOIbY0IsgafFaLNlNi1Y54F2W+BrXGqshrRf9glFhikUMZUtKjOh++Z+9+kqt2mZcR/Mw/xBWoh9s3979JUHaD7uubmfqWafKjg9Mvu9VuPWKwUAtq7DTzA9FqM1NFupIIiN28fMJIDvVhVlRmu9d+isPGgUeLG4qRptigiRaEKoAlASBKUAikJUCJUUgoESpEqASpAlQQ4h3hd0/mquCGpU+PNAKHCggacUai646IJSNjSlESM3HofRZ2O9g9Fo7mnp6lZ2O9g9Co3ipbCjtkfL+63Gt09w9Fndmo6hYTxs/xFah4qRWLN9638zf1Bb+I9krBxRqVn5gtrGnQfm/0lEqOJSqOIKalVZ8P3w6O9FW25uaP2mqzF98OjvRV9riyz84/SVkV3M0WhhH3GPLRVpWaJdnP1Lee7qtM1fiOqshVFYY61WTZ22FFhX7wVYKpS6Osc7QTvbRSBObIHDzTUQBKkCcgalRSKQBQgopAiVAQgAE7+SRQ4qbKPMoKmMkzPoK3CygAqmFis5itBgRo5MCdIeCGDgohZTTR5n0VHGjwHork7ta4DRVccPAeijknozYv3UY/ZHpa0WblT2Gz7Jh/ZHorkO4dB6JErHxbfto/zBbWLGg8nX8isnEj7eP8AMFsYj2feEEcakTGJ6ozmn7ZvR36So8cLc38zfQp7vvmfvfockn9sdQs/KnSM0VEktcCOBWq9qpTxLaLeYEBw3FSRPVDBS14DuO7qrdIwtKnKNT1VmN9qGUaoK7XZSrQeD1UDmKPVvRQXEBRRzAqUFUKhCEQiVCEAhNLlBNiwN2p5oJpZg0Wd6oavdZ3JA1zzqrkUVbkaOijU+5I0VvTHOtEClGgvjwTI22UkrrNDcFFkMATMcPAeinY1R48fZnojZdjMqCP8oU8QTdmCoY/yN9E9nFSIysT/APYh/OFq4k+z1/kVnYhv/ERdfTVaeI3DqhTWJ1pGpVRmSffR/v8A6HJCftAnzGpG3xDq+H+6jiNyj3+izfar7goJGKwmkLbLMmi4hWsPNmGvtD5p0sSqvjINjeFF1tcBUmax5qvFMHeTuI59E9VgUmkKS7SUggdFy0QHuCnypMqCMYrml+tBKY00wjkgDiwo3YvkndyOSXIioC5xTo8P7yp2xhTCggbHEpRom5+SREDnX0StSUn5q3b+fJRSudQob+P9E1rUAKRrUUrQoNofdnorQCq7S+7PRFSYJ/2LfJg/SpIlXwX3A/7f+lTw7lBQxQ/4mD8x/SVo4j8PvVSdlzxeWY/JXJhu96ACEI+KoqviB3jp5JsGEa3UXfNznOPxJUqFQ5CRKiELVG+JTIpBnSQcRvTo8RwdoefA9VcdGoJMOovs4IUGVzd27kU9s446enxRmxKEtJAU5VCUkITkUgZlRlTqRSBoalpOpISoCkIu9yUM5ougDy+KcGJwanhqKQNTgEtIRS0myxhwopyERDHh6FAkNAoN0r0tSNFJ6RFQYjDZi0hxY5uocAD7iDvCeGm7Lr5CqA/qpEIEQhCCAIQhVCpUiEDglQhAILUIUDTGonYYFCEEf1atyMrh5oQgUOdy+aUPPL0SIQ0XOeSXxckIQ0URniU8RIQgfkS5UIQOATghCAQhCAQhCAtBQhAIQhAJEIQf/9k=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AutoShape 4" descr="data:image/jpeg;base64,/9j/4AAQSkZJRgABAQAAAQABAAD/2wCEAAkGBhASEBAQDxAPDxAQEA8PEA8QDw8NDw8QFBAVFRQQFBQXGyYeFxkkGRQSHy8gIycpLCwsFR4xNTAqNSYvLSkBCQoKDQwOFw8PFCocHxwpKSo1KSopMioqKSwsKSkxLjUpKTUpKSw1NSkvKSkpMDM0NTEvKTUpLTUsNTU1NSw1Kf/AABEIAMgA+wMBIgACEQEDEQH/xAAbAAABBQEBAAAAAAAAAAAAAAAAAQIDBAUGB//EAEIQAAEEAAMFBQQHBwIGAwAAAAEAAgMRBBIhBTFBUXEGEyJhsTKBkaEHFCMzQnKyYoKiwdHh8MLxJFJTc5KzFTRD/8QAGgEBAQEAAwEAAAAAAAAAAAAAAAECAwQFBv/EACMRAQEAAgEEAgIDAAAAAAAAAAABAhEDBBIhMUFhMlEFInH/2gAMAwEAAhEDEQA/APX0qEqrQCUBIE5EJSUBFIQFJj30pFFMywgz8ftdkTS97g1o3k/IdVlR9r8M5gccRkc4W2LuZnSgXXiFeE+Xkfcdo9mSSRSRxuEb5GPYyQ0BG5zaDjyHC+Gb4ebbCxmP2Ri3SY7CSyxmJ0LPEXRDxNILJAHNrw7t+vBZtV1G2vpExDJmtwgw74qaSJy6OZ7qIIyh3EixQXV9mO1gxUTXvifC45hTtWuymiY3bnNviuHi+kCF+0sPiZWfVIoWvjla25s2eJ/dklrd4LnbhucV0LcTFJC36vmeH7SdPFlGR5hLs8xINUHB0nL7xp0pNjtRO08Ud83muMx2CxH2OUTGnzGQhxcCwn7IaVubYOm/XpMzBVu75p8u/Hop3fSyOuEg5hKHDmuajwX4i+YdZMRXzNK21jXad64dJHtV7vo020tLOhwrGjWZw83TZj/ESpW4MHVs8j/IPjI+TVe40uEJKUEbdKz6/maT8FLEDuJuq1010SZbSzR1IpLSFQ2ktIS0gSkJUKhqKSkIUDUUlRSBElJ1JKQNCVIE5ABKkShECAhJaByCUwvUTpkD5Igd6zdp7LdIzI2eaHfRjkLSLBB03Ea+ybHkrL8QoTiCfZBKiuI2h9FomeHvxThRNhkEMZd5uc2g518S0ngut2ZsqOBoDdS1oaHOy5qG4aAAbhuHAclbELjvNfMpwwo4kn3qaNpDih5Jv1oeScIG8h8E4RjkPgqmzRih5KRuKCaYxyHwCTuG8v5IbWGzhShw8lk47FRQjNJIGaEgFws1qaB3rnofpGgzhpjlDTVu8Ph520H0JWcs8cfdTcdvQ5D4BLao4PaLJGNew214DmkgtNHyOqtB620kQmgpQUCoQlQIikqECJFWxG1oGPbHJNEyR9BrHSNa916CgTrqrJQIhKhAiROKRAwJQlARSIAhCQlAEqN0ia+RVZZkVJJMqz5iTQ1PIIYxzzpuG88lbjiDdG+88SoWoGYTi835DcrDWgJwCWkZJSUBCFQtISWgFEKq+PxzIY3SvvK0AnKC46mtymLlR2pLGY3tkcwAtOYOqsu6yOSl9Dhu13aGHFNYGRvzMccrszRoTR0qzuaf9lz8eHtl8zQrefJWcZCxryGPbJ4jbmNLGDyGuv8Amqc5pyirLi7QAc9L+fzXicvJlb59uG+VzZOMlhose7MdKJLhqRvBNaVS9C2XiXujYX05xaCS2i03yrSqXmkDZGG3Bosim5Q91XxPDdWmqsjaeJY7wSvYCToDQ3AcdBp6LfDzXjv97tvHLT1NkqlDll7Gc6SCNz3NdJlGZzHBwdXGxpfOlda/gvXxu5tyzysgpwUTXKQFaU5MmfTS7kCU8Kht55GHlqy4sLQBV2RQ3+aIfsfZzBHncxpfMBJI5zQXOJFgG+AFCvJWYxorDGBrQ0bmgAdAKVeHcOihDqRSVLSqmJKTkUgpnFgENvUhxA4kNIBP8TfioGbaiN+LdAMTdH7o34vlu81hYzFPbtLCD/8AN+GxV/nZPhz6OCwMDne6HJqybZE+GaeIlY9gr35wP3VNj0cSA68NCE2SRZHZzG95hMK8734bDuPXum387V2aRUNllUUMRefIbymgFxocVoMYGjKPeeZUQBoAoCgE6kBTRxc/9kQxrCh4A8ynyyVoFXc5VC2ml4SanyTmwIGGRNMp5Kx3QSOYE0bUJ8UQNy8623tJ0mJk8RLQDCACB4Rv6+IuK9HxMN2uP2rsZ2cRQRiKEZS+QCsxNk67yAANOZ+HW6iZdvhMvLO2NH3bw52rCC3UXQ3hw5a+pWhjDFmifYGSQEnm0tOnooGyNApoIaBQLtXO68As7GyNEkef2SHuI3ChQB/i+S8jizytvH4v3+mscLl4k2s4yQSSNcxpADauiMxDjr80wQuc9rWAPca8HtXx4KAywOeAJY6O4ElteVkVfVdfsPslG12d0jyQQW5CY/PUjfwW8eDk5M92GfByYfljY6DZeGZHG1rGd2KzZddCdTfmrhaHdefNBZyTQV7kmpoNaSNCpmOSObmGntBRNcjXtbBWdtw22Jnh8c8DaduI71tjrVq6xyo7RGabCN0I77OQeTY3uBHmCGqjaO5ZwmoBXpjTXeTT6Lm5sZQCiRrMxKljxLTVOabJApwNkbwOda/BeU7b7amXEHCwzNw8MJBxmLJHgFhvdMvTMXHLrxvTQrH2r2/bJK0Rlojjz5QGu7zcW96LIutSLy6i9NE2r3EuSWuW7H7eklia2c5nHN3cwstma0AmidbAc0660aNlpJ6TOqOO7R4V4xWHmBOUR4uOqNNJET7P/iAsfZ+Gc0YUMzgwTYqEajc4S5Xn3xN+K6zbEDnSEcDHiMvLNkiA99l3wWdhGBtBzSCZ3XYrKXSYhovlv+azRa7MYYxQCAmzh3SQ3zDZXZT725T71fleqmz25TM3Nmp9X+6AfmCfercEeZwHDeeisFvBxZW5jvdu6KYBK8/AaJ0Tf7f1RlJFEnvNJ4FKvin8FUV3vTo4SdSnQQ3qdylc74IhtDglSIVQFIQlQggkYszH4YFrmuunCjRo11Ww4KriYbBUs34ajzjtbijCwMjiytcaMmlEUfB5HU9VxUmMcTRPHLXLjX8/cum7cveZzH+FgFDzIBJ9Fy2GmY2Zpl0jyvbVW3NWl6dQOq6nbJvUfa9LJ0/R8eWpu6u/9+akwsg33e46ag3xXpvZDtJD3cUOc56ygEGzx4adOi8jwsxzSBtuZnztP/TzPJLSPMX0966jsxA8zNyEscAXBzRy3g8FqblTkxx63prlnddu7v7j22GSwCnPbxVLZ7/CFfaV2Xxl9mMdSWeP8Q47+qaRqpYtQQUJUTHKjiCHY3Ct/E1k8g6BmQ/+wK5uPRUong49gI8Qw8pB5DNGD6hRqtvEHwO/K70K8/2tLKYXiAZpiwtiG+5CPCK4m93nS9BmZbXN5tI+IpefNxDmyMIBPdGdz2tolxihkeAP32NHvRI8K2gZIx9XfvbI98pBzd5JmcwHN+IAB1H9t3NVoNS926m37QG9zRu47z8V7V9FHZHCYjB4iTFYeKcyYggGVgL2tDGuoHe2816HW1lv7C4D/wCYfg3RluGcWFgExBFYfPWcmyC81W/drwM0K/YftI9uHhH4WTxF+7QjNGXanS2viB52edr14OXlfaHs9HhsZicPBFTHQ4SeJjQ+mEuDHOvjrFu4243ovUwPMHzG4+aRqMDtTtvBYfI7GyOjHfF0YjDnOfUbQ9jgAfCaby4arkMf2/2VI2RolxgMmJbiC8Ri2gPcSxlnwjxP3g0XeS6T6ROyQxuHytOWWM54nG8uaqLXeRC8p7OfR5iH4gtxcUkDI6L2vGVz73BvMGjqNEZeqdksWZIXykUJZJJGjdTHPJa0DgACBS6jZ7NHO9wWTs/CNjjaxooAAAchwW3AKY0e8qwp4CtQt+ShhGqswDTqqwV5VINzu8v5KxiXUOuibh202+aBZDwCiKUpFUFICVCAQhCATXMtPQixz23OyMGIOZwLX1Qe3Q+8HQrgdpfR7iO/LIo3Pj0yvcRlqr1PDW167SKWLhK9Lpv5Lm4J2/lP1fMeW4L6NJ8xD3RsbepHiNDiB8V2exeyUOHBygueb8bquuQrduXQZUoCTDGJ1H8lz8+PbldT9TwzIba6lpRuVPHxUbCmwr7C26Cw8bimsOtp53JgCiHYlut81z2HeTteMcBg5viZI/6LpJBbOix9lMH1+Y/iGHaB+Uv1+YCjXw6Ncbj8C1r3veXMif37XuBLcrZLGY1wByn3XwXZKhNhWua4EXZPqhHifYj6RcNgIZ4Z4ZJLka+FkZPdOaW0cwe6h7LdaJ1rgrWyO2OGl2lHj8QMPg4BA+N0TQ+TwZHsZmDW6kl3AUA0J/bn6KxndPhfCCS6SLfpxcz1r/DzPZbs5JiZu4a10je7fGXNLYxCL0MuYHM2zuBvXS1LtZJ8vScFt1mM2sTgSH4duDjZJMGuptySFzKcAWuIdp7zxXdiJZXZTsrBgoGwwjXfJIfakfxcf6LeyqwZOKfZoCyToBvPksKbEBs80biTIx0OaydR9Xjojyux7vPXc7kOla1wDgSba4BwNAnUHzpZ3aTZsTGCSOKNjw9oLmsa05ddNAlEsT7AWuWrD2f+HqPVbrv8+KM1JAP5qxH7IUEWgB81JC7Q9SqygxZ1AUr9GgKGf2vgppT6oVEUIQqgQhCAQikoQCEJUDUJaQgEqROQV8W22dFBgnbwrc48LuipYI6o1PTSG5M/slvRDuCiHg+FyyMZAWu7+I5ZWtLddWvb/wAjhxF15rWbuP8AnBZ+O9g9FK3HK4j6V3RyPa/BhzGbzHOHPFDU5S0Dkatdxh5w9jXjc9rXjo4WPVY2x2wdywvhic7XxGNhcdTVki1sRimADg0DTduSKrSuBcFidkNk4WOTGSwVnllyvA9mMM/C0XYsuDj1HJX8Rq8NsgOIbY0IsgafFaLNlNi1Y54F2W+BrXGqshrRf9glFhikUMZUtKjOh++Z+9+kqt2mZcR/Mw/xBWoh9s3979JUHaD7uubmfqWafKjg9Mvu9VuPWKwUAtq7DTzA9FqM1NFupIIiN28fMJIDvVhVlRmu9d+isPGgUeLG4qRptigiRaEKoAlASBKUAikJUCJUUgoESpEqASpAlQQ4h3hd0/mquCGpU+PNAKHCggacUai646IJSNjSlESM3HofRZ2O9g9Fo7mnp6lZ2O9g9Co3ipbCjtkfL+63Gt09w9Fndmo6hYTxs/xFah4qRWLN9638zf1Bb+I9krBxRqVn5gtrGnQfm/0lEqOJSqOIKalVZ8P3w6O9FW25uaP2mqzF98OjvRV9riyz84/SVkV3M0WhhH3GPLRVpWaJdnP1Lee7qtM1fiOqshVFYY61WTZ22FFhX7wVYKpS6Osc7QTvbRSBObIHDzTUQBKkCcgalRSKQBQgopAiVAQgAE7+SRQ4qbKPMoKmMkzPoK3CygAqmFis5itBgRo5MCdIeCGDgohZTTR5n0VHGjwHork7ta4DRVccPAeijknozYv3UY/ZHpa0WblT2Gz7Jh/ZHorkO4dB6JErHxbfto/zBbWLGg8nX8isnEj7eP8AMFsYj2feEEcakTGJ6ozmn7ZvR36So8cLc38zfQp7vvmfvfockn9sdQs/KnSM0VEktcCOBWq9qpTxLaLeYEBw3FSRPVDBS14DuO7qrdIwtKnKNT1VmN9qGUaoK7XZSrQeD1UDmKPVvRQXEBRRzAqUFUKhCEQiVCEAhNLlBNiwN2p5oJpZg0Wd6oavdZ3JA1zzqrkUVbkaOijU+5I0VvTHOtEClGgvjwTI22UkrrNDcFFkMATMcPAeinY1R48fZnojZdjMqCP8oU8QTdmCoY/yN9E9nFSIysT/APYh/OFq4k+z1/kVnYhv/ERdfTVaeI3DqhTWJ1pGpVRmSffR/v8A6HJCftAnzGpG3xDq+H+6jiNyj3+izfar7goJGKwmkLbLMmi4hWsPNmGvtD5p0sSqvjINjeFF1tcBUmax5qvFMHeTuI59E9VgUmkKS7SUggdFy0QHuCnypMqCMYrml+tBKY00wjkgDiwo3YvkndyOSXIioC5xTo8P7yp2xhTCggbHEpRom5+SREDnX0StSUn5q3b+fJRSudQob+P9E1rUAKRrUUrQoNofdnorQCq7S+7PRFSYJ/2LfJg/SpIlXwX3A/7f+lTw7lBQxQ/4mD8x/SVo4j8PvVSdlzxeWY/JXJhu96ACEI+KoqviB3jp5JsGEa3UXfNznOPxJUqFQ5CRKiELVG+JTIpBnSQcRvTo8RwdoefA9VcdGoJMOovs4IUGVzd27kU9s446enxRmxKEtJAU5VCUkITkUgZlRlTqRSBoalpOpISoCkIu9yUM5ougDy+KcGJwanhqKQNTgEtIRS0myxhwopyERDHh6FAkNAoN0r0tSNFJ6RFQYjDZi0hxY5uocAD7iDvCeGm7Lr5CqA/qpEIEQhCCAIQhVCpUiEDglQhAILUIUDTGonYYFCEEf1atyMrh5oQgUOdy+aUPPL0SIQ0XOeSXxckIQ0URniU8RIQgfkS5UIQOATghCAQhCAQhCAtBQhAIQhAJEIQf/9k="/>
          <p:cNvSpPr>
            <a:spLocks noChangeAspect="1" noChangeArrowheads="1"/>
          </p:cNvSpPr>
          <p:nvPr/>
        </p:nvSpPr>
        <p:spPr bwMode="auto">
          <a:xfrm>
            <a:off x="2159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34076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200" dirty="0" smtClean="0"/>
              <a:t>«</a:t>
            </a:r>
            <a:r>
              <a:rPr lang="uk-UA" sz="3200" b="1" dirty="0" smtClean="0"/>
              <a:t>Ми </a:t>
            </a:r>
            <a:r>
              <a:rPr lang="uk-UA" sz="3200" b="1" dirty="0"/>
              <a:t>ніколи не обідаємо на самоті: наші мікроби сидять за столом разом </a:t>
            </a:r>
            <a:r>
              <a:rPr lang="uk-UA" sz="3200" b="1" dirty="0" smtClean="0"/>
              <a:t>з нами</a:t>
            </a:r>
            <a:r>
              <a:rPr lang="uk-UA" sz="3200" b="1" dirty="0"/>
              <a:t>, поглинають необхідні їм </a:t>
            </a:r>
            <a:r>
              <a:rPr lang="uk-UA" sz="3200" b="1" dirty="0" err="1"/>
              <a:t>нутрієнти</a:t>
            </a:r>
            <a:r>
              <a:rPr lang="uk-UA" sz="3200" b="1" dirty="0"/>
              <a:t>, в </a:t>
            </a:r>
            <a:r>
              <a:rPr lang="uk-UA" sz="3200" b="1" dirty="0" smtClean="0"/>
              <a:t>особливості ті</a:t>
            </a:r>
            <a:r>
              <a:rPr lang="uk-UA" sz="3200" b="1" dirty="0"/>
              <a:t>, </a:t>
            </a:r>
            <a:r>
              <a:rPr lang="uk-UA" sz="3200" b="1" dirty="0" smtClean="0"/>
              <a:t>що </a:t>
            </a:r>
            <a:r>
              <a:rPr lang="uk-UA" sz="3200" b="1" dirty="0"/>
              <a:t>ми самі </a:t>
            </a:r>
            <a:r>
              <a:rPr lang="uk-UA" sz="3200" b="1" dirty="0" smtClean="0"/>
              <a:t>переварити </a:t>
            </a:r>
            <a:r>
              <a:rPr lang="uk-UA" sz="3200" b="1" dirty="0"/>
              <a:t>не </a:t>
            </a:r>
            <a:r>
              <a:rPr lang="uk-UA" sz="3200" b="1" dirty="0" smtClean="0"/>
              <a:t>здатні і </a:t>
            </a:r>
            <a:r>
              <a:rPr lang="uk-UA" sz="3200" b="1" dirty="0">
                <a:solidFill>
                  <a:srgbClr val="FF0000"/>
                </a:solidFill>
              </a:rPr>
              <a:t>щедро діляться ними з </a:t>
            </a:r>
            <a:r>
              <a:rPr lang="uk-UA" sz="3200" b="1" dirty="0" smtClean="0">
                <a:solidFill>
                  <a:srgbClr val="FF0000"/>
                </a:solidFill>
              </a:rPr>
              <a:t>нами</a:t>
            </a:r>
            <a:r>
              <a:rPr lang="uk-UA" sz="3200" b="1" dirty="0" smtClean="0"/>
              <a:t>»</a:t>
            </a:r>
          </a:p>
          <a:p>
            <a:pPr algn="r"/>
            <a:r>
              <a:rPr lang="en-US" sz="3200" b="1" dirty="0" smtClean="0"/>
              <a:t>Prof. Gordon (2005)</a:t>
            </a:r>
            <a:endParaRPr lang="uk-UA" sz="3200" b="1" dirty="0"/>
          </a:p>
        </p:txBody>
      </p:sp>
      <p:sp>
        <p:nvSpPr>
          <p:cNvPr id="5" name="AutoShape 6" descr="data:image/jpeg;base64,/9j/4AAQSkZJRgABAQAAAQABAAD/2wCEAAkGBw0QDxAPEBAMDw0PEA0NDQ0PDA8NDQ0NFREWFhQRFRUYHSggGBolGxMUITIiJSkvLi4uFx8zODUuNygtLisBCgoKDg0OFg8PFDcZFBk3LCssLCwrKysrKywrLCssLDcrNysrMisrLDcyLCwrKzcrLjcrLCwsNywrNysrLCsrK//AABEIALcBEwMBIgACEQEDEQH/xAAcAAEAAQUBAQAAAAAAAAAAAAAAAQIDBAUGBwj/xABIEAACAQIDBAUIBwQGCwAAAAAAAQIDBAURMRIhQVEGMmFxwQcTInKBkaGxFEJSksLR8CNiovEIFUNTpOEzNDVkdIKjsrO0w//EABYBAQEBAAAAAAAAAAAAAAAAAAABAv/EABoRAQEAAgMAAAAAAAAAAAAAAAABMUECEUL/2gAMAwEAAhEDEQA/APcQAAAAAAAAAAAAAAs1biMe/lxAvFE6sVq0YU685fur4lGQGU7pcE2Uu4lyRZAF3z8ua9xKry/SLQAvq4fYXI10YhIGapplRgqTLsK361QGSCiM0ysAAAAAAAAAC1XrKCzZp30gyqRj5vOnKUYOe36Udp5J7OWmbXEDegAAAAAAAAwMXxBW9GpVaz2FnlpnvS8TX4p0jjQhfTcU/oVGNdrPrRcJS38uowN+DDt7+M69WgstqlToVnv37FWVWMX76MjMAAAARKWRE5JLM1tau5vJborV8+xAXa1028o+18EWUva+LepKSW5EgACQJQAAAACQQSAJIAFUZNF+nV/kY4AzkyTGpVf1zMhMCQAAAKajyTA0mMVm3so0VZ5bPbVoR99WK8TZ3ks5Sfbl7v5msvf7Htu7Bex3VPMiu5RJCJKgAAAAA4vyo3jpYXeVFrGEGu/zkDn+ldR54/HPc8ItppduzeJv4IyvLdUywe67XbL/ABFM1WPVE6+LJ6SwGlJ9qX0jP/uA6bo/f54uo5/6zg1nWXa6VzVz/wDYR3J490dv2sU6PSet1g8qMu9UY1fnE9hAENkmDiVzsrJdZ7kubAs3ddzlsRe5dZ8lyIiklktCihT2Vzb3yfNlwCQCQCJIbKGmwJdQpbkVxgVbIFnZfMjYfMycipU2Bh5SQVdrVGW6RbnSAiFVMrMWdHLQmnWa3P3gZJJSmSBJfo1P1zRYJTAzgWqU8/1xLoAtXLyiy6Y1+8oMDnqr+Lb+Jg3i30P+LsfhcQfgZk+HcjCu5ftLVfau7Ze6W14EV3CJIRJUAAAAAHmflooTqYXcQgs5bVGWXNRqJv4I5W5xe1q3tfKtR2bnAXQg3JZSqpzbj35N7j1PG7aNVypyWalGW7nkco+hVtnnsRz7iK4vBsToyu+irhUhKdOE7arGMk5U5OEKezJcNX7j6BR5K+hVCld2VzTglOleWzeS1i6izZ61HQqIqSyWZpIy85Ucvqw9GPrcfh8zNxavswZjWtPZglx1l6z3sC6SCQAJRGQEJFSRIAEkACSpTZSALsZoqyLBVGYEzpGLVpGcmUVYcQMClUaeT0Mox69Mqt55rJ6oC8SQALlOW/8AWplxeaMEyqEvzAumHib9B9xmGBiz9B9wGhqcPVj8jX3e+4sFzvIfCnUl+Ez6uvsXyNZdyf03C19q9mn3KyuX4EV6AiQgVAAAAABpMZg01NcMzk7/AKRKnLZbylyO/vKKlFnmvTnBfOUU4Jqu69vbQnFZyj56rGntduW037CWLG86L3cruopZfsqEtpy4Sq7LSh7FLPs9HmdqYWEYdSt6UKVKKjTglGKXzb4t6t8TNk9xUaTE5bVWEOG1m+5b/AyDDi9q4k/sxfxf+RmASSCQBIDAgAASAAJAAAAAVRlkXUywV05AUVYGH1ZGwqmFXiBfRJRSeaKwqS5Rlk13/P8AkWiUwjPNfjHUfcZ6NfjHUfcBoq2vu+Rq7j/aOEr/AHq5l7sPuTa1tWa6VPPEcMf2K12/fZV14kV3yABUAAAAAFFXRnNXSTnRXO7pfw0qk18Yo6Wt1WczVl+3tlzup/CzuAOohoimt1WVR0RRX6rA0Vnvq1X6q+ZnIwbD/SVe+PiZyAklAmOoEkSJE14AUkkEgAABIAAAAAAAKpPcWKyLparARQ0LpZt9C6FSCBmBn09EYOLr0H3GbS6q7ixf0tqLQRzVTUtWcc721b+rKs13+ZmvFl+cZbWy1k+Hbka2xq1P63tKf9n9Hv6svWi6UY/+SRFd+ACoAAAAALdbqs5G+qZXVj23lWP+BuTrq/VZwuN1MrrDO3ElH71rWj+IDvY6IpqrcyaeiJktwHPWu6tUXNJ+5/5mwRr63oXMeUtqPj4GegKiSESBVPVlVZfFEPRPluZcks49qAxyQAAAAEkAAAABJAAksVmXmWJ72BVSW4rCAUAJhvaXagNhDREsIBGixmjHNa5NpPJ5PJ7nv4HLdBsGVPFMQquvcVvo3mbOjGtNTcFVhGtUeaW/Sml3PmdZjOsfWj8zm+hFbPFMch9m4w6f3rTL8AHfAAAAAAAAs3T9Fnm3TO4dOphk1uyxaxb9V1NmXwbPRr55QZ5B5WrrzVrb1FrSuqNZLm4zcvAix7LR6qKy3Qkms1pm8u7PcXCo0OPU2sprWLUl3oyqU1JKS0aTXczIxKjtQZqcJqbpU3rB7vUeniBsUSQSBXTfB6P5ldKWTyZZLvWX7y17UBFaGT7GWzIpzUlsv2FqpTa7uYFAAAAAAAQBIIDYETZbguJU95UAIAChdtY5y7iy2ZlnDKOb1e8IyAABpcXfpR70cp0JyWN46uLeES91CsvFHU4x14+sjiOh10l0jxSlvzqWtrV7P2c4R/8AqhB6mAAAAAAADBxWWUH3HjnljWdlFfv0/k/zPXMbl6OXPceSeV/favsqU/mTcWYerdDb3z+H2dbjVtbapLfnlN0ouS+9mbo4PyKXTqYLapvN0nc0H3RrzcV7IyivYd4VESWaObxCDo1VVS3aSXOL1OlMTELZTi0Bjwkmk1vTSafNFZqcPrOnPzM9G35t9v2TagSSnkQALuWe9a8V4oqhV4SLKZXtJ6680BVKjyLTi0V5NaPNdg86/wBIC2Cpy7ERn3AQA2RmAbKScgARAAAEFM5Zd73JdoFdOO1JLgt7/I2SRYtKOyu172+0yAAAA0WLP9pDv8GeZ9FrlLpXXX95a1afuhRqfgPR8ZnlPPkpP+FnifR7EEulVKbe6V1Ut+9ztpUkve0Jmmn0aiSI6EgAAAAAGjxmXpRXb8t/geW+VOltWdR8pUpf9SJ6djr2ZKT0T3/LxPPvKdGP9XV5Zrqwa79uJn1Gphkf0eK2dhcw3+hezkuxTo0vGD956yeUf0e6UFh9eakpTqXlTbis86ajSpqKfa82+5o9XNVkDAA1GL4eprNa6mLh942/N1N1RaP7a/M6BrM0+KYYpelHc1vTW5pgZBJrLW/cX5utuloqmkZd/JmyAkAASmNogATu/TIBAAAhgCAABAKKlVLdrJ6JasCZzSXyXFsv2du89uWvBckU2lq29qevBcEbBICQAAIZJEtAOT6TV1CNST0jTmz5mw7FNi+o3ct2xeUbuT5ZVlNn0N0/qZW1zz8zVX8LfgfMj6vsLx2V9s09Co13R2689Z21b+9t7er9+nGXibEgAAAAAMDErNVItHm/SjycXF840/plSjbqSlOn5p1Nr27SXvXvPVyNlAaTof0btsNtYW1vFqEW5TnLJ1KtR5bVSb4t5L2JLgbwAAAABDRIA199h0ZrQ1CVehu3zp/ZeqXYzpy3UpRlqgNTbXtOpo8pcYS3SX5mTmWLvB4y3rczDdO5paPbjynv+OoGzzBro4ll16c4vmvSRehf0X9dL1k4/MDLzIzLSuKb0nB/8yJ89D7UfvICsFmV1SX14+x5/Itu9j9VTl3Ry+YGSROaSzbSXaWY+fnpFQXPrMyKGG785tyfbvAx1Oc90FkvtNfJGdaWSjve+XFvUyqdJR0RWASAAAAACmejKiGB5903oyqU61JdadOoo9+y1+JHzTWpTpuUJxlGcM4zhJZOLXBn1n0lwH6RBpTqUp6wq02tunLms8012NZM89sfI26t0697eSrwlNTqU4W6oSq5ZZRlLaeUclluWfai8b0PSegdOUMLw+MllKNlZxkuTVGKaN8W7elGEYxilGMUoxilkoxSySS5FwgAAAAAAAAAAAAAAAAAAAUuKYAFqdrB8EY88LpvggALTwanyRKwenyRAAvQw2muCMiFtBcEABdUUiQAAAAAAAAAAAAhoJIACQAAAAH/2Q=="/>
          <p:cNvSpPr>
            <a:spLocks noChangeAspect="1" noChangeArrowheads="1"/>
          </p:cNvSpPr>
          <p:nvPr/>
        </p:nvSpPr>
        <p:spPr bwMode="auto">
          <a:xfrm>
            <a:off x="368300" y="-793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228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nuht\Open Lection\ko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84" y="260648"/>
            <a:ext cx="2952328" cy="359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7627" y="4077072"/>
            <a:ext cx="23070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/>
              <a:t>Роберт </a:t>
            </a:r>
            <a:r>
              <a:rPr lang="uk-UA" sz="3200" dirty="0" smtClean="0"/>
              <a:t>Кох</a:t>
            </a:r>
          </a:p>
          <a:p>
            <a:r>
              <a:rPr lang="uk-UA" sz="3200" dirty="0" smtClean="0"/>
              <a:t>(1843–1910</a:t>
            </a:r>
            <a:r>
              <a:rPr lang="uk-UA" sz="3200" dirty="0"/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07312" y="391251"/>
            <a:ext cx="60841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з розробок постулатів інфекційної хвороби (тріади Коха) виникає розуміння, що не всі мікроорганізми патогенні для людини</a:t>
            </a:r>
          </a:p>
        </p:txBody>
      </p:sp>
    </p:spTree>
    <p:extLst>
      <p:ext uri="{BB962C8B-B14F-4D97-AF65-F5344CB8AC3E}">
        <p14:creationId xmlns:p14="http://schemas.microsoft.com/office/powerpoint/2010/main" val="232639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nuht\Open Lection\mechniko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7" y="620688"/>
            <a:ext cx="2448272" cy="315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861048"/>
            <a:ext cx="248074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/>
              <a:t>І.І. </a:t>
            </a:r>
            <a:r>
              <a:rPr lang="uk-UA" sz="3200" dirty="0" smtClean="0"/>
              <a:t>Мечников</a:t>
            </a:r>
          </a:p>
          <a:p>
            <a:r>
              <a:rPr lang="uk-UA" sz="3200" dirty="0" smtClean="0"/>
              <a:t>(1845–1916</a:t>
            </a:r>
            <a:r>
              <a:rPr lang="uk-UA" sz="3200" dirty="0"/>
              <a:t>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66759" y="124666"/>
            <a:ext cx="62281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- одним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з перших визначив оздоровчу роль мікрофлори у житті людини.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94647" y="1693378"/>
            <a:ext cx="62192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- довів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, що шкіра і слизові оболонки вкриті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біоплівкою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, яка складається з сотень видів мікробів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60256" y="3967609"/>
            <a:ext cx="643468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- розробив препарат «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Лактобацилін» на основі чистих культур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лактобактерій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i="1" dirty="0" err="1">
                <a:latin typeface="Times New Roman" pitchFamily="18" charset="0"/>
                <a:cs typeface="Times New Roman" pitchFamily="18" charset="0"/>
              </a:rPr>
              <a:t>Lactobacillus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i="1" dirty="0" err="1">
                <a:latin typeface="Times New Roman" pitchFamily="18" charset="0"/>
                <a:cs typeface="Times New Roman" pitchFamily="18" charset="0"/>
              </a:rPr>
              <a:t>delbrueckii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ssp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3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i="1" dirty="0" err="1" smtClean="0">
                <a:latin typeface="Times New Roman" pitchFamily="18" charset="0"/>
                <a:cs typeface="Times New Roman" pitchFamily="18" charset="0"/>
              </a:rPr>
              <a:t>bulgaricus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52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1058</TotalTime>
  <Words>2940</Words>
  <Application>Microsoft Office PowerPoint</Application>
  <PresentationFormat>Экран (4:3)</PresentationFormat>
  <Paragraphs>198</Paragraphs>
  <Slides>77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114</cp:revision>
  <dcterms:created xsi:type="dcterms:W3CDTF">2013-12-13T10:54:21Z</dcterms:created>
  <dcterms:modified xsi:type="dcterms:W3CDTF">2014-01-05T12:48:44Z</dcterms:modified>
</cp:coreProperties>
</file>