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66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00" autoAdjust="0"/>
  </p:normalViewPr>
  <p:slideViewPr>
    <p:cSldViewPr>
      <p:cViewPr varScale="1">
        <p:scale>
          <a:sx n="47" d="100"/>
          <a:sy n="47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659EA6-D1A9-4C0E-858A-D95BEB3983FB}" type="doc">
      <dgm:prSet loTypeId="urn:microsoft.com/office/officeart/2005/8/layout/cycle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uk-UA"/>
        </a:p>
      </dgm:t>
    </dgm:pt>
    <dgm:pt modelId="{2F1265FF-39F3-4D42-B553-36536D51F370}">
      <dgm:prSet phldrT="[Текст]"/>
      <dgm:spPr/>
      <dgm:t>
        <a:bodyPr/>
        <a:lstStyle/>
        <a:p>
          <a:r>
            <a:rPr lang="uk-UA" dirty="0" smtClean="0"/>
            <a:t>Комплекс засобів мерчандайзингу</a:t>
          </a:r>
          <a:endParaRPr lang="uk-UA" dirty="0"/>
        </a:p>
      </dgm:t>
    </dgm:pt>
    <dgm:pt modelId="{0169D702-C365-49A4-980B-FCE1479AD330}" type="parTrans" cxnId="{88C498C1-90BB-47F9-849B-BEA6855270E2}">
      <dgm:prSet/>
      <dgm:spPr/>
      <dgm:t>
        <a:bodyPr/>
        <a:lstStyle/>
        <a:p>
          <a:endParaRPr lang="uk-UA"/>
        </a:p>
      </dgm:t>
    </dgm:pt>
    <dgm:pt modelId="{6A7AD922-8BDA-4FD0-835D-6435F31C4A78}" type="sibTrans" cxnId="{88C498C1-90BB-47F9-849B-BEA6855270E2}">
      <dgm:prSet/>
      <dgm:spPr/>
      <dgm:t>
        <a:bodyPr/>
        <a:lstStyle/>
        <a:p>
          <a:endParaRPr lang="uk-UA"/>
        </a:p>
      </dgm:t>
    </dgm:pt>
    <dgm:pt modelId="{186EFCD3-6D2F-4439-8FA8-7FD82D969747}">
      <dgm:prSet phldrT="[Текст]"/>
      <dgm:spPr/>
      <dgm:t>
        <a:bodyPr/>
        <a:lstStyle/>
        <a:p>
          <a:r>
            <a:rPr lang="uk-UA" dirty="0" smtClean="0"/>
            <a:t>Промо-акції</a:t>
          </a:r>
          <a:endParaRPr lang="uk-UA" dirty="0"/>
        </a:p>
      </dgm:t>
    </dgm:pt>
    <dgm:pt modelId="{62EC0390-64E6-4EDB-A325-12C9D28818EA}" type="parTrans" cxnId="{E0B0DA1D-FECC-4EE8-A770-088D6C66B90A}">
      <dgm:prSet/>
      <dgm:spPr/>
      <dgm:t>
        <a:bodyPr/>
        <a:lstStyle/>
        <a:p>
          <a:endParaRPr lang="uk-UA"/>
        </a:p>
      </dgm:t>
    </dgm:pt>
    <dgm:pt modelId="{2D2C0C9E-4623-4B15-AFF4-71CA023C19C4}" type="sibTrans" cxnId="{E0B0DA1D-FECC-4EE8-A770-088D6C66B90A}">
      <dgm:prSet/>
      <dgm:spPr/>
      <dgm:t>
        <a:bodyPr/>
        <a:lstStyle/>
        <a:p>
          <a:endParaRPr lang="uk-UA"/>
        </a:p>
      </dgm:t>
    </dgm:pt>
    <dgm:pt modelId="{E6AFE001-958B-4ABA-9798-600506F08A82}">
      <dgm:prSet phldrT="[Текст]"/>
      <dgm:spPr/>
      <dgm:t>
        <a:bodyPr/>
        <a:lstStyle/>
        <a:p>
          <a:r>
            <a:rPr lang="en-US" dirty="0" smtClean="0"/>
            <a:t>POS-</a:t>
          </a:r>
          <a:r>
            <a:rPr lang="uk-UA" dirty="0" smtClean="0"/>
            <a:t>матеріали</a:t>
          </a:r>
          <a:endParaRPr lang="uk-UA" dirty="0"/>
        </a:p>
      </dgm:t>
    </dgm:pt>
    <dgm:pt modelId="{8CBD8C2D-BF20-4AD8-8E7F-9F42B2CC98FB}" type="parTrans" cxnId="{593E4ED8-A0CB-4829-9DD3-41546239AABC}">
      <dgm:prSet/>
      <dgm:spPr/>
      <dgm:t>
        <a:bodyPr/>
        <a:lstStyle/>
        <a:p>
          <a:endParaRPr lang="uk-UA"/>
        </a:p>
      </dgm:t>
    </dgm:pt>
    <dgm:pt modelId="{267EB2E9-9E87-412F-A6C1-98B296654C03}" type="sibTrans" cxnId="{593E4ED8-A0CB-4829-9DD3-41546239AABC}">
      <dgm:prSet/>
      <dgm:spPr/>
      <dgm:t>
        <a:bodyPr/>
        <a:lstStyle/>
        <a:p>
          <a:endParaRPr lang="uk-UA"/>
        </a:p>
      </dgm:t>
    </dgm:pt>
    <dgm:pt modelId="{C55397E1-BC02-4FB7-995A-6B4CCD660ECE}">
      <dgm:prSet phldrT="[Текст]"/>
      <dgm:spPr/>
      <dgm:t>
        <a:bodyPr/>
        <a:lstStyle/>
        <a:p>
          <a:r>
            <a:rPr lang="en-US" dirty="0" smtClean="0"/>
            <a:t>“Private label”</a:t>
          </a:r>
          <a:endParaRPr lang="uk-UA" dirty="0"/>
        </a:p>
      </dgm:t>
    </dgm:pt>
    <dgm:pt modelId="{C69609D1-31F1-41CB-9DBA-7D1516D7E071}" type="parTrans" cxnId="{8B692EA7-0736-4EDC-9ADB-A2095BD40858}">
      <dgm:prSet/>
      <dgm:spPr/>
      <dgm:t>
        <a:bodyPr/>
        <a:lstStyle/>
        <a:p>
          <a:endParaRPr lang="uk-UA"/>
        </a:p>
      </dgm:t>
    </dgm:pt>
    <dgm:pt modelId="{FEA0CEB4-2AA9-44DC-B350-0DECCAF4F8A4}" type="sibTrans" cxnId="{8B692EA7-0736-4EDC-9ADB-A2095BD40858}">
      <dgm:prSet/>
      <dgm:spPr/>
      <dgm:t>
        <a:bodyPr/>
        <a:lstStyle/>
        <a:p>
          <a:endParaRPr lang="uk-UA"/>
        </a:p>
      </dgm:t>
    </dgm:pt>
    <dgm:pt modelId="{B92F1575-0DA8-4024-80F1-2CAE5D078766}" type="pres">
      <dgm:prSet presAssocID="{FF659EA6-D1A9-4C0E-858A-D95BEB3983F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BB29404-A2DE-4DA4-B7E2-6DFA2B377EAD}" type="pres">
      <dgm:prSet presAssocID="{2F1265FF-39F3-4D42-B553-36536D51F370}" presName="node" presStyleLbl="node1" presStyleIdx="0" presStyleCnt="4" custScaleX="1869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5171791-3B3C-407A-B30E-265C7E7D606C}" type="pres">
      <dgm:prSet presAssocID="{2F1265FF-39F3-4D42-B553-36536D51F370}" presName="spNode" presStyleCnt="0"/>
      <dgm:spPr/>
    </dgm:pt>
    <dgm:pt modelId="{A2F6F75A-A5A7-44D5-9B9D-B7E4813D73CB}" type="pres">
      <dgm:prSet presAssocID="{6A7AD922-8BDA-4FD0-835D-6435F31C4A78}" presName="sibTrans" presStyleLbl="sibTrans1D1" presStyleIdx="0" presStyleCnt="4"/>
      <dgm:spPr/>
      <dgm:t>
        <a:bodyPr/>
        <a:lstStyle/>
        <a:p>
          <a:endParaRPr lang="uk-UA"/>
        </a:p>
      </dgm:t>
    </dgm:pt>
    <dgm:pt modelId="{A337E3FC-5757-47B7-B740-6B85E1F31FEB}" type="pres">
      <dgm:prSet presAssocID="{186EFCD3-6D2F-4439-8FA8-7FD82D969747}" presName="node" presStyleLbl="node1" presStyleIdx="1" presStyleCnt="4" custScaleX="16974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97539C3-65B9-4359-A104-1DAF5E05D633}" type="pres">
      <dgm:prSet presAssocID="{186EFCD3-6D2F-4439-8FA8-7FD82D969747}" presName="spNode" presStyleCnt="0"/>
      <dgm:spPr/>
    </dgm:pt>
    <dgm:pt modelId="{7B8F8114-90C2-4FC0-84E3-EB6C7D2F6B9E}" type="pres">
      <dgm:prSet presAssocID="{2D2C0C9E-4623-4B15-AFF4-71CA023C19C4}" presName="sibTrans" presStyleLbl="sibTrans1D1" presStyleIdx="1" presStyleCnt="4"/>
      <dgm:spPr/>
      <dgm:t>
        <a:bodyPr/>
        <a:lstStyle/>
        <a:p>
          <a:endParaRPr lang="uk-UA"/>
        </a:p>
      </dgm:t>
    </dgm:pt>
    <dgm:pt modelId="{151696C1-29E4-4086-A49B-15924EBE1000}" type="pres">
      <dgm:prSet presAssocID="{E6AFE001-958B-4ABA-9798-600506F08A82}" presName="node" presStyleLbl="node1" presStyleIdx="2" presStyleCnt="4" custScaleX="20554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33F05EA-57BC-4B43-9963-90113EAB44F2}" type="pres">
      <dgm:prSet presAssocID="{E6AFE001-958B-4ABA-9798-600506F08A82}" presName="spNode" presStyleCnt="0"/>
      <dgm:spPr/>
    </dgm:pt>
    <dgm:pt modelId="{9FECEE3A-8CCD-4ADC-878D-6B7960EFB218}" type="pres">
      <dgm:prSet presAssocID="{267EB2E9-9E87-412F-A6C1-98B296654C03}" presName="sibTrans" presStyleLbl="sibTrans1D1" presStyleIdx="2" presStyleCnt="4"/>
      <dgm:spPr/>
      <dgm:t>
        <a:bodyPr/>
        <a:lstStyle/>
        <a:p>
          <a:endParaRPr lang="uk-UA"/>
        </a:p>
      </dgm:t>
    </dgm:pt>
    <dgm:pt modelId="{7CB3538E-D3E6-47D0-91AD-FCB597A3CE5A}" type="pres">
      <dgm:prSet presAssocID="{C55397E1-BC02-4FB7-995A-6B4CCD660ECE}" presName="node" presStyleLbl="node1" presStyleIdx="3" presStyleCnt="4" custScaleX="168251" custRadScaleRad="124202" custRadScaleInc="-172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84D7C55-CC9A-47EA-AB8C-7D9B2FD442D4}" type="pres">
      <dgm:prSet presAssocID="{C55397E1-BC02-4FB7-995A-6B4CCD660ECE}" presName="spNode" presStyleCnt="0"/>
      <dgm:spPr/>
    </dgm:pt>
    <dgm:pt modelId="{7BCDC189-71A2-4FD0-B2B9-84BAC000F93F}" type="pres">
      <dgm:prSet presAssocID="{FEA0CEB4-2AA9-44DC-B350-0DECCAF4F8A4}" presName="sibTrans" presStyleLbl="sibTrans1D1" presStyleIdx="3" presStyleCnt="4"/>
      <dgm:spPr/>
      <dgm:t>
        <a:bodyPr/>
        <a:lstStyle/>
        <a:p>
          <a:endParaRPr lang="uk-UA"/>
        </a:p>
      </dgm:t>
    </dgm:pt>
  </dgm:ptLst>
  <dgm:cxnLst>
    <dgm:cxn modelId="{607D4B3B-11FF-4D54-AF3F-46DEEFA4F8C5}" type="presOf" srcId="{186EFCD3-6D2F-4439-8FA8-7FD82D969747}" destId="{A337E3FC-5757-47B7-B740-6B85E1F31FEB}" srcOrd="0" destOrd="0" presId="urn:microsoft.com/office/officeart/2005/8/layout/cycle5"/>
    <dgm:cxn modelId="{F68A936F-C205-4E48-866B-72D6546D8F1D}" type="presOf" srcId="{267EB2E9-9E87-412F-A6C1-98B296654C03}" destId="{9FECEE3A-8CCD-4ADC-878D-6B7960EFB218}" srcOrd="0" destOrd="0" presId="urn:microsoft.com/office/officeart/2005/8/layout/cycle5"/>
    <dgm:cxn modelId="{593E4ED8-A0CB-4829-9DD3-41546239AABC}" srcId="{FF659EA6-D1A9-4C0E-858A-D95BEB3983FB}" destId="{E6AFE001-958B-4ABA-9798-600506F08A82}" srcOrd="2" destOrd="0" parTransId="{8CBD8C2D-BF20-4AD8-8E7F-9F42B2CC98FB}" sibTransId="{267EB2E9-9E87-412F-A6C1-98B296654C03}"/>
    <dgm:cxn modelId="{7F5F58BA-3AE9-480C-AE27-819E8055965A}" type="presOf" srcId="{E6AFE001-958B-4ABA-9798-600506F08A82}" destId="{151696C1-29E4-4086-A49B-15924EBE1000}" srcOrd="0" destOrd="0" presId="urn:microsoft.com/office/officeart/2005/8/layout/cycle5"/>
    <dgm:cxn modelId="{0E948471-FA79-437B-91F3-B3D0A1238EC0}" type="presOf" srcId="{FEA0CEB4-2AA9-44DC-B350-0DECCAF4F8A4}" destId="{7BCDC189-71A2-4FD0-B2B9-84BAC000F93F}" srcOrd="0" destOrd="0" presId="urn:microsoft.com/office/officeart/2005/8/layout/cycle5"/>
    <dgm:cxn modelId="{BA7CBE05-2714-4D19-9004-B347D3F638EF}" type="presOf" srcId="{2D2C0C9E-4623-4B15-AFF4-71CA023C19C4}" destId="{7B8F8114-90C2-4FC0-84E3-EB6C7D2F6B9E}" srcOrd="0" destOrd="0" presId="urn:microsoft.com/office/officeart/2005/8/layout/cycle5"/>
    <dgm:cxn modelId="{BD28F8C2-3190-42B1-B674-CC3583870EF6}" type="presOf" srcId="{C55397E1-BC02-4FB7-995A-6B4CCD660ECE}" destId="{7CB3538E-D3E6-47D0-91AD-FCB597A3CE5A}" srcOrd="0" destOrd="0" presId="urn:microsoft.com/office/officeart/2005/8/layout/cycle5"/>
    <dgm:cxn modelId="{E0B0DA1D-FECC-4EE8-A770-088D6C66B90A}" srcId="{FF659EA6-D1A9-4C0E-858A-D95BEB3983FB}" destId="{186EFCD3-6D2F-4439-8FA8-7FD82D969747}" srcOrd="1" destOrd="0" parTransId="{62EC0390-64E6-4EDB-A325-12C9D28818EA}" sibTransId="{2D2C0C9E-4623-4B15-AFF4-71CA023C19C4}"/>
    <dgm:cxn modelId="{8B692EA7-0736-4EDC-9ADB-A2095BD40858}" srcId="{FF659EA6-D1A9-4C0E-858A-D95BEB3983FB}" destId="{C55397E1-BC02-4FB7-995A-6B4CCD660ECE}" srcOrd="3" destOrd="0" parTransId="{C69609D1-31F1-41CB-9DBA-7D1516D7E071}" sibTransId="{FEA0CEB4-2AA9-44DC-B350-0DECCAF4F8A4}"/>
    <dgm:cxn modelId="{D5B45120-7FA5-4609-826C-9EC462F3D9DB}" type="presOf" srcId="{2F1265FF-39F3-4D42-B553-36536D51F370}" destId="{2BB29404-A2DE-4DA4-B7E2-6DFA2B377EAD}" srcOrd="0" destOrd="0" presId="urn:microsoft.com/office/officeart/2005/8/layout/cycle5"/>
    <dgm:cxn modelId="{99E279B3-5998-461D-A780-26FF3887D43E}" type="presOf" srcId="{FF659EA6-D1A9-4C0E-858A-D95BEB3983FB}" destId="{B92F1575-0DA8-4024-80F1-2CAE5D078766}" srcOrd="0" destOrd="0" presId="urn:microsoft.com/office/officeart/2005/8/layout/cycle5"/>
    <dgm:cxn modelId="{88C498C1-90BB-47F9-849B-BEA6855270E2}" srcId="{FF659EA6-D1A9-4C0E-858A-D95BEB3983FB}" destId="{2F1265FF-39F3-4D42-B553-36536D51F370}" srcOrd="0" destOrd="0" parTransId="{0169D702-C365-49A4-980B-FCE1479AD330}" sibTransId="{6A7AD922-8BDA-4FD0-835D-6435F31C4A78}"/>
    <dgm:cxn modelId="{9B8D526A-82C0-4641-B627-07B1695E9B2D}" type="presOf" srcId="{6A7AD922-8BDA-4FD0-835D-6435F31C4A78}" destId="{A2F6F75A-A5A7-44D5-9B9D-B7E4813D73CB}" srcOrd="0" destOrd="0" presId="urn:microsoft.com/office/officeart/2005/8/layout/cycle5"/>
    <dgm:cxn modelId="{CA11F4A2-D128-44F7-B9C0-E40A38BCF512}" type="presParOf" srcId="{B92F1575-0DA8-4024-80F1-2CAE5D078766}" destId="{2BB29404-A2DE-4DA4-B7E2-6DFA2B377EAD}" srcOrd="0" destOrd="0" presId="urn:microsoft.com/office/officeart/2005/8/layout/cycle5"/>
    <dgm:cxn modelId="{45B9CEB4-1BF4-4D0F-A19F-C6CADE5C8313}" type="presParOf" srcId="{B92F1575-0DA8-4024-80F1-2CAE5D078766}" destId="{05171791-3B3C-407A-B30E-265C7E7D606C}" srcOrd="1" destOrd="0" presId="urn:microsoft.com/office/officeart/2005/8/layout/cycle5"/>
    <dgm:cxn modelId="{FCF6EA7D-093F-42CD-AB0E-DA02973FB646}" type="presParOf" srcId="{B92F1575-0DA8-4024-80F1-2CAE5D078766}" destId="{A2F6F75A-A5A7-44D5-9B9D-B7E4813D73CB}" srcOrd="2" destOrd="0" presId="urn:microsoft.com/office/officeart/2005/8/layout/cycle5"/>
    <dgm:cxn modelId="{FE225254-9C24-4E15-95B4-D8AE06BB4086}" type="presParOf" srcId="{B92F1575-0DA8-4024-80F1-2CAE5D078766}" destId="{A337E3FC-5757-47B7-B740-6B85E1F31FEB}" srcOrd="3" destOrd="0" presId="urn:microsoft.com/office/officeart/2005/8/layout/cycle5"/>
    <dgm:cxn modelId="{AA847D20-A477-4C07-8C6D-A58251BD5BC5}" type="presParOf" srcId="{B92F1575-0DA8-4024-80F1-2CAE5D078766}" destId="{E97539C3-65B9-4359-A104-1DAF5E05D633}" srcOrd="4" destOrd="0" presId="urn:microsoft.com/office/officeart/2005/8/layout/cycle5"/>
    <dgm:cxn modelId="{83016452-DDCD-42A0-BDF2-42FE5A54D6B6}" type="presParOf" srcId="{B92F1575-0DA8-4024-80F1-2CAE5D078766}" destId="{7B8F8114-90C2-4FC0-84E3-EB6C7D2F6B9E}" srcOrd="5" destOrd="0" presId="urn:microsoft.com/office/officeart/2005/8/layout/cycle5"/>
    <dgm:cxn modelId="{4C60EE46-3685-4EAE-8B77-C84E5010F1B8}" type="presParOf" srcId="{B92F1575-0DA8-4024-80F1-2CAE5D078766}" destId="{151696C1-29E4-4086-A49B-15924EBE1000}" srcOrd="6" destOrd="0" presId="urn:microsoft.com/office/officeart/2005/8/layout/cycle5"/>
    <dgm:cxn modelId="{212F6EE2-4B72-4D25-A11B-CAE1B68F1656}" type="presParOf" srcId="{B92F1575-0DA8-4024-80F1-2CAE5D078766}" destId="{A33F05EA-57BC-4B43-9963-90113EAB44F2}" srcOrd="7" destOrd="0" presId="urn:microsoft.com/office/officeart/2005/8/layout/cycle5"/>
    <dgm:cxn modelId="{6F681F71-8855-40EA-843E-1BDC23E48F69}" type="presParOf" srcId="{B92F1575-0DA8-4024-80F1-2CAE5D078766}" destId="{9FECEE3A-8CCD-4ADC-878D-6B7960EFB218}" srcOrd="8" destOrd="0" presId="urn:microsoft.com/office/officeart/2005/8/layout/cycle5"/>
    <dgm:cxn modelId="{8C563A2E-960F-4C18-A2E9-055B3105B2B9}" type="presParOf" srcId="{B92F1575-0DA8-4024-80F1-2CAE5D078766}" destId="{7CB3538E-D3E6-47D0-91AD-FCB597A3CE5A}" srcOrd="9" destOrd="0" presId="urn:microsoft.com/office/officeart/2005/8/layout/cycle5"/>
    <dgm:cxn modelId="{B8375EF2-1AE4-4A95-8B31-CEA51846A30D}" type="presParOf" srcId="{B92F1575-0DA8-4024-80F1-2CAE5D078766}" destId="{C84D7C55-CC9A-47EA-AB8C-7D9B2FD442D4}" srcOrd="10" destOrd="0" presId="urn:microsoft.com/office/officeart/2005/8/layout/cycle5"/>
    <dgm:cxn modelId="{8BF844FB-6417-4EAA-BD56-1CE1E9698FA9}" type="presParOf" srcId="{B92F1575-0DA8-4024-80F1-2CAE5D078766}" destId="{7BCDC189-71A2-4FD0-B2B9-84BAC000F93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50D806-C178-4E67-BB7D-460CE0624599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32958E09-7416-465A-91EF-3B6BFD6F45AC}">
      <dgm:prSet phldrT="[Текст]"/>
      <dgm:spPr/>
      <dgm:t>
        <a:bodyPr/>
        <a:lstStyle/>
        <a:p>
          <a:r>
            <a:rPr lang="en-US" b="1" i="1" dirty="0" smtClean="0">
              <a:latin typeface="Times New Roman" pitchFamily="18" charset="0"/>
              <a:cs typeface="Times New Roman" pitchFamily="18" charset="0"/>
            </a:rPr>
            <a:t>PL</a:t>
          </a:r>
          <a:endParaRPr lang="uk-UA" dirty="0"/>
        </a:p>
      </dgm:t>
    </dgm:pt>
    <dgm:pt modelId="{F50AD388-4A40-47E0-9C47-789E568AB534}" type="parTrans" cxnId="{4B6B46EC-9B32-4872-A1CA-C3AE6575A7F7}">
      <dgm:prSet/>
      <dgm:spPr/>
      <dgm:t>
        <a:bodyPr/>
        <a:lstStyle/>
        <a:p>
          <a:endParaRPr lang="uk-UA"/>
        </a:p>
      </dgm:t>
    </dgm:pt>
    <dgm:pt modelId="{5426DCF5-E0BE-4654-B06C-1349AF111C39}" type="sibTrans" cxnId="{4B6B46EC-9B32-4872-A1CA-C3AE6575A7F7}">
      <dgm:prSet/>
      <dgm:spPr/>
      <dgm:t>
        <a:bodyPr/>
        <a:lstStyle/>
        <a:p>
          <a:endParaRPr lang="uk-UA"/>
        </a:p>
      </dgm:t>
    </dgm:pt>
    <dgm:pt modelId="{9236AD02-E060-47CE-979E-AB67900B3EC7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Іміджеві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PL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516AC247-B843-4A7E-9DAF-C82CCD6E359B}" type="parTrans" cxnId="{94C8AF96-EADE-424A-9F3D-7170557BF71B}">
      <dgm:prSet/>
      <dgm:spPr/>
      <dgm:t>
        <a:bodyPr/>
        <a:lstStyle/>
        <a:p>
          <a:endParaRPr lang="uk-UA"/>
        </a:p>
      </dgm:t>
    </dgm:pt>
    <dgm:pt modelId="{A37824CB-37A2-4EF3-8489-A40B29481218}" type="sibTrans" cxnId="{94C8AF96-EADE-424A-9F3D-7170557BF71B}">
      <dgm:prSet/>
      <dgm:spPr/>
      <dgm:t>
        <a:bodyPr/>
        <a:lstStyle/>
        <a:p>
          <a:endParaRPr lang="uk-UA"/>
        </a:p>
      </dgm:t>
    </dgm:pt>
    <dgm:pt modelId="{8BA594D4-C68F-44E7-BFF9-219C0C7128B8}">
      <dgm:prSet phldrT="[Текст]"/>
      <dgm:spPr/>
      <dgm:t>
        <a:bodyPr/>
        <a:lstStyle/>
        <a:p>
          <a:r>
            <a:rPr lang="uk-UA" dirty="0" smtClean="0"/>
            <a:t>Марки економ-класу</a:t>
          </a:r>
          <a:endParaRPr lang="uk-UA" dirty="0"/>
        </a:p>
      </dgm:t>
    </dgm:pt>
    <dgm:pt modelId="{FD7462F6-712D-4EBC-94A4-70AB5A03F1ED}" type="parTrans" cxnId="{BC61755C-E4E6-47DE-ADA6-AF2D0D684FE0}">
      <dgm:prSet/>
      <dgm:spPr/>
      <dgm:t>
        <a:bodyPr/>
        <a:lstStyle/>
        <a:p>
          <a:endParaRPr lang="uk-UA"/>
        </a:p>
      </dgm:t>
    </dgm:pt>
    <dgm:pt modelId="{F7BCE4E5-5562-413D-9ACE-2FB279A28F1D}" type="sibTrans" cxnId="{BC61755C-E4E6-47DE-ADA6-AF2D0D684FE0}">
      <dgm:prSet/>
      <dgm:spPr/>
      <dgm:t>
        <a:bodyPr/>
        <a:lstStyle/>
        <a:p>
          <a:endParaRPr lang="uk-UA"/>
        </a:p>
      </dgm:t>
    </dgm:pt>
    <dgm:pt modelId="{AAF3543D-84FB-4C18-A6F5-56F6A38D96D5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Статусні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PL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E9E59C19-5168-455A-903E-BDB6F29771A5}" type="parTrans" cxnId="{D2E3FD49-F745-4597-A043-B04BBA3D9DE7}">
      <dgm:prSet/>
      <dgm:spPr/>
      <dgm:t>
        <a:bodyPr/>
        <a:lstStyle/>
        <a:p>
          <a:endParaRPr lang="uk-UA"/>
        </a:p>
      </dgm:t>
    </dgm:pt>
    <dgm:pt modelId="{BE419829-F5E2-45C4-9BBF-F6A47C582733}" type="sibTrans" cxnId="{D2E3FD49-F745-4597-A043-B04BBA3D9DE7}">
      <dgm:prSet/>
      <dgm:spPr/>
      <dgm:t>
        <a:bodyPr/>
        <a:lstStyle/>
        <a:p>
          <a:endParaRPr lang="uk-UA"/>
        </a:p>
      </dgm:t>
    </dgm:pt>
    <dgm:pt modelId="{FA608FA3-8535-4CDF-AC38-72A2B27ACC74}" type="pres">
      <dgm:prSet presAssocID="{F450D806-C178-4E67-BB7D-460CE06245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6E8F70B-B339-441E-88DD-DFD8EAA11A9D}" type="pres">
      <dgm:prSet presAssocID="{32958E09-7416-465A-91EF-3B6BFD6F45AC}" presName="centerShape" presStyleLbl="node0" presStyleIdx="0" presStyleCnt="1"/>
      <dgm:spPr/>
      <dgm:t>
        <a:bodyPr/>
        <a:lstStyle/>
        <a:p>
          <a:endParaRPr lang="uk-UA"/>
        </a:p>
      </dgm:t>
    </dgm:pt>
    <dgm:pt modelId="{00486FCA-7E0A-4FFC-ABB8-49D2867A581F}" type="pres">
      <dgm:prSet presAssocID="{516AC247-B843-4A7E-9DAF-C82CCD6E359B}" presName="parTrans" presStyleLbl="bgSibTrans2D1" presStyleIdx="0" presStyleCnt="3"/>
      <dgm:spPr/>
      <dgm:t>
        <a:bodyPr/>
        <a:lstStyle/>
        <a:p>
          <a:endParaRPr lang="uk-UA"/>
        </a:p>
      </dgm:t>
    </dgm:pt>
    <dgm:pt modelId="{22B5E852-DCE3-416A-A370-D88134F86248}" type="pres">
      <dgm:prSet presAssocID="{9236AD02-E060-47CE-979E-AB67900B3EC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8C82296-563B-40C6-B22E-82EACE51E1E9}" type="pres">
      <dgm:prSet presAssocID="{FD7462F6-712D-4EBC-94A4-70AB5A03F1ED}" presName="parTrans" presStyleLbl="bgSibTrans2D1" presStyleIdx="1" presStyleCnt="3"/>
      <dgm:spPr/>
      <dgm:t>
        <a:bodyPr/>
        <a:lstStyle/>
        <a:p>
          <a:endParaRPr lang="uk-UA"/>
        </a:p>
      </dgm:t>
    </dgm:pt>
    <dgm:pt modelId="{3343C563-6BBF-446E-A765-EA9DB8ED3596}" type="pres">
      <dgm:prSet presAssocID="{8BA594D4-C68F-44E7-BFF9-219C0C7128B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07AC339-C8AB-49D1-B1FE-F4D46F8099F9}" type="pres">
      <dgm:prSet presAssocID="{E9E59C19-5168-455A-903E-BDB6F29771A5}" presName="parTrans" presStyleLbl="bgSibTrans2D1" presStyleIdx="2" presStyleCnt="3"/>
      <dgm:spPr/>
      <dgm:t>
        <a:bodyPr/>
        <a:lstStyle/>
        <a:p>
          <a:endParaRPr lang="uk-UA"/>
        </a:p>
      </dgm:t>
    </dgm:pt>
    <dgm:pt modelId="{3B988F45-F379-4983-A491-41B192DF8FC9}" type="pres">
      <dgm:prSet presAssocID="{AAF3543D-84FB-4C18-A6F5-56F6A38D96D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B6B46EC-9B32-4872-A1CA-C3AE6575A7F7}" srcId="{F450D806-C178-4E67-BB7D-460CE0624599}" destId="{32958E09-7416-465A-91EF-3B6BFD6F45AC}" srcOrd="0" destOrd="0" parTransId="{F50AD388-4A40-47E0-9C47-789E568AB534}" sibTransId="{5426DCF5-E0BE-4654-B06C-1349AF111C39}"/>
    <dgm:cxn modelId="{A6374349-9EFD-4D7E-B0BB-F6DC28514C55}" type="presOf" srcId="{E9E59C19-5168-455A-903E-BDB6F29771A5}" destId="{507AC339-C8AB-49D1-B1FE-F4D46F8099F9}" srcOrd="0" destOrd="0" presId="urn:microsoft.com/office/officeart/2005/8/layout/radial4"/>
    <dgm:cxn modelId="{94C8AF96-EADE-424A-9F3D-7170557BF71B}" srcId="{32958E09-7416-465A-91EF-3B6BFD6F45AC}" destId="{9236AD02-E060-47CE-979E-AB67900B3EC7}" srcOrd="0" destOrd="0" parTransId="{516AC247-B843-4A7E-9DAF-C82CCD6E359B}" sibTransId="{A37824CB-37A2-4EF3-8489-A40B29481218}"/>
    <dgm:cxn modelId="{F5EB6599-97EF-40A8-8EE3-AD23AC7A8709}" type="presOf" srcId="{9236AD02-E060-47CE-979E-AB67900B3EC7}" destId="{22B5E852-DCE3-416A-A370-D88134F86248}" srcOrd="0" destOrd="0" presId="urn:microsoft.com/office/officeart/2005/8/layout/radial4"/>
    <dgm:cxn modelId="{F3BFE004-C131-47C8-BD8A-3FEF23735495}" type="presOf" srcId="{FD7462F6-712D-4EBC-94A4-70AB5A03F1ED}" destId="{28C82296-563B-40C6-B22E-82EACE51E1E9}" srcOrd="0" destOrd="0" presId="urn:microsoft.com/office/officeart/2005/8/layout/radial4"/>
    <dgm:cxn modelId="{CC19095D-3F28-4A09-84A4-51E2D306E1B3}" type="presOf" srcId="{516AC247-B843-4A7E-9DAF-C82CCD6E359B}" destId="{00486FCA-7E0A-4FFC-ABB8-49D2867A581F}" srcOrd="0" destOrd="0" presId="urn:microsoft.com/office/officeart/2005/8/layout/radial4"/>
    <dgm:cxn modelId="{D2E3FD49-F745-4597-A043-B04BBA3D9DE7}" srcId="{32958E09-7416-465A-91EF-3B6BFD6F45AC}" destId="{AAF3543D-84FB-4C18-A6F5-56F6A38D96D5}" srcOrd="2" destOrd="0" parTransId="{E9E59C19-5168-455A-903E-BDB6F29771A5}" sibTransId="{BE419829-F5E2-45C4-9BBF-F6A47C582733}"/>
    <dgm:cxn modelId="{A8FA3BCB-6E40-40BC-B4EC-CEBD30385FC2}" type="presOf" srcId="{8BA594D4-C68F-44E7-BFF9-219C0C7128B8}" destId="{3343C563-6BBF-446E-A765-EA9DB8ED3596}" srcOrd="0" destOrd="0" presId="urn:microsoft.com/office/officeart/2005/8/layout/radial4"/>
    <dgm:cxn modelId="{2064DA52-2609-4F8D-A7FD-9EA244C64555}" type="presOf" srcId="{AAF3543D-84FB-4C18-A6F5-56F6A38D96D5}" destId="{3B988F45-F379-4983-A491-41B192DF8FC9}" srcOrd="0" destOrd="0" presId="urn:microsoft.com/office/officeart/2005/8/layout/radial4"/>
    <dgm:cxn modelId="{0205CA47-8A0F-4B33-9DDF-1CEAA518D499}" type="presOf" srcId="{F450D806-C178-4E67-BB7D-460CE0624599}" destId="{FA608FA3-8535-4CDF-AC38-72A2B27ACC74}" srcOrd="0" destOrd="0" presId="urn:microsoft.com/office/officeart/2005/8/layout/radial4"/>
    <dgm:cxn modelId="{07EC336C-99AA-4D0C-ABEA-33F0511C6A29}" type="presOf" srcId="{32958E09-7416-465A-91EF-3B6BFD6F45AC}" destId="{26E8F70B-B339-441E-88DD-DFD8EAA11A9D}" srcOrd="0" destOrd="0" presId="urn:microsoft.com/office/officeart/2005/8/layout/radial4"/>
    <dgm:cxn modelId="{BC61755C-E4E6-47DE-ADA6-AF2D0D684FE0}" srcId="{32958E09-7416-465A-91EF-3B6BFD6F45AC}" destId="{8BA594D4-C68F-44E7-BFF9-219C0C7128B8}" srcOrd="1" destOrd="0" parTransId="{FD7462F6-712D-4EBC-94A4-70AB5A03F1ED}" sibTransId="{F7BCE4E5-5562-413D-9ACE-2FB279A28F1D}"/>
    <dgm:cxn modelId="{F0F235C4-212A-4918-A63D-05EA6B56A9EC}" type="presParOf" srcId="{FA608FA3-8535-4CDF-AC38-72A2B27ACC74}" destId="{26E8F70B-B339-441E-88DD-DFD8EAA11A9D}" srcOrd="0" destOrd="0" presId="urn:microsoft.com/office/officeart/2005/8/layout/radial4"/>
    <dgm:cxn modelId="{E9990E6A-1B90-4E42-A434-BB8C04BBC3DC}" type="presParOf" srcId="{FA608FA3-8535-4CDF-AC38-72A2B27ACC74}" destId="{00486FCA-7E0A-4FFC-ABB8-49D2867A581F}" srcOrd="1" destOrd="0" presId="urn:microsoft.com/office/officeart/2005/8/layout/radial4"/>
    <dgm:cxn modelId="{04B0636C-6550-4B40-908C-37CE368F087A}" type="presParOf" srcId="{FA608FA3-8535-4CDF-AC38-72A2B27ACC74}" destId="{22B5E852-DCE3-416A-A370-D88134F86248}" srcOrd="2" destOrd="0" presId="urn:microsoft.com/office/officeart/2005/8/layout/radial4"/>
    <dgm:cxn modelId="{50DAD7E5-C092-43D5-9CC7-FC1721F7DB35}" type="presParOf" srcId="{FA608FA3-8535-4CDF-AC38-72A2B27ACC74}" destId="{28C82296-563B-40C6-B22E-82EACE51E1E9}" srcOrd="3" destOrd="0" presId="urn:microsoft.com/office/officeart/2005/8/layout/radial4"/>
    <dgm:cxn modelId="{9100BFB6-D63F-4A6F-9714-3ED75E19287A}" type="presParOf" srcId="{FA608FA3-8535-4CDF-AC38-72A2B27ACC74}" destId="{3343C563-6BBF-446E-A765-EA9DB8ED3596}" srcOrd="4" destOrd="0" presId="urn:microsoft.com/office/officeart/2005/8/layout/radial4"/>
    <dgm:cxn modelId="{FACD739D-3C03-4B60-B16C-375464B377D3}" type="presParOf" srcId="{FA608FA3-8535-4CDF-AC38-72A2B27ACC74}" destId="{507AC339-C8AB-49D1-B1FE-F4D46F8099F9}" srcOrd="5" destOrd="0" presId="urn:microsoft.com/office/officeart/2005/8/layout/radial4"/>
    <dgm:cxn modelId="{F579C8A6-2DC9-4D0C-8392-80C96D0CC972}" type="presParOf" srcId="{FA608FA3-8535-4CDF-AC38-72A2B27ACC74}" destId="{3B988F45-F379-4983-A491-41B192DF8FC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B29404-A2DE-4DA4-B7E2-6DFA2B377EAD}">
      <dsp:nvSpPr>
        <dsp:cNvPr id="0" name=""/>
        <dsp:cNvSpPr/>
      </dsp:nvSpPr>
      <dsp:spPr>
        <a:xfrm>
          <a:off x="2596596" y="1624"/>
          <a:ext cx="3024340" cy="105130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Комплекс засобів мерчандайзингу</a:t>
          </a:r>
          <a:endParaRPr lang="uk-UA" sz="2600" kern="1200" dirty="0"/>
        </a:p>
      </dsp:txBody>
      <dsp:txXfrm>
        <a:off x="2596596" y="1624"/>
        <a:ext cx="3024340" cy="1051303"/>
      </dsp:txXfrm>
    </dsp:sp>
    <dsp:sp modelId="{A2F6F75A-A5A7-44D5-9B9D-B7E4813D73CB}">
      <dsp:nvSpPr>
        <dsp:cNvPr id="0" name=""/>
        <dsp:cNvSpPr/>
      </dsp:nvSpPr>
      <dsp:spPr>
        <a:xfrm>
          <a:off x="2062256" y="838081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2736231" y="317389"/>
              </a:moveTo>
              <a:arcTo wR="1735705" hR="1735705" stAng="18312023" swAng="117595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7E3FC-5757-47B7-B740-6B85E1F31FEB}">
      <dsp:nvSpPr>
        <dsp:cNvPr id="0" name=""/>
        <dsp:cNvSpPr/>
      </dsp:nvSpPr>
      <dsp:spPr>
        <a:xfrm>
          <a:off x="4471769" y="1737329"/>
          <a:ext cx="2745405" cy="105130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Промо-акції</a:t>
          </a:r>
          <a:endParaRPr lang="uk-UA" sz="2600" kern="1200" dirty="0"/>
        </a:p>
      </dsp:txBody>
      <dsp:txXfrm>
        <a:off x="4471769" y="1737329"/>
        <a:ext cx="2745405" cy="1051303"/>
      </dsp:txXfrm>
    </dsp:sp>
    <dsp:sp modelId="{7B8F8114-90C2-4FC0-84E3-EB6C7D2F6B9E}">
      <dsp:nvSpPr>
        <dsp:cNvPr id="0" name=""/>
        <dsp:cNvSpPr/>
      </dsp:nvSpPr>
      <dsp:spPr>
        <a:xfrm>
          <a:off x="2062256" y="216470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3154021" y="2736231"/>
              </a:moveTo>
              <a:arcTo wR="1735705" hR="1735705" stAng="2112023" swAng="117595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1696C1-29E4-4086-A49B-15924EBE1000}">
      <dsp:nvSpPr>
        <dsp:cNvPr id="0" name=""/>
        <dsp:cNvSpPr/>
      </dsp:nvSpPr>
      <dsp:spPr>
        <a:xfrm>
          <a:off x="2446551" y="3473035"/>
          <a:ext cx="3324431" cy="105130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POS-</a:t>
          </a:r>
          <a:r>
            <a:rPr lang="uk-UA" sz="2600" kern="1200" dirty="0" smtClean="0"/>
            <a:t>матеріали</a:t>
          </a:r>
          <a:endParaRPr lang="uk-UA" sz="2600" kern="1200" dirty="0"/>
        </a:p>
      </dsp:txBody>
      <dsp:txXfrm>
        <a:off x="2446551" y="3473035"/>
        <a:ext cx="3324431" cy="1051303"/>
      </dsp:txXfrm>
    </dsp:sp>
    <dsp:sp modelId="{9FECEE3A-8CCD-4ADC-878D-6B7960EFB218}">
      <dsp:nvSpPr>
        <dsp:cNvPr id="0" name=""/>
        <dsp:cNvSpPr/>
      </dsp:nvSpPr>
      <dsp:spPr>
        <a:xfrm>
          <a:off x="2323915" y="112758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929884" y="3273016"/>
              </a:moveTo>
              <a:arcTo wR="1735705" hR="1735705" stAng="7059746" swAng="130349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3538E-D3E6-47D0-91AD-FCB597A3CE5A}">
      <dsp:nvSpPr>
        <dsp:cNvPr id="0" name=""/>
        <dsp:cNvSpPr/>
      </dsp:nvSpPr>
      <dsp:spPr>
        <a:xfrm>
          <a:off x="592437" y="1756789"/>
          <a:ext cx="2721274" cy="105130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“Private label”</a:t>
          </a:r>
          <a:endParaRPr lang="uk-UA" sz="2600" kern="1200" dirty="0"/>
        </a:p>
      </dsp:txBody>
      <dsp:txXfrm>
        <a:off x="592437" y="1756789"/>
        <a:ext cx="2721274" cy="1051303"/>
      </dsp:txXfrm>
    </dsp:sp>
    <dsp:sp modelId="{7BCDC189-71A2-4FD0-B2B9-84BAC000F93F}">
      <dsp:nvSpPr>
        <dsp:cNvPr id="0" name=""/>
        <dsp:cNvSpPr/>
      </dsp:nvSpPr>
      <dsp:spPr>
        <a:xfrm>
          <a:off x="2333070" y="94384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395927" y="632225"/>
              </a:moveTo>
              <a:arcTo wR="1735705" hR="1735705" stAng="13168551" swAng="1364600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E8F70B-B339-441E-88DD-DFD8EAA11A9D}">
      <dsp:nvSpPr>
        <dsp:cNvPr id="0" name=""/>
        <dsp:cNvSpPr/>
      </dsp:nvSpPr>
      <dsp:spPr>
        <a:xfrm>
          <a:off x="2155507" y="2277603"/>
          <a:ext cx="1784985" cy="17849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i="1" kern="1200" dirty="0" smtClean="0">
              <a:latin typeface="Times New Roman" pitchFamily="18" charset="0"/>
              <a:cs typeface="Times New Roman" pitchFamily="18" charset="0"/>
            </a:rPr>
            <a:t>PL</a:t>
          </a:r>
          <a:endParaRPr lang="uk-UA" sz="6500" kern="1200" dirty="0"/>
        </a:p>
      </dsp:txBody>
      <dsp:txXfrm>
        <a:off x="2155507" y="2277603"/>
        <a:ext cx="1784985" cy="1784985"/>
      </dsp:txXfrm>
    </dsp:sp>
    <dsp:sp modelId="{00486FCA-7E0A-4FFC-ABB8-49D2867A581F}">
      <dsp:nvSpPr>
        <dsp:cNvPr id="0" name=""/>
        <dsp:cNvSpPr/>
      </dsp:nvSpPr>
      <dsp:spPr>
        <a:xfrm rot="12900000">
          <a:off x="871449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B5E852-DCE3-416A-A370-D88134F86248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>
              <a:latin typeface="Times New Roman" pitchFamily="18" charset="0"/>
              <a:cs typeface="Times New Roman" pitchFamily="18" charset="0"/>
            </a:rPr>
            <a:t>Іміджеві </a:t>
          </a:r>
          <a:r>
            <a:rPr lang="en-US" sz="2700" kern="1200" dirty="0" smtClean="0">
              <a:latin typeface="Times New Roman" pitchFamily="18" charset="0"/>
              <a:cs typeface="Times New Roman" pitchFamily="18" charset="0"/>
            </a:rPr>
            <a:t>PL</a:t>
          </a:r>
          <a:endParaRPr lang="uk-UA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0123" y="1063372"/>
        <a:ext cx="1695735" cy="1356588"/>
      </dsp:txXfrm>
    </dsp:sp>
    <dsp:sp modelId="{28C82296-563B-40C6-B22E-82EACE51E1E9}">
      <dsp:nvSpPr>
        <dsp:cNvPr id="0" name=""/>
        <dsp:cNvSpPr/>
      </dsp:nvSpPr>
      <dsp:spPr>
        <a:xfrm rot="16200000">
          <a:off x="2292993" y="1180352"/>
          <a:ext cx="1510013" cy="5087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43C563-6BBF-446E-A765-EA9DB8ED3596}">
      <dsp:nvSpPr>
        <dsp:cNvPr id="0" name=""/>
        <dsp:cNvSpPr/>
      </dsp:nvSpPr>
      <dsp:spPr>
        <a:xfrm>
          <a:off x="2200132" y="1411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Марки економ-класу</a:t>
          </a:r>
          <a:endParaRPr lang="uk-UA" sz="2700" kern="1200" dirty="0"/>
        </a:p>
      </dsp:txBody>
      <dsp:txXfrm>
        <a:off x="2200132" y="1411"/>
        <a:ext cx="1695735" cy="1356588"/>
      </dsp:txXfrm>
    </dsp:sp>
    <dsp:sp modelId="{507AC339-C8AB-49D1-B1FE-F4D46F8099F9}">
      <dsp:nvSpPr>
        <dsp:cNvPr id="0" name=""/>
        <dsp:cNvSpPr/>
      </dsp:nvSpPr>
      <dsp:spPr>
        <a:xfrm rot="19500000">
          <a:off x="3714536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B988F45-F379-4983-A491-41B192DF8FC9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>
              <a:latin typeface="Times New Roman" pitchFamily="18" charset="0"/>
              <a:cs typeface="Times New Roman" pitchFamily="18" charset="0"/>
            </a:rPr>
            <a:t>Статусні</a:t>
          </a:r>
          <a:r>
            <a:rPr lang="en-US" sz="2700" kern="1200" dirty="0" smtClean="0">
              <a:latin typeface="Times New Roman" pitchFamily="18" charset="0"/>
              <a:cs typeface="Times New Roman" pitchFamily="18" charset="0"/>
            </a:rPr>
            <a:t> PL</a:t>
          </a:r>
          <a:endParaRPr lang="uk-UA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40140" y="1063372"/>
        <a:ext cx="1695735" cy="1356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B3B55-B5A1-4841-B92C-FE04B6AF31A3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05123-6DD6-4E56-9743-F145238E0D1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uk.wikipedia.org/wiki/%D0%A2%D0%BE%D1%80%D0%B3%D0%BE%D0%B2%D0%B0_%D0%BC%D0%B0%D1%80%D0%BA%D0%B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486600" cy="3744415"/>
          </a:xfrm>
        </p:spPr>
        <p:txBody>
          <a:bodyPr>
            <a:normAutofit/>
          </a:bodyPr>
          <a:lstStyle/>
          <a:p>
            <a:r>
              <a:rPr lang="uk-UA" sz="5400" b="1" i="1" dirty="0" smtClean="0"/>
              <a:t>Тема 4. СУТНІСТЬ ТА СПЕЦИФІКА ТОРГОВЕЛЬНОГО МАРКЕТИНГУ </a:t>
            </a:r>
            <a:endParaRPr lang="uk-UA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157192"/>
            <a:ext cx="6400800" cy="98566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uk-UA" dirty="0" smtClean="0"/>
              <a:t>Дисципліна:</a:t>
            </a:r>
            <a:endParaRPr lang="uk-UA" dirty="0" smtClean="0"/>
          </a:p>
          <a:p>
            <a:pPr algn="r"/>
            <a:r>
              <a:rPr lang="uk-UA" dirty="0" smtClean="0"/>
              <a:t> </a:t>
            </a:r>
            <a:r>
              <a:rPr lang="uk-UA" dirty="0" err="1" smtClean="0"/>
              <a:t>“Маркетинг</a:t>
            </a:r>
            <a:r>
              <a:rPr lang="uk-UA" dirty="0" smtClean="0"/>
              <a:t> у галузях і сферах </a:t>
            </a:r>
            <a:r>
              <a:rPr lang="uk-UA" dirty="0" err="1" smtClean="0"/>
              <a:t>діяльності”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Чинники впливу на рішення споживача у сфері </a:t>
            </a:r>
            <a:r>
              <a:rPr lang="uk-UA" sz="4000" b="1" i="1" dirty="0" err="1" smtClean="0">
                <a:latin typeface="Times New Roman" pitchFamily="18" charset="0"/>
                <a:cs typeface="Times New Roman" pitchFamily="18" charset="0"/>
              </a:rPr>
              <a:t>ритейлеру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(за Ф. </a:t>
            </a:r>
            <a:r>
              <a:rPr lang="uk-UA" sz="4000" b="1" i="1" dirty="0" err="1" smtClean="0">
                <a:latin typeface="Times New Roman" pitchFamily="18" charset="0"/>
                <a:cs typeface="Times New Roman" pitchFamily="18" charset="0"/>
              </a:rPr>
              <a:t>Котлером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40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3528" y="2420888"/>
          <a:ext cx="9073008" cy="4725144"/>
        </p:xfrm>
        <a:graphic>
          <a:graphicData uri="http://schemas.openxmlformats.org/presentationml/2006/ole">
            <p:oleObj spid="_x0000_s94210" name="Документ" r:id="rId3" imgW="6190302" imgH="412286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Сучасний інструментарій торговельного маркетингу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indent="342900">
              <a:buNone/>
            </a:pP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це комплекс заходів, метою яких є підвищення попиту на продукцію; мистецтво представити товар у торговому залі. Ці заходи дозволяють сформувати у споживачів позитивний імпульс, спрямований не тільки на купівлю, а також на створення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іміджевого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образу </a:t>
            </a:r>
            <a:r>
              <a:rPr lang="uk-UA" sz="3600" u="sng" dirty="0" smtClean="0">
                <a:latin typeface="Times New Roman" pitchFamily="18" charset="0"/>
                <a:cs typeface="Times New Roman" pitchFamily="18" charset="0"/>
                <a:hlinkClick r:id="rId2" tooltip="Торгова марка"/>
              </a:rPr>
              <a:t>торгової марки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у свідомості покупця.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 descr="мерчандайзинг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736304" cy="20495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3888" y="620688"/>
            <a:ext cx="45320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5400" b="1" i="1" dirty="0" err="1" smtClean="0">
                <a:latin typeface="Times New Roman" pitchFamily="18" charset="0"/>
                <a:cs typeface="Times New Roman" pitchFamily="18" charset="0"/>
              </a:rPr>
              <a:t>erchandising</a:t>
            </a:r>
            <a:endParaRPr lang="uk-UA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uk-UA" sz="4800" b="1" i="1" dirty="0" smtClean="0"/>
              <a:t>Основні функції мерчандайзингу</a:t>
            </a:r>
            <a:endParaRPr lang="uk-UA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		1) показ товару покупцю;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		2) вплив на вибір товару покупцем;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		3) стимулювання до придбання більшої кількості товару.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Чинники успішності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мерчандайзингових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заходів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оптимальне використання простору торговельної зали;</a:t>
            </a:r>
          </a:p>
          <a:p>
            <a:pPr lvl="0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раціональне розміщення товарів;</a:t>
            </a:r>
          </a:p>
          <a:p>
            <a:pPr lvl="0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оптимальне розміщення основних і додаткових місць продажу;</a:t>
            </a:r>
          </a:p>
          <a:p>
            <a:pPr lvl="0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уповільнення руху потоків.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Схема торговельної зали</a:t>
            </a:r>
            <a:r>
              <a:rPr lang="uk-UA" sz="3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100" i="1" dirty="0" smtClean="0">
                <a:latin typeface="Times New Roman" pitchFamily="18" charset="0"/>
                <a:cs typeface="Times New Roman" pitchFamily="18" charset="0"/>
              </a:rPr>
              <a:t>(червоний колір – гарячі місця, синім – місця із найменшим потоком споживачів)</a:t>
            </a:r>
            <a:endParaRPr lang="uk-UA" sz="3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0405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елка влево 4"/>
          <p:cNvSpPr/>
          <p:nvPr/>
        </p:nvSpPr>
        <p:spPr>
          <a:xfrm>
            <a:off x="6983760" y="1772816"/>
            <a:ext cx="2160240" cy="1440160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Початок руху</a:t>
            </a:r>
            <a:endParaRPr lang="uk-UA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36296" y="4005064"/>
            <a:ext cx="129614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Каса 2</a:t>
            </a:r>
            <a:endParaRPr lang="uk-UA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36296" y="5301208"/>
            <a:ext cx="129614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Каса 4</a:t>
            </a:r>
            <a:endParaRPr lang="uk-UA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36296" y="3429000"/>
            <a:ext cx="129614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Каса 1</a:t>
            </a:r>
            <a:endParaRPr lang="uk-UA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36296" y="4581128"/>
            <a:ext cx="129614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Каса 3</a:t>
            </a:r>
            <a:endParaRPr lang="uk-UA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1556792"/>
            <a:ext cx="1512168" cy="36004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6165304"/>
            <a:ext cx="1512168" cy="36004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6165304"/>
            <a:ext cx="1512168" cy="36004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1556792"/>
            <a:ext cx="1512168" cy="36004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/>
          <p:cNvSpPr/>
          <p:nvPr/>
        </p:nvSpPr>
        <p:spPr>
          <a:xfrm>
            <a:off x="3275856" y="1556792"/>
            <a:ext cx="1512168" cy="36004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6237312"/>
            <a:ext cx="1512168" cy="36004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рямоугольник 16"/>
          <p:cNvSpPr/>
          <p:nvPr/>
        </p:nvSpPr>
        <p:spPr>
          <a:xfrm rot="16200000">
            <a:off x="-774340" y="2763180"/>
            <a:ext cx="1944216" cy="39553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/>
          <p:cNvSpPr/>
          <p:nvPr/>
        </p:nvSpPr>
        <p:spPr>
          <a:xfrm rot="16200000">
            <a:off x="-774340" y="5067436"/>
            <a:ext cx="1944216" cy="39553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2564904"/>
            <a:ext cx="576064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2420888"/>
            <a:ext cx="576064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Прямоугольник 20"/>
          <p:cNvSpPr/>
          <p:nvPr/>
        </p:nvSpPr>
        <p:spPr>
          <a:xfrm>
            <a:off x="4211960" y="2492896"/>
            <a:ext cx="576064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угольник 21"/>
          <p:cNvSpPr/>
          <p:nvPr/>
        </p:nvSpPr>
        <p:spPr>
          <a:xfrm>
            <a:off x="2915816" y="2492896"/>
            <a:ext cx="576064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971600" y="2204864"/>
            <a:ext cx="5400600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043608" y="2564904"/>
            <a:ext cx="0" cy="309634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115616" y="5805264"/>
            <a:ext cx="5472608" cy="7200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5148064" y="2420888"/>
            <a:ext cx="216024" cy="57606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3779912" y="2348880"/>
            <a:ext cx="216024" cy="57606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2555776" y="2420888"/>
            <a:ext cx="288032" cy="648072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 descr="покупец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725145"/>
            <a:ext cx="1051991" cy="792087"/>
          </a:xfrm>
          <a:prstGeom prst="rect">
            <a:avLst/>
          </a:prstGeom>
        </p:spPr>
      </p:pic>
      <p:pic>
        <p:nvPicPr>
          <p:cNvPr id="44" name="Рисунок 43" descr="человече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348880"/>
            <a:ext cx="645191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Private label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(PL)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означає "власна торгова марка". Створення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є одним із найбільш ефективних інструментів торговельного маркетингу, який успішно застосовується як оптовими, так і роздрібними торговцями.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4" name="Рисунок 3" descr="П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386600">
            <a:off x="5724937" y="4686432"/>
            <a:ext cx="2830633" cy="1683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Види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марки економ-класу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застосовуються до товарів, які позиціонуються за низькою ціною, робиться акцент на перевазі оптимального співвідношення "ціна – якість". Орієнтовані на споживачів із невисоким рівнем доходів. Найчастіше мають місце у мережевих магазинах формату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дискаунтер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іміджеві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застосовується для підвищення іміджу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ритейлера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при цьому робиться акцент на інноваційних (нових) товарах. Орієнтовані на покупців-новаторів;</a:t>
            </a:r>
          </a:p>
          <a:p>
            <a:pPr lvl="0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статусні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преміум-класу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високоякісні дорогі марки. Орієнтовані на людей з високим доходом,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доходом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вище середнього та іноді з середнім доходом. Здебільшого мають місце у форматах торгівлі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супер-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гіпермаркет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Промо-акція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(від англ.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i="1" dirty="0" err="1" smtClean="0">
                <a:latin typeface="Times New Roman" pitchFamily="18" charset="0"/>
                <a:cs typeface="Times New Roman" pitchFamily="18" charset="0"/>
              </a:rPr>
              <a:t>Promo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рекламний та лат.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a-Latn" sz="4000" i="1" dirty="0" smtClean="0">
                <a:latin typeface="Times New Roman" pitchFamily="18" charset="0"/>
                <a:cs typeface="Times New Roman" pitchFamily="18" charset="0"/>
              </a:rPr>
              <a:t>Actio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дія, здійснена для досягнення певної цілі) – це вид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BTL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-акцій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, сукупність дій, спрямованих на просування товарів та послуг, які впливають на цільову аудиторію не через зареєстровані засоби інформації (телевізор, радіо, пресу тощо), а особисто, за допомогою безпосередньої участі споживача.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Питання теми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318022"/>
            <a:ext cx="867645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4.1. Сутність та завдання торговельного маркетингу.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4.2. Специфіка маркетингового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міксу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у торгівлі.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	4.2.1. Розширена модель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маркетинг-міксу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4.2.2. Додаткові елементи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маркетинг-міксу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у торгівлі.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4.2.3. Модель "4 С".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4.2.4. Модель "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SIVA"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4.3. Класифікація торговельних форматів.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4.4. Чинники впливу на рішення споживача у сфері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ритейлу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4.5. Сучасний інструментарій торговельного маркетингу.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	4.5.1. Комплекс засобів мерчандайзингу.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	4.5.2. Переваги створення "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private label"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	4.5.3. Основні види промо-акцій.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	4.5.4. Застосування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-матеріалів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та оригінальних конструкцій.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21296"/>
            <a:ext cx="8229600" cy="633670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види (форми проведення) промо-акцій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дегустація;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презентація (візуальне ознайомлення з товаром);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тестування;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анонсовані вигоди при купівлі (знижки, бонуси);</a:t>
            </a:r>
          </a:p>
          <a:p>
            <a:pPr lvl="0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семплінг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(роздача безкоштовних зразків товару);</a:t>
            </a:r>
          </a:p>
          <a:p>
            <a:pPr lvl="0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свіч-селлінг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(switch-selling) – обмін товарів конкурента на рекламований товар;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роздача листівок, буклетів;</a:t>
            </a:r>
          </a:p>
          <a:p>
            <a:pPr lvl="0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крос-промоушн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(cross-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promotion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 – просування товару разом із неконкурентним товаром іншого виробника;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промо-шоу – різноманітні шоу, ігри, конкурси, лотереї з метою привернення уваги клієнта до рекламованого товару. Це найбільш складний та витратний вид промо-акцій, але й найбільш ефективний завдяки своїй театральності. Часто потребує участі акторів та сценариста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POSM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(від англ.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sale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) –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це рекламні матеріали на місцях продажу. Тобто це матеріали, рекламні вироби, що сприяють просуванню бренду або товару на місцях продажів.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матеріали служать для додаткового залучення уваги і ефективного просування товарів.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POSM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, розташовані у зоні зовнішнього оформлення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23528" y="1916832"/>
          <a:ext cx="8496944" cy="5688632"/>
        </p:xfrm>
        <a:graphic>
          <a:graphicData uri="http://schemas.openxmlformats.org/presentationml/2006/ole">
            <p:oleObj spid="_x0000_s95234" name="Документ" r:id="rId3" imgW="6859952" imgH="338988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573416" cy="2295128"/>
          </a:xfrm>
        </p:spPr>
        <p:txBody>
          <a:bodyPr>
            <a:noAutofit/>
          </a:bodyPr>
          <a:lstStyle/>
          <a:p>
            <a:pPr algn="l"/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Штендер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pillar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(інші назви: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стритлайн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будиночок, розкладушка): від нім.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ständer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– стійка, штатив – мобільна (переносна).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штенд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276872"/>
            <a:ext cx="7201396" cy="4228351"/>
          </a:xfrm>
          <a:prstGeom prst="rect">
            <a:avLst/>
          </a:prstGeom>
        </p:spPr>
      </p:pic>
      <p:pic>
        <p:nvPicPr>
          <p:cNvPr id="5" name="Рисунок 4" descr="штендер приме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1979712" cy="1484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Панель-кронштейн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panel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corbel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 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конструкція, що прикріплюється до торця будівлі. Панелі-кронштейни можуть бути не тільки статичними, а й світловими і динамічними (зазвичай конструкція обертається навколо своєї осі: в рух її приводить вітер або моторчик).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анель-кронштей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7" y="3429000"/>
            <a:ext cx="4544767" cy="3024336"/>
          </a:xfrm>
          <a:prstGeom prst="rect">
            <a:avLst/>
          </a:prstGeom>
        </p:spPr>
      </p:pic>
      <p:pic>
        <p:nvPicPr>
          <p:cNvPr id="6" name="Рисунок 5" descr="панель-кронштейн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1" y="2492896"/>
            <a:ext cx="4307599" cy="2624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Тротуарна графіка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footway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drawing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 – графічно виконана пропозиція зайти в магазин, картинка з захищеною поверхнею, наклеюється безпосередньо на асфальт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тротуарна графі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852936"/>
            <a:ext cx="2544613" cy="3685593"/>
          </a:xfrm>
          <a:prstGeom prst="rect">
            <a:avLst/>
          </a:prstGeom>
        </p:spPr>
      </p:pic>
      <p:pic>
        <p:nvPicPr>
          <p:cNvPr id="5" name="Рисунок 4" descr="тротуарная графи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2058" y="2276872"/>
            <a:ext cx="5712110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Розміщення реклами на урнах, зовнішніх вітринах тощо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еклама на внешних витринах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836268"/>
            <a:ext cx="4608512" cy="4608512"/>
          </a:xfrm>
          <a:prstGeom prst="rect">
            <a:avLst/>
          </a:prstGeom>
        </p:spPr>
      </p:pic>
      <p:pic>
        <p:nvPicPr>
          <p:cNvPr id="5" name="Рисунок 4" descr="урно-рекла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72816"/>
            <a:ext cx="3156173" cy="4213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POSM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, розміщені у вхідній групі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 </a:t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16309" y="908720"/>
          <a:ext cx="8376171" cy="6840760"/>
        </p:xfrm>
        <a:graphic>
          <a:graphicData uri="http://schemas.openxmlformats.org/presentationml/2006/ole">
            <p:oleObj spid="_x0000_s96258" name="Документ" r:id="rId3" imgW="6819269" imgH="338988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Таблички (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tablets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невеликі пластикові чи картонні прямокутники, на яких розміщена реклама чи інформація на зразок ""відчинено"/"зачинено", "від себе"/"на себе" тощо.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таблич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700808"/>
            <a:ext cx="3384376" cy="4518316"/>
          </a:xfrm>
          <a:prstGeom prst="rect">
            <a:avLst/>
          </a:prstGeom>
        </p:spPr>
      </p:pic>
      <p:pic>
        <p:nvPicPr>
          <p:cNvPr id="5" name="Рисунок 4" descr="табличка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924944"/>
            <a:ext cx="3882023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Продакт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кардс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cards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плакати (як правило пластикові чи картонні) із рельєфним зображенням товарів та зазначенням їх цін.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родакт кард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022580"/>
            <a:ext cx="3421194" cy="2562593"/>
          </a:xfrm>
          <a:prstGeom prst="rect">
            <a:avLst/>
          </a:prstGeom>
        </p:spPr>
      </p:pic>
      <p:pic>
        <p:nvPicPr>
          <p:cNvPr id="5" name="Рисунок 4" descr="продакт кард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988839"/>
            <a:ext cx="4896544" cy="3979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Торговельний маркетинг 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trade-marketing)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являє собою сукупність заходів на ринку торговельних послуг, застосування системи маркетингових технологій з метою максимального задоволення потреб споживачів та забезпечення їх купівельної лояльності.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4" name="Рисунок 3" descr="trade-marke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5127900"/>
            <a:ext cx="2766839" cy="173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Рекламні наклейки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ячейках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камер схову, на візках, на 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брелках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від ключів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тощо.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amera_shovu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564909"/>
            <a:ext cx="4427984" cy="4293091"/>
          </a:xfrm>
          <a:prstGeom prst="rect">
            <a:avLst/>
          </a:prstGeom>
        </p:spPr>
      </p:pic>
      <p:pic>
        <p:nvPicPr>
          <p:cNvPr id="5" name="Рисунок 4" descr="реклама на камер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56792"/>
            <a:ext cx="4827390" cy="5301208"/>
          </a:xfrm>
          <a:prstGeom prst="rect">
            <a:avLst/>
          </a:prstGeom>
        </p:spPr>
      </p:pic>
      <p:pic>
        <p:nvPicPr>
          <p:cNvPr id="6" name="Рисунок 5" descr="реклама на тележк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908720"/>
            <a:ext cx="2771800" cy="1889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POSM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, розміщені на місці викладки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51520" y="1412776"/>
          <a:ext cx="8892480" cy="5976664"/>
        </p:xfrm>
        <a:graphic>
          <a:graphicData uri="http://schemas.openxmlformats.org/presentationml/2006/ole">
            <p:oleObj spid="_x0000_s97282" name="Документ" r:id="rId3" imgW="6213344" imgH="318539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45624" cy="1143000"/>
          </a:xfrm>
        </p:spPr>
        <p:txBody>
          <a:bodyPr>
            <a:noAutofit/>
          </a:bodyPr>
          <a:lstStyle/>
          <a:p>
            <a:pPr algn="l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Шелфтолкери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 англ.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shelf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полиця,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talk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– говорити) – пластикові полоси, що закріплюються по краях стелажних полиць, демонструють найменування товару, його ціни та, інколи, додаткову інформацію про товар. Часто використовуються з метою виділення товарного ряду однієї фірми від іншої. Є відносно недорогим рекламним матеріалом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шелфтолке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933056"/>
            <a:ext cx="4831974" cy="2581250"/>
          </a:xfrm>
          <a:prstGeom prst="rect">
            <a:avLst/>
          </a:prstGeom>
        </p:spPr>
      </p:pic>
      <p:pic>
        <p:nvPicPr>
          <p:cNvPr id="5" name="Рисунок 4" descr="шелфтолкер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36912"/>
            <a:ext cx="4071515" cy="3707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Воблери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wobbler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– спеціальні пристосування, які прикріплюють до полиць. Мають властивість вібрувати завдяки гнучкій пластмасовій ніжці, тим самим привертаючи увагу споживачів до товарної полиці.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обле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2564904"/>
            <a:ext cx="4081040" cy="3667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Утримувачі цінників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будь-які пристосування, що несуть в собі інформацію про ціну товарів (беджі, "куточки", підставки, прищепки тощо).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утрим цынн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855625"/>
            <a:ext cx="3015778" cy="3002375"/>
          </a:xfrm>
          <a:prstGeom prst="rect">
            <a:avLst/>
          </a:prstGeom>
        </p:spPr>
      </p:pic>
      <p:pic>
        <p:nvPicPr>
          <p:cNvPr id="5" name="Рисунок 4" descr="утримувач цынни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708920"/>
            <a:ext cx="3672408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Мобілі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великі картонні конструкції, що підвішують до стелі над тим місцем, де продається товар. Полегшує пошук споживачем потрібних товарів, привертає увагу.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обил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3161" y="3573016"/>
            <a:ext cx="5266103" cy="3040337"/>
          </a:xfrm>
          <a:prstGeom prst="rect">
            <a:avLst/>
          </a:prstGeom>
        </p:spPr>
      </p:pic>
      <p:pic>
        <p:nvPicPr>
          <p:cNvPr id="5" name="Рисунок 4" descr="мобілі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780928"/>
            <a:ext cx="4150660" cy="3116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Джумбо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– об'ємні коробки (пляшки, банки тощо), які імітують продукт у збільшеному вигляді. Можуть підвішуватись під стелю, розміщуватись на вітрині або на полиці.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жум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564904"/>
            <a:ext cx="5724128" cy="3979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Підвісні кишені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кишені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для розміщення в них більш детальної інформації про товар, а також привернення уваги покупців (у разі відповідного оформлення).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ыдвысна кишен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5040" y="3789040"/>
            <a:ext cx="3068960" cy="3068960"/>
          </a:xfrm>
          <a:prstGeom prst="rect">
            <a:avLst/>
          </a:prstGeom>
        </p:spPr>
      </p:pic>
      <p:pic>
        <p:nvPicPr>
          <p:cNvPr id="5" name="Рисунок 4" descr="пыдв киш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2936"/>
            <a:ext cx="5594048" cy="3153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Класифікація маркетингу торгівлі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0" y="1484784"/>
          <a:ext cx="8892480" cy="5088689"/>
        </p:xfrm>
        <a:graphic>
          <a:graphicData uri="http://schemas.openxmlformats.org/presentationml/2006/ole">
            <p:oleObj spid="_x0000_s88066" name="Документ" r:id="rId3" imgW="6237465" imgH="340572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Маркетинг-мікс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у торгівлі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-252536" y="1190779"/>
          <a:ext cx="9396536" cy="5667221"/>
        </p:xfrm>
        <a:graphic>
          <a:graphicData uri="http://schemas.openxmlformats.org/presentationml/2006/ole">
            <p:oleObj spid="_x0000_s89090" name="Документ" r:id="rId3" imgW="6121177" imgH="390038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додаткових елементів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маркетинг-міксу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торговельного підприємства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95536" y="2420888"/>
          <a:ext cx="8352928" cy="4714876"/>
        </p:xfrm>
        <a:graphic>
          <a:graphicData uri="http://schemas.openxmlformats.org/presentationml/2006/ole">
            <p:oleObj spid="_x0000_s90114" name="Документ" r:id="rId3" imgW="6320632" imgH="257229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Б.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Лотеборна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"4С" для роздрібного торговельного підприємства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3528" y="1772816"/>
          <a:ext cx="8424936" cy="6408712"/>
        </p:xfrm>
        <a:graphic>
          <a:graphicData uri="http://schemas.openxmlformats.org/presentationml/2006/ole">
            <p:oleObj spid="_x0000_s91138" name="Документ" r:id="rId3" imgW="6320632" imgH="298126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елементів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маркетинг-міксу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SIVA"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51520" y="1323975"/>
          <a:ext cx="8568952" cy="7001569"/>
        </p:xfrm>
        <a:graphic>
          <a:graphicData uri="http://schemas.openxmlformats.org/presentationml/2006/ole">
            <p:oleObj spid="_x0000_s92162" name="Документ" r:id="rId3" imgW="6157539" imgH="420783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Процес прийняття рішення щодо формату торгівлі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0" y="1789411"/>
          <a:ext cx="8676456" cy="5068589"/>
        </p:xfrm>
        <a:graphic>
          <a:graphicData uri="http://schemas.openxmlformats.org/presentationml/2006/ole">
            <p:oleObj spid="_x0000_s93186" name="Документ" r:id="rId3" imgW="6121177" imgH="379885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695</Words>
  <Application>Microsoft Office PowerPoint</Application>
  <PresentationFormat>Экран (4:3)</PresentationFormat>
  <Paragraphs>84</Paragraphs>
  <Slides>37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Тема Office</vt:lpstr>
      <vt:lpstr>Документ</vt:lpstr>
      <vt:lpstr>Тема 4. СУТНІСТЬ ТА СПЕЦИФІКА ТОРГОВЕЛЬНОГО МАРКЕТИНГУ </vt:lpstr>
      <vt:lpstr>Питання теми</vt:lpstr>
      <vt:lpstr>        Торговельний маркетинг (trade-marketing) являє собою сукупність заходів на ринку торговельних послуг, застосування системи маркетингових технологій з метою максимального задоволення потреб споживачів та забезпечення їх купівельної лояльності. </vt:lpstr>
      <vt:lpstr>Класифікація маркетингу торгівлі</vt:lpstr>
      <vt:lpstr>Маркетинг-мікс у торгівлі</vt:lpstr>
      <vt:lpstr> Модель додаткових елементів маркетинг-міксу торговельного підприємства</vt:lpstr>
      <vt:lpstr> Модель Б. Лотеборна "4С" для роздрібного торговельного підприємства</vt:lpstr>
      <vt:lpstr>Модель елементів маркетинг-міксу "SIVA"</vt:lpstr>
      <vt:lpstr>Процес прийняття рішення щодо формату торгівлі</vt:lpstr>
      <vt:lpstr> Чинники впливу на рішення споживача у сфері ритейлеру  (за Ф. Котлером)</vt:lpstr>
      <vt:lpstr>Сучасний інструментарій торговельного маркетингу</vt:lpstr>
      <vt:lpstr>Слайд 12</vt:lpstr>
      <vt:lpstr>Основні функції мерчандайзингу</vt:lpstr>
      <vt:lpstr>Чинники успішності мерчандайзингових заходів</vt:lpstr>
      <vt:lpstr>Схема торговельної зали  (червоний колір – гарячі місця, синім – місця із найменшим потоком споживачів)</vt:lpstr>
      <vt:lpstr>Private label (PL) означає "власна торгова марка". Створення PL є одним із найбільш ефективних інструментів торговельного маркетингу, який успішно застосовується як оптовими, так і роздрібними торговцями. </vt:lpstr>
      <vt:lpstr>Види PL </vt:lpstr>
      <vt:lpstr>Слайд 18</vt:lpstr>
      <vt:lpstr>Промо-акція (від англ. Promo – рекламний та лат. Actio – дія, здійснена для досягнення певної цілі) – це вид BTL-акцій, сукупність дій, спрямованих на просування товарів та послуг, які впливають на цільову аудиторію не через зареєстровані засоби інформації (телевізор, радіо, пресу тощо), а особисто, за допомогою безпосередньої участі споживача. </vt:lpstr>
      <vt:lpstr>Слайд 20</vt:lpstr>
      <vt:lpstr>POSM (від англ. POS (point of sale) materials) – це рекламні матеріали на місцях продажу. Тобто це матеріали, рекламні вироби, що сприяють просуванню бренду або товару на місцях продажів. POS матеріали служать для додаткового залучення уваги і ефективного просування товарів. </vt:lpstr>
      <vt:lpstr>POSM, розташовані у зоні зовнішнього оформлення</vt:lpstr>
      <vt:lpstr>Штендер (pillar) (інші назви: стритлайн, будиночок, розкладушка): від нім. ständer – стійка, штатив – мобільна (переносна). </vt:lpstr>
      <vt:lpstr>   Панель-кронштейн (panel corbel) – конструкція, що прикріплюється до торця будівлі. Панелі-кронштейни можуть бути не тільки статичними, а й світловими і динамічними (зазвичай конструкція обертається навколо своєї осі: в рух її приводить вітер або моторчик).</vt:lpstr>
      <vt:lpstr>  Тротуарна графіка (footway drawing) – графічно виконана пропозиція зайти в магазин, картинка з захищеною поверхнею, наклеюється безпосередньо на асфальт</vt:lpstr>
      <vt:lpstr>Розміщення реклами на урнах, зовнішніх вітринах тощо</vt:lpstr>
      <vt:lpstr>  POSM, розміщені у вхідній групі   </vt:lpstr>
      <vt:lpstr> Таблички (tablets) – невеликі пластикові чи картонні прямокутники, на яких розміщена реклама чи інформація на зразок ""відчинено"/"зачинено", "від себе"/"на себе" тощо.</vt:lpstr>
      <vt:lpstr> Продакт кардс (product cards) – плакати (як правило пластикові чи картонні) із рельєфним зображенням товарів та зазначенням їх цін.</vt:lpstr>
      <vt:lpstr>Рекламні наклейки на ячейках камер схову, на візках, на брелках від ключів тощо.</vt:lpstr>
      <vt:lpstr>POSM, розміщені на місці викладки</vt:lpstr>
      <vt:lpstr>   Шелфтолкери (від англ. shelf – полиця, tо talk – говорити) – пластикові полоси, що закріплюються по краях стелажних полиць, демонструють найменування товару, його ціни та, інколи, додаткову інформацію про товар. Часто використовуються з метою виділення товарного ряду однієї фірми від іншої. Є відносно недорогим рекламним матеріалом</vt:lpstr>
      <vt:lpstr>  Воблери (wobbler) – спеціальні пристосування, які прикріплюють до полиць. Мають властивість вібрувати завдяки гнучкій пластмасовій ніжці, тим самим привертаючи увагу споживачів до товарної полиці.</vt:lpstr>
      <vt:lpstr>Утримувачі цінників – будь-які пристосування, що несуть в собі інформацію про ціну товарів (беджі, "куточки", підставки, прищепки тощо).</vt:lpstr>
      <vt:lpstr>Мобілі – великі картонні конструкції, що підвішують до стелі над тим місцем, де продається товар. Полегшує пошук споживачем потрібних товарів, привертає увагу.</vt:lpstr>
      <vt:lpstr>Джумбо – об'ємні коробки (пляшки, банки тощо), які імітують продукт у збільшеному вигляді. Можуть підвішуватись під стелю, розміщуватись на вітрині або на полиці. </vt:lpstr>
      <vt:lpstr>Підвісні кишені – кишені для розміщення в них більш детальної інформації про товар, а також привернення уваги покупців (у разі відповідного оформлення).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 ОСОБЛИВОСТІ МАРКЕТИНГУ У СФЕРАХ МАТЕРІАЛЬНОГО ТА НЕМАТЕРІАЛЬНОГО ВИРОБНИЦТВА</dc:title>
  <dc:creator>Світлана</dc:creator>
  <cp:lastModifiedBy>Світлана</cp:lastModifiedBy>
  <cp:revision>124</cp:revision>
  <dcterms:created xsi:type="dcterms:W3CDTF">2015-09-09T14:13:31Z</dcterms:created>
  <dcterms:modified xsi:type="dcterms:W3CDTF">2016-02-09T15:26:25Z</dcterms:modified>
</cp:coreProperties>
</file>