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341" r:id="rId4"/>
    <p:sldId id="343" r:id="rId5"/>
    <p:sldId id="266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81" r:id="rId14"/>
    <p:sldId id="278" r:id="rId15"/>
    <p:sldId id="279" r:id="rId16"/>
    <p:sldId id="344" r:id="rId17"/>
    <p:sldId id="280" r:id="rId18"/>
    <p:sldId id="282" r:id="rId19"/>
    <p:sldId id="283" r:id="rId20"/>
    <p:sldId id="284" r:id="rId21"/>
    <p:sldId id="285" r:id="rId22"/>
    <p:sldId id="287" r:id="rId23"/>
    <p:sldId id="353" r:id="rId24"/>
    <p:sldId id="352" r:id="rId25"/>
    <p:sldId id="290" r:id="rId26"/>
    <p:sldId id="291" r:id="rId27"/>
    <p:sldId id="351" r:id="rId28"/>
    <p:sldId id="292" r:id="rId29"/>
    <p:sldId id="293" r:id="rId30"/>
    <p:sldId id="295" r:id="rId31"/>
    <p:sldId id="296" r:id="rId32"/>
    <p:sldId id="299" r:id="rId33"/>
    <p:sldId id="300" r:id="rId34"/>
    <p:sldId id="354" r:id="rId35"/>
    <p:sldId id="355" r:id="rId36"/>
    <p:sldId id="301" r:id="rId37"/>
    <p:sldId id="302" r:id="rId38"/>
    <p:sldId id="303" r:id="rId39"/>
    <p:sldId id="304" r:id="rId40"/>
    <p:sldId id="350" r:id="rId41"/>
    <p:sldId id="305" r:id="rId42"/>
    <p:sldId id="306" r:id="rId43"/>
    <p:sldId id="307" r:id="rId44"/>
    <p:sldId id="308" r:id="rId45"/>
    <p:sldId id="309" r:id="rId46"/>
    <p:sldId id="310" r:id="rId47"/>
    <p:sldId id="311" r:id="rId48"/>
    <p:sldId id="312" r:id="rId49"/>
    <p:sldId id="317" r:id="rId50"/>
    <p:sldId id="316" r:id="rId51"/>
    <p:sldId id="315" r:id="rId52"/>
    <p:sldId id="318" r:id="rId53"/>
    <p:sldId id="319" r:id="rId54"/>
    <p:sldId id="320" r:id="rId55"/>
    <p:sldId id="321" r:id="rId56"/>
    <p:sldId id="322" r:id="rId57"/>
    <p:sldId id="323" r:id="rId58"/>
    <p:sldId id="325" r:id="rId59"/>
    <p:sldId id="326" r:id="rId60"/>
    <p:sldId id="327" r:id="rId61"/>
    <p:sldId id="328" r:id="rId62"/>
    <p:sldId id="330" r:id="rId63"/>
    <p:sldId id="331" r:id="rId64"/>
    <p:sldId id="332" r:id="rId65"/>
    <p:sldId id="333" r:id="rId66"/>
    <p:sldId id="334" r:id="rId67"/>
    <p:sldId id="335" r:id="rId68"/>
    <p:sldId id="336" r:id="rId69"/>
    <p:sldId id="337" r:id="rId70"/>
    <p:sldId id="338" r:id="rId71"/>
    <p:sldId id="339" r:id="rId72"/>
    <p:sldId id="340" r:id="rId73"/>
    <p:sldId id="356" r:id="rId7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 varScale="1">
        <p:scale>
          <a:sx n="39" d="100"/>
          <a:sy n="39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emf"/><Relationship Id="rId4" Type="http://schemas.openxmlformats.org/officeDocument/2006/relationships/image" Target="../media/image61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1"/>
          <p:cNvSpPr>
            <a:spLocks noChangeArrowheads="1"/>
          </p:cNvSpPr>
          <p:nvPr/>
        </p:nvSpPr>
        <p:spPr bwMode="auto">
          <a:xfrm>
            <a:off x="0" y="2708275"/>
            <a:ext cx="91440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uk-UA" sz="4000" b="1" dirty="0">
                <a:solidFill>
                  <a:srgbClr val="7030A0"/>
                </a:solidFill>
              </a:rPr>
              <a:t>Нормальна мікрофлора людини та її функції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11" name="Прямоугольник 5"/>
          <p:cNvSpPr>
            <a:spLocks noChangeArrowheads="1"/>
          </p:cNvSpPr>
          <p:nvPr/>
        </p:nvSpPr>
        <p:spPr bwMode="auto">
          <a:xfrm>
            <a:off x="0" y="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endParaRPr lang="ru-RU" sz="2400" dirty="0"/>
          </a:p>
        </p:txBody>
      </p:sp>
      <p:sp>
        <p:nvSpPr>
          <p:cNvPr id="12" name="Прямоугольник 6"/>
          <p:cNvSpPr>
            <a:spLocks noChangeArrowheads="1"/>
          </p:cNvSpPr>
          <p:nvPr/>
        </p:nvSpPr>
        <p:spPr bwMode="auto">
          <a:xfrm>
            <a:off x="-4763" y="473075"/>
            <a:ext cx="9144001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Національний університет харчових технологій</a:t>
            </a:r>
            <a:endParaRPr lang="ru-RU" sz="3200" dirty="0"/>
          </a:p>
        </p:txBody>
      </p:sp>
      <p:sp>
        <p:nvSpPr>
          <p:cNvPr id="13" name="Прямоугольник 7"/>
          <p:cNvSpPr>
            <a:spLocks noChangeArrowheads="1"/>
          </p:cNvSpPr>
          <p:nvPr/>
        </p:nvSpPr>
        <p:spPr bwMode="auto">
          <a:xfrm>
            <a:off x="19050" y="1595438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0" hangingPunct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Кафедра біотехнології і мікробіології</a:t>
            </a:r>
            <a:endParaRPr lang="ru-RU" sz="2400" dirty="0"/>
          </a:p>
        </p:txBody>
      </p:sp>
      <p:sp>
        <p:nvSpPr>
          <p:cNvPr id="14" name="Прямоугольник 8"/>
          <p:cNvSpPr>
            <a:spLocks noChangeArrowheads="1"/>
          </p:cNvSpPr>
          <p:nvPr/>
        </p:nvSpPr>
        <p:spPr bwMode="auto">
          <a:xfrm>
            <a:off x="-6350" y="4581525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0" hangingPunct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Розробила: </a:t>
            </a:r>
            <a:r>
              <a:rPr lang="uk-UA" sz="2400" b="1" dirty="0" err="1">
                <a:latin typeface="Times New Roman" pitchFamily="18" charset="0"/>
                <a:cs typeface="Times New Roman" pitchFamily="18" charset="0"/>
              </a:rPr>
              <a:t>к.б.н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., доц.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Старовойтова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С.О.</a:t>
            </a:r>
            <a:endParaRPr lang="ru-RU" sz="2400" dirty="0"/>
          </a:p>
        </p:txBody>
      </p:sp>
      <p:sp>
        <p:nvSpPr>
          <p:cNvPr id="15" name="Прямоугольник 9"/>
          <p:cNvSpPr>
            <a:spLocks noChangeArrowheads="1"/>
          </p:cNvSpPr>
          <p:nvPr/>
        </p:nvSpPr>
        <p:spPr bwMode="auto">
          <a:xfrm>
            <a:off x="-11113" y="6396038"/>
            <a:ext cx="9144001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Київ -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5795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876407"/>
              </p:ext>
            </p:extLst>
          </p:nvPr>
        </p:nvGraphicFramePr>
        <p:xfrm>
          <a:off x="83127" y="24764"/>
          <a:ext cx="8964488" cy="67056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480761"/>
                <a:gridCol w="5483727"/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30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Процесінг</a:t>
                      </a:r>
                      <a:r>
                        <a:rPr lang="uk-UA" sz="3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харчових продуктів</a:t>
                      </a:r>
                      <a:endParaRPr lang="uk-UA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Забезпечення первинної імунологічної толерантності до харчових антигенів .</a:t>
                      </a:r>
                      <a:endParaRPr lang="uk-UA" sz="26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3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Терморегулююча</a:t>
                      </a:r>
                      <a:endParaRPr lang="uk-UA" sz="3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Підтримка у біотопі оптимальної температури.</a:t>
                      </a:r>
                      <a:endParaRPr lang="uk-UA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3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Регуляторна</a:t>
                      </a:r>
                    </a:p>
                    <a:p>
                      <a:endParaRPr lang="uk-UA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Регуляція рециркуляції жовчних кислот та інших макромолекул; симбіозів </a:t>
                      </a:r>
                      <a:r>
                        <a:rPr lang="uk-UA" sz="2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прокаріотичних</a:t>
                      </a:r>
                      <a:r>
                        <a:rPr lang="uk-UA" sz="2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і </a:t>
                      </a:r>
                      <a:r>
                        <a:rPr lang="uk-UA" sz="2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прокаріото-еукаріотичних</a:t>
                      </a:r>
                      <a:r>
                        <a:rPr lang="uk-UA" sz="2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клітин; реплікації та </a:t>
                      </a:r>
                      <a:r>
                        <a:rPr lang="uk-UA" sz="2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фенотипової</a:t>
                      </a:r>
                      <a:r>
                        <a:rPr lang="uk-UA" sz="2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експресії генів </a:t>
                      </a:r>
                      <a:r>
                        <a:rPr lang="uk-UA" sz="2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прокаріотичних</a:t>
                      </a:r>
                      <a:r>
                        <a:rPr lang="uk-UA" sz="2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і </a:t>
                      </a:r>
                      <a:r>
                        <a:rPr lang="uk-UA" sz="2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еукаріотичних</a:t>
                      </a:r>
                      <a:r>
                        <a:rPr lang="uk-UA" sz="2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клітин; </a:t>
                      </a:r>
                      <a:r>
                        <a:rPr lang="uk-UA" sz="2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апоптозу</a:t>
                      </a:r>
                      <a:r>
                        <a:rPr lang="uk-UA" sz="2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поведінкових реакцій; у тому числі апетиту, сну, настрою, </a:t>
                      </a:r>
                      <a:r>
                        <a:rPr lang="uk-UA" sz="2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циркадних</a:t>
                      </a:r>
                      <a:r>
                        <a:rPr lang="uk-UA" sz="2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циклів.</a:t>
                      </a:r>
                      <a:endParaRPr lang="uk-UA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3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Генетична</a:t>
                      </a:r>
                      <a:endParaRPr lang="uk-UA" sz="3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Зберігання мікробного генетичного матеріалу</a:t>
                      </a:r>
                      <a:endParaRPr lang="uk-UA" sz="2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09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844824"/>
            <a:ext cx="73448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.1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. Колонізаційна резистентність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83369" cy="198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083" y="3933057"/>
            <a:ext cx="4274918" cy="2924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577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	Колонізаційна 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резистентність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– це комплекс механізмів підтримання стабільності мікробної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екосистеми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Вона реалізується через спільну діяльність організму людини та його фізіологічної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аутофлори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і спрямована на попередження надмірного розмноження не властивих біотопу популяцій мікроорганізмів, а також прояву ними колонізаційних властивостей.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203" y="4581129"/>
            <a:ext cx="2442737" cy="227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204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11216"/>
            <a:ext cx="6199528" cy="6525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0"/>
            <a:ext cx="90364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Фактори захисту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біотопів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організму людини, що контактують із зовнішнім середовищем 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4283968" y="1340768"/>
            <a:ext cx="2088232" cy="93610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5004048" y="3225730"/>
            <a:ext cx="1764196" cy="6480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288181" y="908720"/>
            <a:ext cx="29883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/>
              <a:t>Очі</a:t>
            </a:r>
          </a:p>
          <a:p>
            <a:r>
              <a:rPr lang="uk-UA" sz="2200" dirty="0" smtClean="0"/>
              <a:t>Слізна рідина, лізоцим </a:t>
            </a:r>
            <a:endParaRPr lang="uk-UA" sz="22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 flipV="1">
            <a:off x="1763688" y="1862827"/>
            <a:ext cx="2376264" cy="156617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1432604" y="3558150"/>
            <a:ext cx="2736304" cy="6480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362689" y="2852936"/>
            <a:ext cx="391381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             Шкіра</a:t>
            </a:r>
          </a:p>
          <a:p>
            <a:r>
              <a:rPr lang="uk-UA" sz="2200" dirty="0" smtClean="0"/>
              <a:t>Анатомічні бар'єри, секрети потових і сальних залоз, лактат ЛЖК, нормальна мікрофлора, кисле середовище </a:t>
            </a:r>
          </a:p>
          <a:p>
            <a:endParaRPr lang="uk-UA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262486"/>
            <a:ext cx="3449149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/>
              <a:t>Дихальна система</a:t>
            </a:r>
          </a:p>
          <a:p>
            <a:r>
              <a:rPr lang="uk-UA" sz="2200" dirty="0"/>
              <a:t>Нормальна мікрофлора</a:t>
            </a:r>
            <a:r>
              <a:rPr lang="uk-UA" sz="2200" dirty="0" smtClean="0"/>
              <a:t>,</a:t>
            </a:r>
          </a:p>
          <a:p>
            <a:r>
              <a:rPr lang="uk-UA" sz="2200" dirty="0" smtClean="0"/>
              <a:t>слиз, миготливий епітелій,</a:t>
            </a:r>
          </a:p>
          <a:p>
            <a:r>
              <a:rPr lang="uk-UA" sz="2200" dirty="0" smtClean="0"/>
              <a:t>Імуноглобуліни, фагоцитоз</a:t>
            </a:r>
            <a:endParaRPr lang="uk-UA" sz="22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4283968" y="2204864"/>
            <a:ext cx="2088232" cy="6480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591589" y="1694088"/>
            <a:ext cx="355241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Ротова порожнина</a:t>
            </a:r>
          </a:p>
          <a:p>
            <a:r>
              <a:rPr lang="uk-UA" sz="2200" dirty="0" smtClean="0"/>
              <a:t>Нормальна мікрофлора, лізоцим</a:t>
            </a:r>
            <a:endParaRPr lang="uk-UA" sz="2200" dirty="0"/>
          </a:p>
        </p:txBody>
      </p:sp>
      <p:sp>
        <p:nvSpPr>
          <p:cNvPr id="13" name="TextBox 12"/>
          <p:cNvSpPr txBox="1"/>
          <p:nvPr/>
        </p:nvSpPr>
        <p:spPr>
          <a:xfrm>
            <a:off x="107504" y="2949045"/>
            <a:ext cx="334164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Травний тракт</a:t>
            </a:r>
          </a:p>
          <a:p>
            <a:r>
              <a:rPr lang="uk-UA" sz="2200" dirty="0" smtClean="0"/>
              <a:t>Нормальна мікрофлора,</a:t>
            </a:r>
          </a:p>
          <a:p>
            <a:r>
              <a:rPr lang="uk-UA" sz="2200" dirty="0" smtClean="0"/>
              <a:t>шлункова кислота, лужне середовища кишечнику,</a:t>
            </a:r>
          </a:p>
          <a:p>
            <a:r>
              <a:rPr lang="uk-UA" sz="2200" dirty="0" smtClean="0"/>
              <a:t>рухова активність, секреторна активність, ферменти, лізоцим, </a:t>
            </a:r>
            <a:r>
              <a:rPr lang="uk-UA" sz="2200" dirty="0" err="1" smtClean="0"/>
              <a:t>бактеріоцини</a:t>
            </a:r>
            <a:r>
              <a:rPr lang="uk-UA" sz="2200" dirty="0" smtClean="0"/>
              <a:t>, КЛЖК</a:t>
            </a:r>
          </a:p>
          <a:p>
            <a:endParaRPr lang="uk-UA" sz="2200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503412" y="5022126"/>
            <a:ext cx="1784769" cy="21602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247588" y="4653375"/>
            <a:ext cx="402891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err="1" smtClean="0"/>
              <a:t>Урогенітальний</a:t>
            </a:r>
            <a:r>
              <a:rPr lang="uk-UA" sz="3200" b="1" dirty="0" smtClean="0"/>
              <a:t> тракт</a:t>
            </a:r>
          </a:p>
          <a:p>
            <a:r>
              <a:rPr lang="uk-UA" sz="2200" dirty="0" smtClean="0"/>
              <a:t>Нормальна мікрофлора, лактат,</a:t>
            </a:r>
          </a:p>
          <a:p>
            <a:r>
              <a:rPr lang="uk-UA" sz="2200" dirty="0" smtClean="0"/>
              <a:t>     кисле середовище, лізоцим, 	течія сечі</a:t>
            </a: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17111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713" y="2132856"/>
            <a:ext cx="4608512" cy="3763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8531"/>
            <a:ext cx="916933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Механізм участі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нормофлори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колонізаційній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резистентності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макроорганізму багатофункціональний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Безпосередній вплив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індігенної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флори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клітини УПМ та 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їх метаболіти.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Синтез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бактеріоцинів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ензимів,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КЛЖК,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лізоциму,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та інших інгібіторів.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Активна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конкуренція за поживні субстрати та місця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адгезії.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Руйнування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токсинів, інактивація небажаних ферментів запобігають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транслокації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патогенних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УПМ та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їхніх токсичних метаболітів у лімфатичні вузли, кров,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субепітеліальні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органи та тканини.</a:t>
            </a:r>
          </a:p>
        </p:txBody>
      </p:sp>
    </p:spTree>
    <p:extLst>
      <p:ext uri="{BB962C8B-B14F-4D97-AF65-F5344CB8AC3E}">
        <p14:creationId xmlns:p14="http://schemas.microsoft.com/office/powerpoint/2010/main" val="424551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6777"/>
            <a:ext cx="892899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Окремі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метаболіти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нормофлори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а також фрагменти поверхневих структур її клітин, комплементарні рецепторам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епітеліоцитів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екранують їх і перешкоджають адгезії патогенної мікрофлори до епітелію.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Деякі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мікробні сполуки здатні індукувати хемотаксис бактерій. Це дає змогу нерухомій нормальній мікрофлорі ефективніше заселяти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біотопи.</a:t>
            </a: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Низькомолекулярні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метаболіти та короткі пептиди відіграють роль репелентів щодо ряду патогенних та умовно патогенних мікроорганізмів.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5576" cy="70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" y="2368551"/>
            <a:ext cx="755650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" y="4365104"/>
            <a:ext cx="755650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610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755650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77478"/>
            <a:ext cx="88569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конкурентне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пригнічення УПМ фізіологічною флорою, зумовлене формуванням високих рівнів їх популяцій у здоровому біоценозі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що сприяє переважному заселенню біотопів «дружніми» бактеріями.</a:t>
            </a:r>
          </a:p>
        </p:txBody>
      </p:sp>
    </p:spTree>
    <p:extLst>
      <p:ext uri="{BB962C8B-B14F-4D97-AF65-F5344CB8AC3E}">
        <p14:creationId xmlns:p14="http://schemas.microsoft.com/office/powerpoint/2010/main" val="144312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412776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.2. </a:t>
            </a:r>
            <a:r>
              <a:rPr lang="uk-UA" sz="6000" dirty="0" err="1" smtClean="0">
                <a:latin typeface="Times New Roman" pitchFamily="18" charset="0"/>
                <a:cs typeface="Times New Roman" pitchFamily="18" charset="0"/>
              </a:rPr>
              <a:t>Адгезивні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властивості </a:t>
            </a:r>
            <a:r>
              <a:rPr lang="uk-UA" sz="6000" dirty="0" err="1">
                <a:latin typeface="Times New Roman" pitchFamily="18" charset="0"/>
                <a:cs typeface="Times New Roman" pitchFamily="18" charset="0"/>
              </a:rPr>
              <a:t>індігенної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 мікрофлори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626" y="4149080"/>
            <a:ext cx="3351711" cy="270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65" y="4209660"/>
            <a:ext cx="3149205" cy="2627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78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293096"/>
            <a:ext cx="5796136" cy="2550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86409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Кожний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мікроорганізм, що потрапляє у травний тракт ззовні, або є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облігатним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компонентом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мікробіоценозу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намагається прикріпитися до кишкового епітелію. Це дає йому змогу зайняти найзручнішу екосистему, здатну забезпечити мікробну клітину легкодоступними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субстратами,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захистити її від конкуренції інших мікроорганізмів і попередити елімінацію з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кишечнику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внаслідок перистальтики.</a:t>
            </a:r>
          </a:p>
        </p:txBody>
      </p:sp>
    </p:spTree>
    <p:extLst>
      <p:ext uri="{BB962C8B-B14F-4D97-AF65-F5344CB8AC3E}">
        <p14:creationId xmlns:p14="http://schemas.microsoft.com/office/powerpoint/2010/main" val="6557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2289" y="24586"/>
            <a:ext cx="892899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Механізми адгезії мікроорганізмів дуже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різноманітні. Вони можуть реалізовуватися як за рахунок неспецифічних взаємодій (електростатичні, полярні, гідрофобні, іонні контакти, прикріплення через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фімбрії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та ін.), так і за рахунок надзвичайно міцних ліганд-рецепторних взаємодій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6" y="3564014"/>
            <a:ext cx="5656522" cy="3273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564016"/>
            <a:ext cx="3563888" cy="3250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071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1296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just">
              <a:buFont typeface="+mj-lt"/>
              <a:buAutoNum type="arabicPeriod"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Позитивні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функції </a:t>
            </a: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мікробіоти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	1.1. Колонізаційна резистентність </a:t>
            </a:r>
          </a:p>
          <a:p>
            <a:pPr algn="just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	1.2.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Адгезивна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функція</a:t>
            </a:r>
          </a:p>
          <a:p>
            <a:pPr algn="just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	1.3. </a:t>
            </a: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Біосинтетична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функція </a:t>
            </a:r>
          </a:p>
          <a:p>
            <a:pPr algn="just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	1.4.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Травна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терморегуююча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функція</a:t>
            </a:r>
          </a:p>
          <a:p>
            <a:pPr algn="just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	1.5.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Детоксикаційна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функція</a:t>
            </a:r>
          </a:p>
          <a:p>
            <a:pPr algn="just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	1.6. Трофічна функція</a:t>
            </a:r>
          </a:p>
          <a:p>
            <a:pPr algn="just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	1.7. Генетична функція</a:t>
            </a:r>
          </a:p>
          <a:p>
            <a:pPr algn="just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	1.8.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Імуномодулюча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функція</a:t>
            </a:r>
          </a:p>
          <a:p>
            <a:pPr algn="just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	1.9. Системні функції</a:t>
            </a:r>
          </a:p>
          <a:p>
            <a:pPr algn="just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2. Порушення нормальної мікрофлори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47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6671"/>
            <a:ext cx="7272808" cy="6165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407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78497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Для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встановлення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адгезивного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контакту мікробна клітина та клітина-мішень насамперед повинні здолати електростатичне відштовхування, оскільки їх поверхні заряджені негативно.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Індігенні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цукролітичні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бактерії мають необхідний ферментний апарат для відщеплення негативно заряджених фрагментів.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615" y="4220514"/>
            <a:ext cx="5387153" cy="2637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438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54269"/>
            <a:ext cx="18780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err="1" smtClean="0"/>
              <a:t>Адгезини</a:t>
            </a:r>
            <a:endParaRPr lang="uk-UA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836712"/>
            <a:ext cx="864096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Багато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індігенних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бактерій мають спеціалізовані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лігандні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структури (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адгезини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), за допомогою яких вони прикріплюються до строго визначених (комплементарних) рецепторів, розташованих на епітелії. Своєрідність цих рецепторів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детермінується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генетично та специфічна у кожного виду мікроорганізмів.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956" y="4581129"/>
            <a:ext cx="3843044" cy="227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636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98" y="0"/>
            <a:ext cx="44414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11960" y="1268760"/>
            <a:ext cx="48245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	У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грампозитивних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бактерій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біфідо-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лакто-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пропіоновокислих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бактерій)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адгезинами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часто є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ліпотейхоєві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кислоти клітинних стінок. 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93471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5910"/>
            <a:ext cx="5364163" cy="6185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32690"/>
            <a:ext cx="41713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err="1" smtClean="0">
                <a:latin typeface="Comic Sans MS" pitchFamily="66" charset="0"/>
              </a:rPr>
              <a:t>Грамнегативні</a:t>
            </a:r>
            <a:r>
              <a:rPr lang="uk-UA" sz="2800" b="1" dirty="0" smtClean="0">
                <a:latin typeface="Comic Sans MS" pitchFamily="66" charset="0"/>
              </a:rPr>
              <a:t> бактерії</a:t>
            </a:r>
            <a:endParaRPr lang="uk-UA" sz="2800" b="1" dirty="0">
              <a:latin typeface="Comic Sans MS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52644" y="1484784"/>
            <a:ext cx="38884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	У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багатьох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грамнегативних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бактерій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молекули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адгезинів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містяться у дистальній частині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фімбрій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(або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пілей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7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Функцію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рецепторів у процесі адгезії виконують вуглеводи або пептидні фрагменти, що локалізовані на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епітеліоцитах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Епітелій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товстої кишки містить рецептори не тільки для корисної мікрофлори, а й для УПМ.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163065"/>
            <a:ext cx="5408074" cy="3401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029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485" y="4149080"/>
            <a:ext cx="3635103" cy="2657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397" y="273670"/>
            <a:ext cx="546608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Важливе значення у процесах адгезії мають капсульні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полісахариди (окремі штами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біфідо-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лакто-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пропіоновокислих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бактерій).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Ці метаболіти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стимулюють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коадгезію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що характеризує здатність бактерій до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колонієутворення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яка є важливим етапом формування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приепітеліальноі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біоплівки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475" y="259815"/>
            <a:ext cx="3567113" cy="324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283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639"/>
            <a:ext cx="90364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Адгезивні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штами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відіграють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головну роль у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пробіотичній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терапії.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Штами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лактобактерій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з високою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адгезивною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активністю у складі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клітинної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стінки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мають додатковий поверхневий шар – глікокалікс.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Штами, які не здатні чи мало здатні до адгезії, такого шару не мають або він виражений незначною мірою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50" y="3429000"/>
            <a:ext cx="8139406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083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0"/>
            <a:ext cx="4427984" cy="681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57241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Адгезія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мікроорганізму до епітелію слугує сигналом до перебудови метаболізму та запуску каскаду реакцій, як у бактерій, так і у макроорганізму. Мікроорганізм пристосовується до життя у нових умовах, а макроорганізм запускає ряд захисних процесів, спрямованих на елімінацію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адгезованих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клітин мікроба-паразита.</a:t>
            </a:r>
          </a:p>
        </p:txBody>
      </p:sp>
    </p:spTree>
    <p:extLst>
      <p:ext uri="{BB962C8B-B14F-4D97-AF65-F5344CB8AC3E}">
        <p14:creationId xmlns:p14="http://schemas.microsoft.com/office/powerpoint/2010/main" val="111612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3327"/>
            <a:ext cx="9144000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 smtClean="0"/>
              <a:t>	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Адгезія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є початковим етапом патогенного впливу мікроорганізмів на організм людини,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тому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еволюційно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сформувалися механізми, що їй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протидіють: </a:t>
            </a:r>
          </a:p>
          <a:p>
            <a:pPr algn="just"/>
            <a:endParaRPr lang="uk-UA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- екранування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епітеліальних рецепторів спеціальними поверхневими структурами, які можуть руйнуватися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УПМ зі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збільшенням їх популяції та підвищенням агресивних властивостей. Ефективні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антиадгезивні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властивості щодо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УПМ притаманні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нормальній мікрофлорі, асоційованій з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приепітеліальною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біоплівкою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- постійне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оновлення (ексфоліація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) епітелію,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при якому верхній шар клітин разом з колоніями мікрофлори, що містяться на ньому, злущується та замінюється новими клітинами.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uk-UA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92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349895"/>
            <a:ext cx="91440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Загальна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концентрація мікробних популяцій у тілі людини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uk-UA" sz="3000" baseline="30000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–10</a:t>
            </a:r>
            <a:r>
              <a:rPr lang="uk-UA" sz="3000" baseline="30000" dirty="0" smtClean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, тобто на 1–3 порядки більше, ніж сума власних клітин її тіла (10</a:t>
            </a:r>
            <a:r>
              <a:rPr lang="uk-UA" sz="3000" baseline="30000" dirty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).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40813" cy="551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712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43258" cy="227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1628800"/>
            <a:ext cx="841252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.3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6000" dirty="0" err="1">
                <a:latin typeface="Times New Roman" pitchFamily="18" charset="0"/>
                <a:cs typeface="Times New Roman" pitchFamily="18" charset="0"/>
              </a:rPr>
              <a:t>Біосинтетична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 функція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117082"/>
            <a:ext cx="2718939" cy="2731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9" y="3567792"/>
            <a:ext cx="4621689" cy="328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872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0" y="1700808"/>
            <a:ext cx="865187" cy="204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417" y="4365104"/>
            <a:ext cx="3818782" cy="2463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167007"/>
            <a:ext cx="835292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У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результаті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біосинтетичної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активності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товстокишкової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флори макроорганізм отримує широкий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спектр:</a:t>
            </a:r>
          </a:p>
          <a:p>
            <a:pPr algn="just"/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вітамінів,</a:t>
            </a: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КЛЖК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коферментів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гормоноподібних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субстанцій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бактеріостатичних компонентів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незамінних амінокислот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пептидів та ін.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4" y="1340768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856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7676"/>
            <a:ext cx="57316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Фізіологічне значення КЛЖК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48680"/>
            <a:ext cx="9144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	У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фізіологічних умовах синтез КЛЖК відбувається з мінімальним накопиченням їх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ізоформ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(ізомасляна,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ізовалеріанова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ізокапронова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кислоти), які утворюються з білкових продуктів переважно гнилісною мікрофлорою. Збільшення концентрації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ізокислот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свідчить про порушення складу мікрофлори кишечнику на користь протеолітичних клонів УПМ.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73017"/>
            <a:ext cx="6768752" cy="3061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435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010" y="25121"/>
            <a:ext cx="8928992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КЛЖК </a:t>
            </a:r>
            <a:r>
              <a:rPr lang="uk-UA" sz="3000" b="1" dirty="0">
                <a:latin typeface="Times New Roman" pitchFamily="18" charset="0"/>
                <a:cs typeface="Times New Roman" pitchFamily="18" charset="0"/>
              </a:rPr>
              <a:t>беруть участь </a:t>
            </a:r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у:</a:t>
            </a:r>
          </a:p>
          <a:p>
            <a:pPr algn="just"/>
            <a:endParaRPr lang="uk-UA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- секреції слизу,</a:t>
            </a:r>
          </a:p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- регуляції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іонного обміну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- пригніченні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зростання УПМ і стимулюючому впливі на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цукролітичні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бактерії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- інактивації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шкідливих метаболітів і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ферментів,</a:t>
            </a:r>
          </a:p>
          <a:p>
            <a:pPr marL="457200" indent="-457200" algn="just">
              <a:buFontTx/>
              <a:buChar char="-"/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енергетичному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і конструктивному обміні епітелію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- впливають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на проліферацію та диференціювання його клітин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- беруть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участь у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мікроциркуляції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- активізують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місцевий імунітет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57200" indent="-457200" algn="just">
              <a:buFontTx/>
              <a:buChar char="-"/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блокують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адгезію до епітелію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УПМ,</a:t>
            </a:r>
          </a:p>
          <a:p>
            <a:pPr marL="457200" indent="-457200" algn="just">
              <a:buFontTx/>
              <a:buChar char="-"/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беруть участь у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гіпохолестеринемічному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гіполіпедимічному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впливах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нормофлори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87910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1300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є регуляторами моторики травного тракту (підвищуючи у кишці осмотичний тиск – можуть виконувати роль «ендогенних проносних»),</a:t>
            </a:r>
          </a:p>
          <a:p>
            <a:pPr marL="457200" indent="-457200"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регуляторами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апоптозу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57200" indent="-457200"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мають антиканцерогенну дію,</a:t>
            </a:r>
          </a:p>
          <a:p>
            <a:pPr marL="457200" indent="-457200"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регулюють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глюконеогенез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кетоноутворення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у печінці,</a:t>
            </a:r>
          </a:p>
          <a:p>
            <a:pPr marL="457200" indent="-457200"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впливають на експресію різних генів у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колоноцитах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57200" indent="-457200"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впливають на рівень деяких гормонів гіпофізу,</a:t>
            </a:r>
          </a:p>
          <a:p>
            <a:pPr marL="457200" indent="-457200"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здатні пригнічувати реплікацію вірусів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герпесу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цитомегаловірусу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, тощо.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	З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розпадом КЛЖК утворюється високий пул енергії, що дозволяє розглядати їх як додаткове, автономне джерело енергії для кишкового епітелію та стимулятора його проліферації.</a:t>
            </a:r>
          </a:p>
        </p:txBody>
      </p:sp>
    </p:spTree>
    <p:extLst>
      <p:ext uri="{BB962C8B-B14F-4D97-AF65-F5344CB8AC3E}">
        <p14:creationId xmlns:p14="http://schemas.microsoft.com/office/powerpoint/2010/main" val="417665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40" y="33505"/>
            <a:ext cx="913526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масляна кислота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(енергозабезпечення епітелію; регуляція, проліферація та диференціювання епітелію; підтримка іонного обміну; антиканцерогенна,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імуносупресивна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та протизапальна активність); </a:t>
            </a:r>
            <a:r>
              <a:rPr lang="uk-UA" sz="2800" b="1" dirty="0" err="1">
                <a:latin typeface="Times New Roman" pitchFamily="18" charset="0"/>
                <a:cs typeface="Times New Roman" pitchFamily="18" charset="0"/>
              </a:rPr>
              <a:t>пропіонова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 кислота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(антимікробна дія; блокування адгезії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патогенів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до епітелію; субстрат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глюконеогенезу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; пригнічення синтезу холестерину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гепатоцитами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регуляція його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мікроциркуляції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/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оцтова кислота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(посилення місцевого імунітету; субстрат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ліпогенезу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; антимікробний ефект; регуляція моторики);</a:t>
            </a:r>
          </a:p>
          <a:p>
            <a:pPr algn="just"/>
            <a:r>
              <a:rPr lang="uk-UA" sz="2800" b="1" dirty="0" err="1">
                <a:latin typeface="Times New Roman" pitchFamily="18" charset="0"/>
                <a:cs typeface="Times New Roman" pitchFamily="18" charset="0"/>
              </a:rPr>
              <a:t>ізовалеріанова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sz="2800" b="1" dirty="0" err="1">
                <a:latin typeface="Times New Roman" pitchFamily="18" charset="0"/>
                <a:cs typeface="Times New Roman" pitchFamily="18" charset="0"/>
              </a:rPr>
              <a:t>ізокапронова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 кислоти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(індукція секреції інсуліну);</a:t>
            </a:r>
          </a:p>
          <a:p>
            <a:pPr algn="just"/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мурашина кислота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(активація фагоцитозу);</a:t>
            </a:r>
          </a:p>
          <a:p>
            <a:pPr algn="just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молочна кислота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(енергозабезпечення епітелію; антибактеріальна дія; створення оптимальної кислотності кишечнику); </a:t>
            </a:r>
          </a:p>
        </p:txBody>
      </p:sp>
    </p:spTree>
    <p:extLst>
      <p:ext uri="{BB962C8B-B14F-4D97-AF65-F5344CB8AC3E}">
        <p14:creationId xmlns:p14="http://schemas.microsoft.com/office/powerpoint/2010/main" val="310136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Велика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увага приділяється здатності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товстокишкової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мікробіоти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синтезувати </a:t>
            </a:r>
            <a:r>
              <a:rPr lang="uk-UA" sz="3200" b="1" i="1" dirty="0">
                <a:latin typeface="Times New Roman" pitchFamily="18" charset="0"/>
                <a:cs typeface="Times New Roman" pitchFamily="18" charset="0"/>
              </a:rPr>
              <a:t>сигнальні молекули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Зокрема: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5-аміновалеріанова кислота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-аміномасляна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кислота</a:t>
            </a:r>
          </a:p>
          <a:p>
            <a:pPr algn="just">
              <a:spcAft>
                <a:spcPts val="1200"/>
              </a:spcAft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глутамат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Ці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бактеріальні метаболіти здатні впливати на перистальтику товстої кишки та її больову чутливість. Крім того, </a:t>
            </a:r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-аміномасляна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кислота є антистресовим медіатором, а також може впливати на метаболізм епітеліальних клітин</a:t>
            </a:r>
          </a:p>
        </p:txBody>
      </p:sp>
    </p:spTree>
    <p:extLst>
      <p:ext uri="{BB962C8B-B14F-4D97-AF65-F5344CB8AC3E}">
        <p14:creationId xmlns:p14="http://schemas.microsoft.com/office/powerpoint/2010/main" val="252862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181" y="993237"/>
            <a:ext cx="874854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.4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. Травна 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та</a:t>
            </a:r>
          </a:p>
          <a:p>
            <a:pPr algn="just"/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 терморегулююча функція</a:t>
            </a:r>
            <a:endParaRPr lang="uk-UA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3" y="2935708"/>
            <a:ext cx="3906982" cy="390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96817"/>
            <a:ext cx="5361795" cy="3341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043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Нормальна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мікрофлора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– це своєрідний метаболічний реактор, що забезпечує організм хазяїна величезною кількістю сполук, необхідних для реалізації енергетичних і пластичних процесів.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b="1" i="1" dirty="0" err="1" smtClean="0">
                <a:latin typeface="Times New Roman" pitchFamily="18" charset="0"/>
                <a:cs typeface="Times New Roman" pitchFamily="18" charset="0"/>
              </a:rPr>
              <a:t>Симбіонтне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dirty="0">
                <a:latin typeface="Times New Roman" pitchFamily="18" charset="0"/>
                <a:cs typeface="Times New Roman" pitchFamily="18" charset="0"/>
              </a:rPr>
              <a:t>травлення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реалізується через синтез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аутофлорою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різноманітних ферментів, які здійснюють метаболізм ліпідів, вуглеводів, нуклеїнових кислот, мінеральних речовин, жовчних кислот, холестерину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тощо.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Крім того, нормальна мікрофлора впливає на диференціювання та регенерацію епітеліальної тканини, транзит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нутрієнтів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регуляцію м’язового тонусу та газового складу кишечнику тощо.</a:t>
            </a:r>
          </a:p>
        </p:txBody>
      </p:sp>
    </p:spTree>
    <p:extLst>
      <p:ext uri="{BB962C8B-B14F-4D97-AF65-F5344CB8AC3E}">
        <p14:creationId xmlns:p14="http://schemas.microsoft.com/office/powerpoint/2010/main" val="374150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64096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У процесі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розщеплення полісахаридів 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глікопротеїдів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позаклітинними мікробними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глікозидазами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утворюються моноцукри,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при окисненні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яких у навколишнє середовище у вигляді тепла виділяється не менше 60 % їх вільної енергії. За рахунок цього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мікробіота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бере участь у тепловій регуляції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товстокишкового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біотопу</a:t>
            </a:r>
          </a:p>
        </p:txBody>
      </p:sp>
    </p:spTree>
    <p:extLst>
      <p:ext uri="{BB962C8B-B14F-4D97-AF65-F5344CB8AC3E}">
        <p14:creationId xmlns:p14="http://schemas.microsoft.com/office/powerpoint/2010/main" val="251745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Документы\nuht\Open Lection\he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48" y="3667774"/>
            <a:ext cx="1224136" cy="1568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:\Документы\nuht\Open Lection\brai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456" y="3617564"/>
            <a:ext cx="1978250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728" y="3985261"/>
            <a:ext cx="1304925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 descr="D:\Документы\nuht\Open Lection\liv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479" y="3721622"/>
            <a:ext cx="2162175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0248" y="3004390"/>
            <a:ext cx="1246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/>
              <a:t>Серце</a:t>
            </a:r>
            <a:endParaRPr lang="uk-UA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765373" y="3004388"/>
            <a:ext cx="13324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/>
              <a:t>Мозок</a:t>
            </a:r>
            <a:endParaRPr lang="uk-UA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420706" y="2732379"/>
            <a:ext cx="23617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/>
              <a:t>Нормальна</a:t>
            </a:r>
          </a:p>
          <a:p>
            <a:r>
              <a:rPr lang="uk-UA" sz="3200" dirty="0" smtClean="0"/>
              <a:t> мікрофлора</a:t>
            </a:r>
            <a:endParaRPr lang="uk-UA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958602" y="2978600"/>
            <a:ext cx="15315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/>
              <a:t>Печінка</a:t>
            </a:r>
            <a:endParaRPr lang="uk-UA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54224" y="5740694"/>
            <a:ext cx="2124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0,27-0,38кг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66086" y="5738508"/>
            <a:ext cx="17139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0,9-2,0кг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42982" y="5722838"/>
            <a:ext cx="17139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2,5-3,0кг</a:t>
            </a:r>
            <a:endParaRPr lang="uk-UA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58602" y="5740694"/>
            <a:ext cx="17139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1,3-1,8кг</a:t>
            </a:r>
          </a:p>
          <a:p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-27058" y="0"/>
            <a:ext cx="917105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Нормальна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мікрофлора здорової людини формує біомасу, що становить 1–6 % маси тіла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макроорганізму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2,5–3 кг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агальний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геном бактерій, виявлених у ШКТ («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мікробіом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»), включає 600000 генів, що у 24 рази перевищує розмір геному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людини. 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0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3" y="-195263"/>
            <a:ext cx="9083675" cy="7248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375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100" y="2708921"/>
            <a:ext cx="4781689" cy="4111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-1"/>
            <a:ext cx="3059833" cy="2329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9" y="1916832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.5</a:t>
            </a:r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6000" b="1" dirty="0" err="1">
                <a:latin typeface="Times New Roman" pitchFamily="18" charset="0"/>
                <a:cs typeface="Times New Roman" pitchFamily="18" charset="0"/>
              </a:rPr>
              <a:t>Детоксикаційна</a:t>
            </a:r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 функція</a:t>
            </a:r>
            <a:endParaRPr lang="uk-UA" sz="60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10137"/>
            <a:ext cx="3347864" cy="3347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2843808" cy="2123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49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3000" b="1" dirty="0">
                <a:latin typeface="Times New Roman" pitchFamily="18" charset="0"/>
                <a:cs typeface="Times New Roman" pitchFamily="18" charset="0"/>
              </a:rPr>
              <a:t>організмі людини </a:t>
            </a:r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uk-UA" sz="3000" b="1" dirty="0">
                <a:latin typeface="Times New Roman" pitchFamily="18" charset="0"/>
                <a:cs typeface="Times New Roman" pitchFamily="18" charset="0"/>
              </a:rPr>
              <a:t>основні </a:t>
            </a:r>
            <a:r>
              <a:rPr lang="uk-UA" sz="3000" b="1" dirty="0" err="1">
                <a:latin typeface="Times New Roman" pitchFamily="18" charset="0"/>
                <a:cs typeface="Times New Roman" pitchFamily="18" charset="0"/>
              </a:rPr>
              <a:t>детоксикуючі</a:t>
            </a:r>
            <a:r>
              <a:rPr lang="uk-UA" sz="3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органи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– печінка, що здійснює антитоксичний захист організму через окислювальні реакції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мікробіота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, котра використовує для детоксикації гідролітичні відновлювальні процеси.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Нормофлора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ШКТ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та печінка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синергічно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взаємодіють.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Індігенна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мікрофлора першою вступає у контакт з токсичними сполуками, що надходять в організм з їжею, водою або повітрям. У результаті цього контакту та наступного метаболізму відбувається трансформація шкідливих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субстанцій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у нетоксичні кінцеві продукти або у проміжні сполуки, що легко руйнуються у печінці і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потім видаляються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з організму.</a:t>
            </a:r>
          </a:p>
        </p:txBody>
      </p:sp>
    </p:spTree>
    <p:extLst>
      <p:ext uri="{BB962C8B-B14F-4D97-AF65-F5344CB8AC3E}">
        <p14:creationId xmlns:p14="http://schemas.microsoft.com/office/powerpoint/2010/main" val="366644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Встановлені </a:t>
            </a: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три основні напрямки мікробної детоксикації різних </a:t>
            </a:r>
            <a:r>
              <a:rPr lang="uk-UA" sz="3600" b="1" dirty="0" err="1">
                <a:latin typeface="Times New Roman" pitchFamily="18" charset="0"/>
                <a:cs typeface="Times New Roman" pitchFamily="18" charset="0"/>
              </a:rPr>
              <a:t>субстанцій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біотрансформація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з утворенням нетоксичних кінцевих продуктів;</a:t>
            </a:r>
          </a:p>
          <a:p>
            <a:pPr marL="457200" indent="-457200" algn="just">
              <a:buFontTx/>
              <a:buChar char="-"/>
            </a:pP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утворення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метаболітів, які піддаються швидкій деструкції у печінці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Tx/>
              <a:buChar char="-"/>
            </a:pPr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зміна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полярності сполук, що призводить до зміни швидкості їх екскреції з організму або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транслокації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з крові у просвіт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кишечника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та сечовидільну систему.</a:t>
            </a:r>
          </a:p>
        </p:txBody>
      </p:sp>
    </p:spTree>
    <p:extLst>
      <p:ext uri="{BB962C8B-B14F-4D97-AF65-F5344CB8AC3E}">
        <p14:creationId xmlns:p14="http://schemas.microsoft.com/office/powerpoint/2010/main" val="250180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4532"/>
            <a:ext cx="903649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Мікрофлора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ШКТ у природних умовах виступає у ролі </a:t>
            </a:r>
            <a:r>
              <a:rPr lang="uk-UA" sz="3200" b="1" i="1" dirty="0" err="1">
                <a:latin typeface="Times New Roman" pitchFamily="18" charset="0"/>
                <a:cs typeface="Times New Roman" pitchFamily="18" charset="0"/>
              </a:rPr>
              <a:t>біосорбенту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Вона здатна акумулювати та здійснювати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біодеградацію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значної кількості токсичних продуктів,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включаючи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метали, феноли тощо.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Адсорбційна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ємність просвітної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індігенної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мікрофлори значно збільшується за присутності неперетравлених вуглеводів їжі.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Активне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зв’язування токсинів мікробним сорбентом попереджає їх безпосередній контакт зі слизовою оболонкою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кишечника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та пов’язані з цим патологічні наслідки.</a:t>
            </a:r>
          </a:p>
        </p:txBody>
      </p:sp>
    </p:spTree>
    <p:extLst>
      <p:ext uri="{BB962C8B-B14F-4D97-AF65-F5344CB8AC3E}">
        <p14:creationId xmlns:p14="http://schemas.microsoft.com/office/powerpoint/2010/main" val="26878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96"/>
            <a:ext cx="9175513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Нормофлора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кишечника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здатна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до специфічної і неспецифічної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інактивації антибіотиків та інших хіміопрепаратів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Резистентні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-лактамових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антибіотиків штами продукують ферменти (</a:t>
            </a:r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-лактамази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), які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гідролізують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-лактамове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кільце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пеніцилінів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цефалоспоринів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Подібний характер інактивації відзначений щодо багатьох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аміноглікозидних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антибіотиків,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хлорамфеніколу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тощо.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Інактивація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хіміопрепаратів може відбуватися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також у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результаті зв’язування бактеріальними клітинами, що супроводжується втратою їх антимікробної активності.</a:t>
            </a:r>
          </a:p>
        </p:txBody>
      </p:sp>
    </p:spTree>
    <p:extLst>
      <p:ext uri="{BB962C8B-B14F-4D97-AF65-F5344CB8AC3E}">
        <p14:creationId xmlns:p14="http://schemas.microsoft.com/office/powerpoint/2010/main" val="289394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8892480" cy="6201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Мікроорганізми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кишечника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здійснюють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метаболізм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катехінів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endParaRPr lang="uk-UA" sz="9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детоксикують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солі важких металів переведенням їх у нетоксичні сполуки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57200" indent="-457200" algn="just">
              <a:buFontTx/>
              <a:buChar char="-"/>
            </a:pPr>
            <a:endParaRPr lang="uk-UA" sz="9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сорбцію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токсичних елементів на своїй поверхні з наступною їх елімінацією з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кишечника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57200" indent="-457200" algn="just">
              <a:buFontTx/>
              <a:buChar char="-"/>
            </a:pPr>
            <a:endParaRPr lang="uk-UA" sz="9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руйнування мутагенів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канцерогенів, підвищують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резистентність до них епітеліальної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тканини.</a:t>
            </a:r>
          </a:p>
          <a:p>
            <a:pPr marL="457200" indent="-457200" algn="just">
              <a:buFontTx/>
              <a:buChar char="-"/>
            </a:pP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74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232" y="2228671"/>
            <a:ext cx="788831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.6</a:t>
            </a:r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. Трофічна функція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61363"/>
            <a:ext cx="2987824" cy="269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252" y="4161363"/>
            <a:ext cx="3549656" cy="269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19872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5" y="-1"/>
            <a:ext cx="3635896" cy="245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77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0770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Мікроорганізми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нормальної мікрофлори за рахунок синтезу КЛЖК постачають клітини епітелію низькомолекулярними субстратами, необхідними для енергетичного та структурного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метаболізму. </a:t>
            </a: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свою чергу, клітини епітелію забезпечують своїх бактеріальних симбіонтів джерелом живлення у вигляді полісахаридних фрагментів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муцину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які піддаються бактеріальній ферментації до летючих жирних кислот і лактату. З дефіцитом КЛЖК може порушуватись проникність кишкового бар’єру, що може призвести до патологічної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транслокації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у кров мікробних клітин і токсинів.</a:t>
            </a:r>
          </a:p>
        </p:txBody>
      </p:sp>
    </p:spTree>
    <p:extLst>
      <p:ext uri="{BB962C8B-B14F-4D97-AF65-F5344CB8AC3E}">
        <p14:creationId xmlns:p14="http://schemas.microsoft.com/office/powerpoint/2010/main" val="97850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492896"/>
            <a:ext cx="822609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.7</a:t>
            </a:r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. Генетична функція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87350"/>
            <a:ext cx="4499992" cy="337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3" y="0"/>
            <a:ext cx="3923928" cy="273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319" y="3508559"/>
            <a:ext cx="3907681" cy="334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927696" cy="273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775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628800"/>
            <a:ext cx="84604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. Позитивні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функції </a:t>
            </a:r>
            <a:r>
              <a:rPr lang="uk-UA" sz="6000" dirty="0" err="1">
                <a:latin typeface="Times New Roman" pitchFamily="18" charset="0"/>
                <a:cs typeface="Times New Roman" pitchFamily="18" charset="0"/>
              </a:rPr>
              <a:t>мікробіоти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949" y="-23818"/>
            <a:ext cx="2846387" cy="165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23245"/>
            <a:ext cx="3518124" cy="2334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124" y="4476749"/>
            <a:ext cx="2444750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458" y="4437063"/>
            <a:ext cx="3146425" cy="242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231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28178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Мікробіоценози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людини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– унікальні ендогенні мікробні 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генетичні фонди,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 яких зберігається величезна кількість генетичної інформації, як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плазмідної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так і хромосомної природи.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621663"/>
            <a:ext cx="5450260" cy="4231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287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0677"/>
            <a:ext cx="88569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умовах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нормобіозу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генетичний фонд мікроорганізмів, зосереджених у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біоплівці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раціонально доповнює спадкову програму хазяїна.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Індігенна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мікрофлора,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адгезована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на епітелії, здатна обмінюватися генетичною інформацією з клітинами макроорганізму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 Встановлено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що значна частина генів людини має мікробне походження.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54992"/>
            <a:ext cx="8856984" cy="2212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159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56895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Обмін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інформацією може також здійснюватися шляхом внутрішньоклітинних взаємодій за рахунок набуття мікрофлорою клітинного матеріалу хазяїна та передачі клітинам макроорганізму своїх антигенів, зокрема шляхом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ендоцитозу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У свою чергу, клітини епітелію в такий спосіб можуть набувати бактеріальних антигенів.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202" y="4292521"/>
            <a:ext cx="4275798" cy="2565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77819"/>
            <a:ext cx="4139952" cy="2580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89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420888"/>
            <a:ext cx="90364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.8</a:t>
            </a:r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6000" b="1" dirty="0" err="1">
                <a:latin typeface="Times New Roman" pitchFamily="18" charset="0"/>
                <a:cs typeface="Times New Roman" pitchFamily="18" charset="0"/>
              </a:rPr>
              <a:t>Імуномодулюча</a:t>
            </a:r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 функція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1" y="0"/>
            <a:ext cx="3359368" cy="242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603" y="0"/>
            <a:ext cx="3979397" cy="263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7" y="4333219"/>
            <a:ext cx="3782469" cy="2524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5" y="4170309"/>
            <a:ext cx="3635896" cy="2687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097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13690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Важливим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механізмом участі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нормофлори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у підвищенні колонізаційної резистентності хазяїна є активація імунної системи.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Характерно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що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біотопи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максимального концентрування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індігенної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мікрофлори в організмі людини асоціюються з концентруванням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лімфоїдних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утворень.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кишечнику, що містить близько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60%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нормофлори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зосереджено до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85%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лімфоїдної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тканини слизових оболонок.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4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54" y="182199"/>
            <a:ext cx="8591903" cy="6448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8244" y="196054"/>
            <a:ext cx="828092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Процеси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визрівання локального імунітету та первинного становлення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нормальної мікрофлори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проходять паралельно.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кишечнику новонародженого у перші дні життя немає ніяких імуноглобулінів, їх вироблення починається тільки з моменту заселення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кишечника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мікрофлорою.</a:t>
            </a: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Визрівання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імунної системи спостерігається до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років, коли, зазвичай, закінчується процес формування постійних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мікробіоценозів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69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301" y="2708920"/>
            <a:ext cx="6159390" cy="3838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9024" y="188640"/>
            <a:ext cx="81734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Становлення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імунної системи немовлят повністю залежить від грудного вигодовування, що пояснюється дією різноманітних факторів, які присутні у грудному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молоці.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9024" y="3633698"/>
            <a:ext cx="8461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65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Цитокін-стимулюючі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бактеріальні компоненти</a:t>
            </a:r>
            <a:endParaRPr lang="uk-UA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652981"/>
              </p:ext>
            </p:extLst>
          </p:nvPr>
        </p:nvGraphicFramePr>
        <p:xfrm>
          <a:off x="107505" y="1124744"/>
          <a:ext cx="8856984" cy="53644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{3C2FFA5D-87B4-456A-9821-1D502468CF0F}</a:tableStyleId>
              </a:tblPr>
              <a:tblGrid>
                <a:gridCol w="5060433"/>
                <a:gridCol w="3796551"/>
              </a:tblGrid>
              <a:tr h="12033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</a:rPr>
                        <a:t>Компоненти бактеріальної клітини</a:t>
                      </a:r>
                      <a:endParaRPr lang="uk-UA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</a:rPr>
                        <a:t>Стимулююча концентрація, </a:t>
                      </a:r>
                      <a:r>
                        <a:rPr lang="uk-UA" sz="3200" dirty="0" err="1">
                          <a:effectLst/>
                        </a:rPr>
                        <a:t>нг</a:t>
                      </a:r>
                      <a:r>
                        <a:rPr lang="uk-UA" sz="3200" dirty="0">
                          <a:effectLst/>
                        </a:rPr>
                        <a:t>/</a:t>
                      </a:r>
                      <a:r>
                        <a:rPr lang="uk-UA" sz="3200" dirty="0" err="1">
                          <a:effectLst/>
                        </a:rPr>
                        <a:t>мл</a:t>
                      </a:r>
                      <a:endParaRPr lang="uk-UA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3595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</a:rPr>
                        <a:t>Полісахариди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 err="1">
                          <a:effectLst/>
                        </a:rPr>
                        <a:t>Тейхоєві</a:t>
                      </a:r>
                      <a:r>
                        <a:rPr lang="uk-UA" sz="3200" dirty="0">
                          <a:effectLst/>
                        </a:rPr>
                        <a:t> кислоти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 err="1">
                          <a:effectLst/>
                        </a:rPr>
                        <a:t>Пептидогклікани</a:t>
                      </a:r>
                      <a:endParaRPr lang="uk-UA" sz="32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 err="1">
                          <a:effectLst/>
                        </a:rPr>
                        <a:t>Білки-порини</a:t>
                      </a:r>
                      <a:endParaRPr lang="uk-UA" sz="32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</a:rPr>
                        <a:t>Ліпід-асоційовані протеїни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</a:rPr>
                        <a:t>Ліпіди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 err="1">
                          <a:effectLst/>
                        </a:rPr>
                        <a:t>Глікопротеїни</a:t>
                      </a:r>
                      <a:endParaRPr lang="uk-UA" sz="32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</a:rPr>
                        <a:t>Поверхневі білки</a:t>
                      </a:r>
                      <a:endParaRPr lang="uk-UA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</a:rPr>
                        <a:t>2500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</a:rPr>
                        <a:t>1000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</a:rPr>
                        <a:t>100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</a:rPr>
                        <a:t>10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</a:rPr>
                        <a:t>1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</a:rPr>
                        <a:t>0,1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</a:rPr>
                        <a:t>0,05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</a:rPr>
                        <a:t>0,01</a:t>
                      </a:r>
                      <a:endParaRPr lang="uk-UA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806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6417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иві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клітини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грампозитивних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мікроорганізмів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нормофлори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(особливо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лакто-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біфідобактерій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) або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їх окремі клітинні фрагменти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200" dirty="0" err="1" smtClean="0"/>
              <a:t>пептидоглікани</a:t>
            </a:r>
            <a:r>
              <a:rPr lang="uk-UA" sz="3200" dirty="0" smtClean="0"/>
              <a:t> </a:t>
            </a:r>
            <a:r>
              <a:rPr lang="uk-UA" sz="3200" dirty="0"/>
              <a:t>та </a:t>
            </a:r>
            <a:r>
              <a:rPr lang="uk-UA" sz="3200" dirty="0" err="1" smtClean="0"/>
              <a:t>тейхоєві</a:t>
            </a:r>
            <a:r>
              <a:rPr lang="uk-UA" sz="3200" dirty="0" smtClean="0"/>
              <a:t> кислоти </a:t>
            </a:r>
            <a:r>
              <a:rPr lang="uk-UA" sz="3200" dirty="0"/>
              <a:t>клітинних стінок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здатні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uk-UA" sz="9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стимулювати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фагоцитарну та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цитостатичну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функцію макрофагів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57200" indent="-457200" algn="just">
              <a:buFontTx/>
              <a:buChar char="-"/>
            </a:pPr>
            <a:endParaRPr lang="uk-UA" sz="9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посилювати активність природних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клітин-килерів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57200" indent="-457200" algn="just">
              <a:buFontTx/>
              <a:buChar char="-"/>
            </a:pPr>
            <a:endParaRPr lang="uk-UA" sz="9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активізувати синтез секреторних імуноглобулінів, інтерферонів, різних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цитокінів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посилюючи імунологічний бар’єр.</a:t>
            </a:r>
          </a:p>
        </p:txBody>
      </p:sp>
    </p:spTree>
    <p:extLst>
      <p:ext uri="{BB962C8B-B14F-4D97-AF65-F5344CB8AC3E}">
        <p14:creationId xmlns:p14="http://schemas.microsoft.com/office/powerpoint/2010/main" val="329302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0677"/>
            <a:ext cx="903649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Грамнегативні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бактерії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товстокишкової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мікробіоти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(бактероїди,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фузобактерії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ешерихії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та ін.)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через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ліпополісахарид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О-антигену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здатні індукувати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синтез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інтерлейкінів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інтерферонів, фактора некрозу пухлини.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Водночас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підвищені концентрації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ліпополісахариду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мають виражені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імуносупресивні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властивості, спричиняючи порушення функцій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лімфоїдних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клітин імунної системи.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Вважається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можливою участь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ліпополісахариду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в процесах адгезії та інвазії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грамнегативних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бактерій.</a:t>
            </a:r>
          </a:p>
        </p:txBody>
      </p:sp>
    </p:spTree>
    <p:extLst>
      <p:ext uri="{BB962C8B-B14F-4D97-AF65-F5344CB8AC3E}">
        <p14:creationId xmlns:p14="http://schemas.microsoft.com/office/powerpoint/2010/main" val="31537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 rot="10800000" flipV="1">
            <a:off x="160721" y="578877"/>
            <a:ext cx="8784976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Нормальна мікрофлора є важливою метаболічною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системою, що бере участь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метаболізмі, всі компоненти їжі, що не </a:t>
            </a:r>
            <a:r>
              <a:rPr kumimoji="0" lang="uk-UA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метаболізувалися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тонкому кишечнику, є потенційними субстратами для </a:t>
            </a:r>
            <a:r>
              <a:rPr kumimoji="0" lang="uk-UA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кишечних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мікроорганізмів; ними упродовж року переробляється до 50-100 кг харчових субстратів ендогенного походження).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449302"/>
            <a:ext cx="3491880" cy="2387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300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29000"/>
            <a:ext cx="741682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87129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Нормофізіологічний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баланс мікрофлори характеризується універсальними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імуномодулюючими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властивостями, що охоплюють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імуностимуляцію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імуносупресію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як на локальному, так і на системному рівнях, внаслідок чого реалізується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імунорегулююча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дія, спрямованість якої залежить від стану мікробної екосистеми.</a:t>
            </a:r>
          </a:p>
        </p:txBody>
      </p:sp>
    </p:spTree>
    <p:extLst>
      <p:ext uri="{BB962C8B-B14F-4D97-AF65-F5344CB8AC3E}">
        <p14:creationId xmlns:p14="http://schemas.microsoft.com/office/powerpoint/2010/main" val="319157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329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0126"/>
            <a:ext cx="88924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Механізми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активації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імунітету: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26996" y="483629"/>
            <a:ext cx="9144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Зміна </a:t>
            </a:r>
            <a:r>
              <a:rPr lang="uk-UA" sz="2800" b="1" i="1" dirty="0" err="1">
                <a:latin typeface="Times New Roman" pitchFamily="18" charset="0"/>
                <a:cs typeface="Times New Roman" pitchFamily="18" charset="0"/>
              </a:rPr>
              <a:t>імуногенності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 чужорідних білків шляхом протеолізу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Протеази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руйнують казеїн коров’ячого молока.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Казеїн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посилює продукцію медіаторів міжклітинної взаємодії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ІЛ-4 та ІФН-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у дітей, що сенсибілізовані до коров’ячого молока.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Казеїн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розщеплений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rhamnosus</a:t>
            </a:r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знижує продукцію ІЛ-4 та не впливає на вивільнення ІФН-</a:t>
            </a:r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429000"/>
            <a:ext cx="917117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Зниження секреції медіаторів запалення у кишечнику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Призначення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rhamnosus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(АТСС 53103)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знижує рівень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ФНП-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у фекаліях хворих, що страждають на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атопічний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дерматит та алергію до коров’ячого молока.</a:t>
            </a:r>
          </a:p>
          <a:p>
            <a:pPr algn="just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Зниження </a:t>
            </a:r>
            <a:r>
              <a:rPr lang="uk-UA" sz="2800" b="1" i="1" dirty="0" err="1">
                <a:latin typeface="Times New Roman" pitchFamily="18" charset="0"/>
                <a:cs typeface="Times New Roman" pitchFamily="18" charset="0"/>
              </a:rPr>
              <a:t>кишечної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 проникності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Направлення антигену до </a:t>
            </a:r>
            <a:r>
              <a:rPr lang="uk-UA" sz="2800" b="1" i="1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ейєрових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бляшок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де ІФН сприяє їх захопленню, а саме в них генеруються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Ig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А-продукуючі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клітини (баланс).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40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0"/>
            <a:ext cx="48965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66476" y="2492896"/>
            <a:ext cx="762266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.9</a:t>
            </a:r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. Системні функції</a:t>
            </a:r>
          </a:p>
        </p:txBody>
      </p:sp>
    </p:spTree>
    <p:extLst>
      <p:ext uri="{BB962C8B-B14F-4D97-AF65-F5344CB8AC3E}">
        <p14:creationId xmlns:p14="http://schemas.microsoft.com/office/powerpoint/2010/main" val="145288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1460"/>
            <a:ext cx="9144000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Системні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функції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мікробіоти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реалізуються за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uk-UA" sz="105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Дистанційних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взаємодій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algn="just">
              <a:buFontTx/>
              <a:buChar char="-"/>
            </a:pPr>
            <a:endParaRPr lang="uk-UA" sz="105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Внутрішньоклітинних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взаємодій.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Дистанційні </a:t>
            </a:r>
            <a:r>
              <a:rPr lang="uk-UA" sz="3200" b="1" i="1" dirty="0">
                <a:latin typeface="Times New Roman" pitchFamily="18" charset="0"/>
                <a:cs typeface="Times New Roman" pitchFamily="18" charset="0"/>
              </a:rPr>
              <a:t>взаємодії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підтримуються шляхом обміну метаболітами, переважно низькомолекулярними сполуками та сигнальними молекулами мікробного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походження (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монокарбоновими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дикарбоновими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кислотами та їх солями, циклічними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нуклеотидами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оксикислотами, амінокислотами, амінами та ін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10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856984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b="1" i="1" dirty="0" err="1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uk-UA" sz="3000" b="1" dirty="0" err="1" smtClean="0">
                <a:latin typeface="Times New Roman" pitchFamily="18" charset="0"/>
                <a:cs typeface="Times New Roman" pitchFamily="18" charset="0"/>
              </a:rPr>
              <a:t>-аміномасляна</a:t>
            </a:r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b="1" dirty="0">
                <a:latin typeface="Times New Roman" pitchFamily="18" charset="0"/>
                <a:cs typeface="Times New Roman" pitchFamily="18" charset="0"/>
              </a:rPr>
              <a:t>кислота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антистресорний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медіатор, що гальмує перистальтику) продукується у значних кількостях бактеріальною флорою і утворює єдиний пул разом з ендогенною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фракцією, пригнічує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процеси збудження у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ЦНС. </a:t>
            </a:r>
          </a:p>
          <a:p>
            <a:pPr algn="just"/>
            <a:r>
              <a:rPr lang="uk-UA" sz="3000" b="1" dirty="0" err="1" smtClean="0">
                <a:latin typeface="Times New Roman" pitchFamily="18" charset="0"/>
                <a:cs typeface="Times New Roman" pitchFamily="18" charset="0"/>
              </a:rPr>
              <a:t>Глутамат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- другий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нейротрансмітер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навпаки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– активізує процеси збудження у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ЦНС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і спричиняє збільшення рухової активності та тонусу кишки. </a:t>
            </a:r>
            <a:endParaRPr lang="uk-UA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Ці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медіатори, синтезовані окремими анаеробами, всмоктуючись у товстій кишці, потрапляють у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кровотік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і досягають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ЦНС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, і можуть впливати на формування болю, рухових розладів та змін у психічній сфері.</a:t>
            </a:r>
          </a:p>
        </p:txBody>
      </p:sp>
    </p:spTree>
    <p:extLst>
      <p:ext uri="{BB962C8B-B14F-4D97-AF65-F5344CB8AC3E}">
        <p14:creationId xmlns:p14="http://schemas.microsoft.com/office/powerpoint/2010/main" val="222207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053"/>
            <a:ext cx="9036496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000" b="1" i="1" dirty="0" smtClean="0">
                <a:latin typeface="Times New Roman" pitchFamily="18" charset="0"/>
                <a:cs typeface="Times New Roman" pitchFamily="18" charset="0"/>
              </a:rPr>
              <a:t>	Внутрішньоклітинні </a:t>
            </a:r>
            <a:r>
              <a:rPr lang="uk-UA" sz="3000" b="1" i="1" dirty="0">
                <a:latin typeface="Times New Roman" pitchFamily="18" charset="0"/>
                <a:cs typeface="Times New Roman" pitchFamily="18" charset="0"/>
              </a:rPr>
              <a:t>взаємодії</a:t>
            </a:r>
            <a:r>
              <a:rPr lang="uk-UA" sz="3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реалізуються шляхом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ендоцитозу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, фагоцитозу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тощо.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Вони ґрунтуються на обміні клітинним матеріалом. У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результаті таких взаємодій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мікрофлора набуває рецепторів та інших антигенів, які притаманні хазяїну та роблять її «своєю» для імунної системи макроорганізму. Епітеліальні тканини в результаті такого обміну набувають бактеріальних антигенів.</a:t>
            </a:r>
          </a:p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	Велике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значення має продукування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індігенною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мікрофлорою вторинних метаболітів стероїдної природи —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кон’югатів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жовчних кислот з утворенням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естрогеноподібних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субстанцій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, які впливають на диференціювання та проліферацію епітеліальних і деяких інших тканин, на експресію генів або зміну характеру їх дії.</a:t>
            </a:r>
          </a:p>
        </p:txBody>
      </p:sp>
    </p:spTree>
    <p:extLst>
      <p:ext uri="{BB962C8B-B14F-4D97-AF65-F5344CB8AC3E}">
        <p14:creationId xmlns:p14="http://schemas.microsoft.com/office/powerpoint/2010/main" val="79556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1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3388" y="1556792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2. Порушення </a:t>
            </a:r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нормальної мікрофлори людини</a:t>
            </a:r>
            <a:endParaRPr lang="uk-UA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55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5121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За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нормального фізіологічного стану здорової людини взаємовідносини макроорганізму і мікрофлори мають симбіотичний характер. Проте за дії певних токсичних факторів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мікробіоценози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виходять із стану рівноваги, що спричиняє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мікроекологічні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та імунні порушення.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4936" y="3072109"/>
            <a:ext cx="911064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Порушення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нормофлори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кишечника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характеризуються, з одного боку, зникненням або зниженням кількості її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облігатних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представників, з іншого – підвищенням популяційного рівня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УПМ,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що відсутні або зустрічаються в незначних кількостях у нормі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41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036496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000" b="1" i="1" dirty="0" smtClean="0">
                <a:latin typeface="Times New Roman" pitchFamily="18" charset="0"/>
                <a:cs typeface="Times New Roman" pitchFamily="18" charset="0"/>
              </a:rPr>
              <a:t>	Дисбактеріоз</a:t>
            </a:r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uk-UA" sz="3000" b="1" dirty="0" err="1">
                <a:latin typeface="Times New Roman" pitchFamily="18" charset="0"/>
                <a:cs typeface="Times New Roman" pitchFamily="18" charset="0"/>
              </a:rPr>
              <a:t>дисбіоз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»)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зміна </a:t>
            </a:r>
            <a:r>
              <a:rPr lang="uk-UA" sz="2900" dirty="0">
                <a:latin typeface="Times New Roman" pitchFamily="18" charset="0"/>
                <a:cs typeface="Times New Roman" pitchFamily="18" charset="0"/>
              </a:rPr>
              <a:t>кількісного та видового складу мікрофлори </a:t>
            </a:r>
            <a:r>
              <a:rPr lang="uk-UA" sz="2900" dirty="0" err="1">
                <a:latin typeface="Times New Roman" pitchFamily="18" charset="0"/>
                <a:cs typeface="Times New Roman" pitchFamily="18" charset="0"/>
              </a:rPr>
              <a:t>кишечника</a:t>
            </a:r>
            <a:r>
              <a:rPr lang="uk-UA" sz="2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може </a:t>
            </a:r>
            <a:r>
              <a:rPr lang="uk-UA" sz="2900" dirty="0">
                <a:latin typeface="Times New Roman" pitchFamily="18" charset="0"/>
                <a:cs typeface="Times New Roman" pitchFamily="18" charset="0"/>
              </a:rPr>
              <a:t>виникати за 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дії факторів </a:t>
            </a:r>
            <a:r>
              <a:rPr lang="uk-UA" sz="2900" dirty="0">
                <a:latin typeface="Times New Roman" pitchFamily="18" charset="0"/>
                <a:cs typeface="Times New Roman" pitchFamily="18" charset="0"/>
              </a:rPr>
              <a:t>екзогенної та ендогенної 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природи</a:t>
            </a:r>
            <a:r>
              <a:rPr lang="uk-UA" sz="2900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32289" y="1844824"/>
            <a:ext cx="917628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соціальні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клімато–географічні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та екологічні умови (хімічні забруднення,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радіаційний вплив,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характер та якість харчування, професійно-побутові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особливості,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санітарно-гігієнічні умови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тощо);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послаблення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резистентності макроорганізму, спричинене інфекційними та соматичними захворюваннями, медикаментозною, антибактеріальною, гормональною та променевою терапією,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імунодефіцитним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станом;</a:t>
            </a: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стресові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ситуації, поранення, травми, оперативні втручання та інші пошкодження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шкіри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та слизових оболонок з порушенням тканинної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мікроциркуляції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48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916" y="2780928"/>
            <a:ext cx="2910167" cy="2781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337418"/>
              </p:ext>
            </p:extLst>
          </p:nvPr>
        </p:nvGraphicFramePr>
        <p:xfrm>
          <a:off x="-19325" y="595469"/>
          <a:ext cx="9144000" cy="625959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604456"/>
                <a:gridCol w="2539544"/>
              </a:tblGrid>
              <a:tr h="4683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200" b="1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Субстрати</a:t>
                      </a:r>
                      <a:endParaRPr lang="uk-UA" sz="2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67" marR="42167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200" b="1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Кількість, г/добу</a:t>
                      </a:r>
                      <a:endParaRPr lang="uk-UA" sz="2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67" marR="421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710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Харчові волокна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Крохмалі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Целюлоза, геміцелюлоза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Сахари та алкоголі, що перетравлюються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Хітини, </a:t>
                      </a:r>
                      <a:r>
                        <a:rPr lang="uk-UA" sz="20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аміносахариди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Оліго-</a:t>
                      </a: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та </a:t>
                      </a:r>
                      <a:r>
                        <a:rPr lang="uk-UA" sz="20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полісахариди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Глікозиди</a:t>
                      </a:r>
                      <a:r>
                        <a:rPr lang="uk-UA" sz="20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фітостерини, фітогормони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Органічні </a:t>
                      </a: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кислоти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</a:t>
                      </a: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-вуглеводи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Азотовмісні сполуки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Харчові білки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Ферменти слини, травних соків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Сечовина, нітрати тощо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-амінокислоти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Ліпіди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Мукополісахариди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Бактеріальні клітини та їх фрагменти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Дескваміровані</a:t>
                      </a: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(злущені) клітини кишкового епітелію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Інші субстрати</a:t>
                      </a:r>
                    </a:p>
                  </a:txBody>
                  <a:tcPr marL="42167" marR="4216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27-85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8-40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8-18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2-10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1-2</a:t>
                      </a: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8-15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?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?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?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7-20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3-12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4-6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7-10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?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3,5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2-3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?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?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25-30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67" marR="421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10694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Субстрати, що </a:t>
            </a:r>
            <a:r>
              <a:rPr kumimoji="0" lang="uk-UA" sz="3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метаболізуються</a:t>
            </a:r>
            <a:r>
              <a:rPr kumimoji="0" lang="uk-UA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мікробіотою</a:t>
            </a:r>
            <a:r>
              <a:rPr kumimoji="0" lang="uk-UA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ШКТ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4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37"/>
            <a:ext cx="914400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900" b="1" dirty="0">
                <a:latin typeface="Times New Roman" pitchFamily="18" charset="0"/>
                <a:cs typeface="Times New Roman" pitchFamily="18" charset="0"/>
              </a:rPr>
              <a:t>Негативні функції </a:t>
            </a:r>
            <a:r>
              <a:rPr lang="uk-UA" sz="2900" b="1" dirty="0" err="1" smtClean="0">
                <a:latin typeface="Times New Roman" pitchFamily="18" charset="0"/>
                <a:cs typeface="Times New Roman" pitchFamily="18" charset="0"/>
              </a:rPr>
              <a:t>дисбіозної</a:t>
            </a:r>
            <a:r>
              <a:rPr lang="uk-UA" sz="2900" b="1" dirty="0" smtClean="0">
                <a:latin typeface="Times New Roman" pitchFamily="18" charset="0"/>
                <a:cs typeface="Times New Roman" pitchFamily="18" charset="0"/>
              </a:rPr>
              <a:t> мікрофлори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uk-UA" sz="29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джерело </a:t>
            </a:r>
            <a:r>
              <a:rPr lang="uk-UA" sz="2900" dirty="0">
                <a:latin typeface="Times New Roman" pitchFamily="18" charset="0"/>
                <a:cs typeface="Times New Roman" pitchFamily="18" charset="0"/>
              </a:rPr>
              <a:t>ендогенної інфекції (колонізація слизової оболонки з розвитком гнійно-септичних та 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ін. </a:t>
            </a:r>
            <a:r>
              <a:rPr lang="uk-UA" sz="2900" dirty="0">
                <a:latin typeface="Times New Roman" pitchFamily="18" charset="0"/>
                <a:cs typeface="Times New Roman" pitchFamily="18" charset="0"/>
              </a:rPr>
              <a:t>хвороб);</a:t>
            </a:r>
          </a:p>
          <a:p>
            <a:pPr algn="just"/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- стимуляція </a:t>
            </a:r>
            <a:r>
              <a:rPr lang="uk-UA" sz="2900" dirty="0">
                <a:latin typeface="Times New Roman" pitchFamily="18" charset="0"/>
                <a:cs typeface="Times New Roman" pitchFamily="18" charset="0"/>
              </a:rPr>
              <a:t>утворення медіаторів запалення </a:t>
            </a:r>
            <a:r>
              <a:rPr lang="uk-UA" sz="2900" dirty="0" err="1">
                <a:latin typeface="Times New Roman" pitchFamily="18" charset="0"/>
                <a:cs typeface="Times New Roman" pitchFamily="18" charset="0"/>
              </a:rPr>
              <a:t>протеїназами</a:t>
            </a:r>
            <a:r>
              <a:rPr lang="uk-UA" sz="2900" dirty="0">
                <a:latin typeface="Times New Roman" pitchFamily="18" charset="0"/>
                <a:cs typeface="Times New Roman" pitchFamily="18" charset="0"/>
              </a:rPr>
              <a:t> та токсичними </a:t>
            </a:r>
            <a:r>
              <a:rPr lang="uk-UA" sz="2900" dirty="0" err="1">
                <a:latin typeface="Times New Roman" pitchFamily="18" charset="0"/>
                <a:cs typeface="Times New Roman" pitchFamily="18" charset="0"/>
              </a:rPr>
              <a:t>субстанціями</a:t>
            </a:r>
            <a:r>
              <a:rPr lang="uk-UA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УПМ  </a:t>
            </a:r>
            <a:r>
              <a:rPr lang="uk-UA" sz="2900" dirty="0">
                <a:latin typeface="Times New Roman" pitchFamily="18" charset="0"/>
                <a:cs typeface="Times New Roman" pitchFamily="18" charset="0"/>
              </a:rPr>
              <a:t>(підвищення проникності клітинних мембран, гіпоксія та пошкодження тканини, порушення </a:t>
            </a:r>
            <a:r>
              <a:rPr lang="uk-UA" sz="2900" dirty="0" err="1">
                <a:latin typeface="Times New Roman" pitchFamily="18" charset="0"/>
                <a:cs typeface="Times New Roman" pitchFamily="18" charset="0"/>
              </a:rPr>
              <a:t>мікроциркуляції</a:t>
            </a:r>
            <a:r>
              <a:rPr lang="uk-UA" sz="2900" dirty="0">
                <a:latin typeface="Times New Roman" pitchFamily="18" charset="0"/>
                <a:cs typeface="Times New Roman" pitchFamily="18" charset="0"/>
              </a:rPr>
              <a:t> та згортання крові);</a:t>
            </a:r>
          </a:p>
          <a:p>
            <a:pPr algn="just"/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- сенсибілізуюча </a:t>
            </a:r>
            <a:r>
              <a:rPr lang="uk-UA" sz="29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алергії – </a:t>
            </a:r>
            <a:r>
              <a:rPr lang="uk-UA" sz="2900" dirty="0" err="1">
                <a:latin typeface="Times New Roman" pitchFamily="18" charset="0"/>
                <a:cs typeface="Times New Roman" pitchFamily="18" charset="0"/>
              </a:rPr>
              <a:t>бронхоспазми</a:t>
            </a:r>
            <a:r>
              <a:rPr lang="uk-UA" sz="2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900" dirty="0" err="1">
                <a:latin typeface="Times New Roman" pitchFamily="18" charset="0"/>
                <a:cs typeface="Times New Roman" pitchFamily="18" charset="0"/>
              </a:rPr>
              <a:t>алергодерматози</a:t>
            </a:r>
            <a:r>
              <a:rPr lang="uk-UA" sz="2900" dirty="0">
                <a:latin typeface="Times New Roman" pitchFamily="18" charset="0"/>
                <a:cs typeface="Times New Roman" pitchFamily="18" charset="0"/>
              </a:rPr>
              <a:t>, нейродерміти тощо); </a:t>
            </a:r>
          </a:p>
          <a:p>
            <a:pPr algn="just"/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- банк </a:t>
            </a:r>
            <a:r>
              <a:rPr lang="uk-UA" sz="2900" dirty="0">
                <a:latin typeface="Times New Roman" pitchFamily="18" charset="0"/>
                <a:cs typeface="Times New Roman" pitchFamily="18" charset="0"/>
              </a:rPr>
              <a:t>генів, часто асоційованих з «островами» патогенності і маркерами лікарської стійкості (формування патогенних клонів шляхом кон’югації, трансдукції та трансформації);</a:t>
            </a:r>
          </a:p>
          <a:p>
            <a:pPr algn="just"/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- мутагенна </a:t>
            </a:r>
            <a:r>
              <a:rPr lang="uk-UA" sz="2900" dirty="0">
                <a:latin typeface="Times New Roman" pitchFamily="18" charset="0"/>
                <a:cs typeface="Times New Roman" pitchFamily="18" charset="0"/>
              </a:rPr>
              <a:t>та канцерогенна 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активність</a:t>
            </a:r>
            <a:endParaRPr lang="uk-UA" sz="29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83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8847"/>
            <a:ext cx="9036496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Методи діагностики  </a:t>
            </a:r>
          </a:p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дисбактеріозу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кишечника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бактеріологічний </a:t>
            </a:r>
            <a:r>
              <a:rPr lang="uk-UA" sz="3000" b="1" dirty="0">
                <a:latin typeface="Times New Roman" pitchFamily="18" charset="0"/>
                <a:cs typeface="Times New Roman" pitchFamily="18" charset="0"/>
              </a:rPr>
              <a:t>аналіз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визначення складу фекальної мікрофлори, що відображає мікробний склад лише дистальних відділів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кишечника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– найдоступніший метод, проте недостатньо точний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); </a:t>
            </a:r>
            <a:endParaRPr lang="uk-UA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біохімічний </a:t>
            </a:r>
            <a:r>
              <a:rPr lang="uk-UA" sz="3000" b="1" dirty="0">
                <a:latin typeface="Times New Roman" pitchFamily="18" charset="0"/>
                <a:cs typeface="Times New Roman" pitchFamily="18" charset="0"/>
              </a:rPr>
              <a:t>експрес-метод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визначення протеолітичної активності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супернатантів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фекалій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Tx/>
              <a:buChar char="-"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високовольтний </a:t>
            </a:r>
            <a:r>
              <a:rPr lang="uk-UA" sz="3000" b="1" dirty="0">
                <a:latin typeface="Times New Roman" pitchFamily="18" charset="0"/>
                <a:cs typeface="Times New Roman" pitchFamily="18" charset="0"/>
              </a:rPr>
              <a:t>паперовий електрофорез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для виявлення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β-аспартилгліцину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β-аспартиллізину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β-аланіну, 5-аміновалеріанової та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γ-аміномасляної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кислот тощо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; </a:t>
            </a:r>
            <a:endParaRPr lang="uk-UA" sz="3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97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036496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іонна </a:t>
            </a:r>
            <a:r>
              <a:rPr lang="uk-UA" sz="3000" b="1" dirty="0">
                <a:latin typeface="Times New Roman" pitchFamily="18" charset="0"/>
                <a:cs typeface="Times New Roman" pitchFamily="18" charset="0"/>
              </a:rPr>
              <a:t>хроматографія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(визначення біогенних амінів, жовчних і карбонових кислот, ароматичних сполук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/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газорідинна </a:t>
            </a:r>
            <a:r>
              <a:rPr lang="uk-UA" sz="3000" b="1" dirty="0">
                <a:latin typeface="Times New Roman" pitchFamily="18" charset="0"/>
                <a:cs typeface="Times New Roman" pitchFamily="18" charset="0"/>
              </a:rPr>
              <a:t>хроматографія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(виявлення у фекаліях летючих жирних кислот); </a:t>
            </a:r>
            <a:endParaRPr lang="uk-UA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ендоскопічне </a:t>
            </a:r>
            <a:r>
              <a:rPr lang="uk-UA" sz="3000" b="1" dirty="0">
                <a:latin typeface="Times New Roman" pitchFamily="18" charset="0"/>
                <a:cs typeface="Times New Roman" pitchFamily="18" charset="0"/>
              </a:rPr>
              <a:t>дослідження мікрофлори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біоптаті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порожньої кишки – найточніший метод, проте через технічні складності не може широко використовуватися.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11700"/>
            <a:ext cx="287178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200243"/>
            <a:ext cx="3814045" cy="268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50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31" y="260648"/>
            <a:ext cx="8544949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649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-13855"/>
            <a:ext cx="61941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Фізіологічні функції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мікробіоти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508265"/>
              </p:ext>
            </p:extLst>
          </p:nvPr>
        </p:nvGraphicFramePr>
        <p:xfrm>
          <a:off x="0" y="503088"/>
          <a:ext cx="9144000" cy="647234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95736"/>
                <a:gridCol w="6948264"/>
              </a:tblGrid>
              <a:tr h="360039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Функція </a:t>
                      </a:r>
                      <a:endParaRPr lang="uk-U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Механізм реалізації</a:t>
                      </a:r>
                      <a:endParaRPr lang="uk-U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71191">
                <a:tc>
                  <a:txBody>
                    <a:bodyPr/>
                    <a:lstStyle/>
                    <a:p>
                      <a:pPr algn="just"/>
                      <a:r>
                        <a:rPr lang="uk-UA" sz="26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Колонізацій-на</a:t>
                      </a:r>
                      <a:r>
                        <a:rPr lang="uk-UA" sz="2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26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резистент-ність</a:t>
                      </a:r>
                      <a:r>
                        <a:rPr lang="uk-UA" sz="2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(проти-інфекційний захист)</a:t>
                      </a:r>
                      <a:endParaRPr lang="uk-UA" sz="2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Міжмікробний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антагонізм (синтез органічних кислот, перекису водню, </a:t>
                      </a:r>
                      <a:r>
                        <a:rPr lang="uk-UA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мурамідази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uk-UA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бактеріоцинів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uk-UA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мікроцинів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та інших антагоністично активних речовин, конкуренція за їжу та місця адгезії та ін.). Активація імунної системи (активація фагоцитозу, індукція синтезу імуноглобулінів, лізоциму, інтерферону, </a:t>
                      </a:r>
                      <a:r>
                        <a:rPr lang="uk-UA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цитокінів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). Противірусний захист. 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У</a:t>
                      </a:r>
                      <a:r>
                        <a:rPr lang="uk-UA" sz="2400" dirty="0" smtClean="0">
                          <a:latin typeface="+mn-lt"/>
                          <a:cs typeface="Times New Roman" pitchFamily="18" charset="0"/>
                        </a:rPr>
                        <a:t>часть в </a:t>
                      </a:r>
                      <a:r>
                        <a:rPr lang="uk-UA" sz="2400" dirty="0" err="1" smtClean="0">
                          <a:latin typeface="+mn-lt"/>
                          <a:cs typeface="Times New Roman" pitchFamily="18" charset="0"/>
                        </a:rPr>
                        <a:t>етіопатогенезі</a:t>
                      </a:r>
                      <a:r>
                        <a:rPr lang="uk-UA" sz="2400" dirty="0" smtClean="0">
                          <a:latin typeface="+mn-lt"/>
                          <a:cs typeface="Times New Roman" pitchFamily="18" charset="0"/>
                        </a:rPr>
                        <a:t> захворювань</a:t>
                      </a:r>
                      <a:endParaRPr lang="uk-UA" sz="2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9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Детоксикацій-на</a:t>
                      </a:r>
                    </a:p>
                    <a:p>
                      <a:endParaRPr lang="uk-UA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Інактивація та виведення отруйних сполук (гідроліз продуктів метаболізму білків, ліпідів, вуглеводів, </a:t>
                      </a:r>
                      <a:r>
                        <a:rPr lang="uk-UA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декон’югація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жовчних та </a:t>
                      </a:r>
                      <a:r>
                        <a:rPr lang="uk-UA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гідроксильованих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жирних кислот, інактивація </a:t>
                      </a:r>
                      <a:r>
                        <a:rPr lang="uk-UA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гістаміну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uk-UA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ксенобіотиків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тощо), руйнування мутагенів, канцерогенів та ін.</a:t>
                      </a:r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2400" dirty="0" smtClean="0">
                          <a:latin typeface="+mn-lt"/>
                          <a:cs typeface="Times New Roman" pitchFamily="18" charset="0"/>
                        </a:rPr>
                        <a:t>Модуляція функції цитохромів Р450 у печінці та продукція Р450-подібних цитохромів</a:t>
                      </a:r>
                      <a:endParaRPr lang="uk-UA" sz="2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076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732303"/>
              </p:ext>
            </p:extLst>
          </p:nvPr>
        </p:nvGraphicFramePr>
        <p:xfrm>
          <a:off x="0" y="0"/>
          <a:ext cx="9144000" cy="71018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821616"/>
                <a:gridCol w="7322384"/>
              </a:tblGrid>
              <a:tr h="418000">
                <a:tc>
                  <a:txBody>
                    <a:bodyPr/>
                    <a:lstStyle/>
                    <a:p>
                      <a:r>
                        <a:rPr lang="uk-UA" sz="2600" kern="1200" dirty="0" err="1" smtClean="0">
                          <a:effectLst/>
                        </a:rPr>
                        <a:t>Біосинтетична</a:t>
                      </a:r>
                      <a:endParaRPr lang="uk-UA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Синтез вітамінів, жирних кислот, амінокислот, пептидів, гормонів, сигнальних молекул, біоактивних амінів та інших біологічно активних речовин.</a:t>
                      </a:r>
                      <a:endParaRPr lang="uk-UA" sz="2400" b="0" dirty="0"/>
                    </a:p>
                  </a:txBody>
                  <a:tcPr/>
                </a:tc>
              </a:tr>
              <a:tr h="418000">
                <a:tc>
                  <a:txBody>
                    <a:bodyPr/>
                    <a:lstStyle/>
                    <a:p>
                      <a:r>
                        <a:rPr lang="uk-UA" sz="2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Травна</a:t>
                      </a:r>
                      <a:endParaRPr lang="uk-UA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Участь в метаболізмі вуглеводів, протеїнів, ліпідів, нуклеїнових кислот, холестерину та </a:t>
                      </a:r>
                      <a:r>
                        <a:rPr lang="uk-UA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ін</a:t>
                      </a: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транзиті </a:t>
                      </a:r>
                      <a:r>
                        <a:rPr lang="uk-UA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нутрієнтів</a:t>
                      </a: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регуляції м’язового тонусу та газового складу </a:t>
                      </a:r>
                      <a:r>
                        <a:rPr lang="uk-UA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кишечника</a:t>
                      </a: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регенерації епітеліальної тканини. Посилення активації ферментів, травної та моторної функції ШКТ. </a:t>
                      </a:r>
                      <a:r>
                        <a:rPr lang="uk-UA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Морфокінетична</a:t>
                      </a: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дія.</a:t>
                      </a:r>
                      <a:endParaRPr lang="uk-UA" sz="2400" dirty="0"/>
                    </a:p>
                  </a:txBody>
                  <a:tcPr/>
                </a:tc>
              </a:tr>
              <a:tr h="418000">
                <a:tc>
                  <a:txBody>
                    <a:bodyPr/>
                    <a:lstStyle/>
                    <a:p>
                      <a:r>
                        <a:rPr lang="uk-UA" sz="2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Трофічна</a:t>
                      </a:r>
                      <a:endParaRPr lang="uk-UA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Забезпечення епітелію субстратами </a:t>
                      </a:r>
                      <a:r>
                        <a:rPr lang="uk-UA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глюконеогенезу</a:t>
                      </a: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та </a:t>
                      </a:r>
                      <a:r>
                        <a:rPr lang="uk-UA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ліпогенезу</a:t>
                      </a: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uk-UA" sz="2400" dirty="0"/>
                    </a:p>
                  </a:txBody>
                  <a:tcPr/>
                </a:tc>
              </a:tr>
              <a:tr h="418000">
                <a:tc>
                  <a:txBody>
                    <a:bodyPr/>
                    <a:lstStyle/>
                    <a:p>
                      <a:r>
                        <a:rPr lang="uk-UA" sz="2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Фізико-хімічна</a:t>
                      </a:r>
                      <a:endParaRPr lang="uk-UA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Підтримка у </a:t>
                      </a:r>
                      <a:r>
                        <a:rPr lang="uk-UA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приепітеліальній</a:t>
                      </a: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зоні оптимальних значень </a:t>
                      </a:r>
                      <a:r>
                        <a:rPr lang="uk-UA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рН</a:t>
                      </a: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uk-UA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редокс-потенціалу</a:t>
                      </a: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іонного складу, в’язкості глікокаліксу, реологічних характеристик. </a:t>
                      </a:r>
                      <a:r>
                        <a:rPr lang="uk-UA" sz="2400" dirty="0" smtClean="0"/>
                        <a:t>участь у водно-сольовому обміні, в тому числі фракціонуванні ізотопів хімічних елементів</a:t>
                      </a:r>
                      <a:endParaRPr lang="uk-UA" sz="2400" dirty="0"/>
                    </a:p>
                  </a:txBody>
                  <a:tcPr/>
                </a:tc>
              </a:tr>
              <a:tr h="418000">
                <a:tc>
                  <a:txBody>
                    <a:bodyPr/>
                    <a:lstStyle/>
                    <a:p>
                      <a:r>
                        <a:rPr lang="uk-UA" sz="2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Енергетична</a:t>
                      </a:r>
                      <a:endParaRPr lang="uk-UA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Участь у забезпеченні </a:t>
                      </a:r>
                      <a:r>
                        <a:rPr lang="uk-UA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еукаріотичних</a:t>
                      </a: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клітин енергією</a:t>
                      </a:r>
                      <a:endParaRPr lang="uk-UA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676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1918</TotalTime>
  <Words>1383</Words>
  <Application>Microsoft Office PowerPoint</Application>
  <PresentationFormat>Экран (4:3)</PresentationFormat>
  <Paragraphs>314</Paragraphs>
  <Slides>73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73</vt:i4>
      </vt:variant>
    </vt:vector>
  </HeadingPairs>
  <TitlesOfParts>
    <vt:vector size="7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184</cp:revision>
  <dcterms:created xsi:type="dcterms:W3CDTF">2014-01-10T20:09:07Z</dcterms:created>
  <dcterms:modified xsi:type="dcterms:W3CDTF">2014-03-17T19:35:03Z</dcterms:modified>
</cp:coreProperties>
</file>