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14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9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724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870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288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025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261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58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9188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713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303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58C40-8AC4-4B86-A0B9-DE835D99FF2B}" type="datetimeFigureOut">
              <a:rPr lang="uk-UA" smtClean="0"/>
              <a:t>12.11.2014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F00B-74E0-4CCB-841B-EC0502425AD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834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9050" y="2420888"/>
            <a:ext cx="9144000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4000" b="1" cap="all" dirty="0">
                <a:solidFill>
                  <a:srgbClr val="7030A0"/>
                </a:solidFill>
              </a:rPr>
              <a:t>Сучасні підходи до підтримання та відновлення нормальної мікрофлори </a:t>
            </a:r>
            <a:r>
              <a:rPr lang="uk-UA" sz="4000" b="1" cap="all" dirty="0" smtClean="0">
                <a:solidFill>
                  <a:srgbClr val="7030A0"/>
                </a:solidFill>
              </a:rPr>
              <a:t>людини</a:t>
            </a:r>
          </a:p>
          <a:p>
            <a:pPr algn="ctr" eaLnBrk="0" hangingPunct="0"/>
            <a:r>
              <a:rPr lang="uk-UA" sz="2800" b="1" cap="all" dirty="0" smtClean="0">
                <a:solidFill>
                  <a:srgbClr val="7030A0"/>
                </a:solidFill>
              </a:rPr>
              <a:t>Частина 2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endParaRPr lang="ru-RU" sz="2400" dirty="0"/>
          </a:p>
        </p:txBody>
      </p:sp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-4763" y="473075"/>
            <a:ext cx="914400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Національний університет харчових технологій</a:t>
            </a:r>
            <a:endParaRPr lang="ru-RU" sz="3200" dirty="0"/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auto">
          <a:xfrm>
            <a:off x="19050" y="15954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Кафедра біотехнології і мікробіології</a:t>
            </a:r>
            <a:endParaRPr lang="ru-RU" sz="2400" dirty="0"/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auto">
          <a:xfrm>
            <a:off x="-6350" y="458152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Розробила: </a:t>
            </a:r>
            <a:r>
              <a:rPr lang="uk-UA" sz="2400" b="1" dirty="0" err="1">
                <a:latin typeface="Times New Roman" pitchFamily="18" charset="0"/>
                <a:cs typeface="Times New Roman" pitchFamily="18" charset="0"/>
              </a:rPr>
              <a:t>к.б.н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., доц.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Старовойтова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С.О.</a:t>
            </a:r>
            <a:endParaRPr lang="ru-RU" sz="2400" dirty="0"/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auto">
          <a:xfrm>
            <a:off x="-11113" y="6396038"/>
            <a:ext cx="9144001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Київ -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68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4. Антагонізм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до патогенних мікроорганізмів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Імуномодулююча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активність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мікроорганізми, так само як і нормальна мікрофлора, здійснюють регуляцію імунної відповіді на локальному та системному рівнях, стимулюють вироблення імуноглобулінів, інтерферонів,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цитокінів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пропердину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комплементу</a:t>
            </a:r>
            <a:r>
              <a:rPr lang="uk-UA" sz="3200" dirty="0"/>
              <a:t>.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Травна та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біосинтетична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активність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мікроорганізми здатні до синтезу широкого спектру ферментів, які беруть участь у метаболізмі протеїнів, ліпідів,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моно-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оліго-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полісахаридів, нуклеїнових кислот, стеринів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тощо. 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03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191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7. Резистентність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до антибіотиків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повинні створюватися на основі мікрофлори з природною резистентністю до антибіотиків, не пов’язаною з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плазмідами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Природна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антибіотикорезистентність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зумовлена відсутністю мішені для антибіотика або недоступністю цієї мішені.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uk-UA" sz="3200" i="1" dirty="0" err="1" smtClean="0">
                <a:latin typeface="Times New Roman" pitchFamily="18" charset="0"/>
                <a:cs typeface="Times New Roman" pitchFamily="18" charset="0"/>
              </a:rPr>
              <a:t>Адгезивні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властивості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флори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 </a:t>
            </a:r>
          </a:p>
        </p:txBody>
      </p:sp>
    </p:spTree>
    <p:extLst>
      <p:ext uri="{BB962C8B-B14F-4D97-AF65-F5344CB8AC3E}">
        <p14:creationId xmlns:p14="http://schemas.microsoft.com/office/powerpoint/2010/main" val="2089012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" y="-1"/>
            <a:ext cx="3782648" cy="287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915" y="-9526"/>
            <a:ext cx="4722086" cy="300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474921"/>
            <a:ext cx="5292080" cy="336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1" y="3140968"/>
            <a:ext cx="4366245" cy="3711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206" y="177281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5. Форми випуску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883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64900"/>
            <a:ext cx="91440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готовій лікарській формі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бактеріальні клітини перебувають у стані зниженої метаболічної активності (рідкі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або в анабіозі (сухі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). Для переходу в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метаболічно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активний стан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клітини повинні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пройти процес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реактивації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, що включає кілька стадій.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Сучасні лікарські форми 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висушена біомаса у флаконах або ампулах;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висушена біомаса у желатинових капсулах;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супозиторії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ректальні та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вагінальні з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висушеної біомаси;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ліофільно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висушена біомаса, пресована в таблетки, вкриті розчинною у кишечнику оболонкою;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таблетки, що розсмоктуються під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язиком;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кисломолочний продукт (генерацію ФХП).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9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256" y="0"/>
            <a:ext cx="9144000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Регідратація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тобто повернення води у клітину, здійснюється достатньо швидко, чому сприяє пориста структура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ліофілізованої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біомаси. 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	2. Тривалість репарації залежить від умов технологічного процесу одержання сухого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. У процесі репарації відбувається відновлення структурної та функціональної цілісності клітин.</a:t>
            </a:r>
          </a:p>
          <a:p>
            <a:pPr algn="just"/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	3. Лаг-період характеризується адаптацією культури до внутрішнього середовища пацієнта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Під час цього процесу кількість клітин не змінюється, проте маса та розмір збільшуються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 Тривалість цього періоду залежить від фізіологічного стану та титру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штаму в одній дозі препарату, а також від складу та фізико-хімічних показників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ентеральних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середовищ пацієнта </a:t>
            </a:r>
          </a:p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4. У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фазі активного росту лікувальна дія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проявляється найповніше.</a:t>
            </a:r>
          </a:p>
        </p:txBody>
      </p:sp>
    </p:spTree>
    <p:extLst>
      <p:ext uri="{BB962C8B-B14F-4D97-AF65-F5344CB8AC3E}">
        <p14:creationId xmlns:p14="http://schemas.microsoft.com/office/powerpoint/2010/main" val="9500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6240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b="1" i="1" dirty="0" err="1" smtClean="0">
                <a:latin typeface="Times New Roman" pitchFamily="18" charset="0"/>
                <a:cs typeface="Times New Roman" pitchFamily="18" charset="0"/>
              </a:rPr>
              <a:t>Реактивація</a:t>
            </a:r>
            <a:r>
              <a:rPr lang="uk-UA" sz="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000" b="1" i="1" dirty="0">
                <a:latin typeface="Times New Roman" pitchFamily="18" charset="0"/>
                <a:cs typeface="Times New Roman" pitchFamily="18" charset="0"/>
              </a:rPr>
              <a:t> нетривалого зберігання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(на основі рідкої культури) обмежується зазвичай лише лаг-періодом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	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13568"/>
            <a:ext cx="892899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Реактивація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тривалого зберігання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що містять суху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ліофілізовану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біомасу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ампульна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капсульна форми, порошок, свічки, таблетки), є складнішою. Вона включає стадії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регідратації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репарації зворотних (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сублетальних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) пошкоджень клітин, що виникли на різних етапах технологічного процесу (висушування, подрібнення, змішування з допоміжними речовинами, пресування тощо) та лаг-період розвитку бактеріальної популяції.</a:t>
            </a: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59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Більшість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випускаються 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ліофілізованій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формі (порошки, таблетки, капсули,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супозиторії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високий термін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зберігання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зручність транспортування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 зберігання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не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вимагає суворого дотримання температурного режиму.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Проте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такі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характеризуються тривалим виходом мікробних клітин із стану анабіозу (8–10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лише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в лабораторних умовах). В умовах ШКТ за цей проміжок часу більша частина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може елімінуватися, не встигнувши активізуватися.</a:t>
            </a:r>
          </a:p>
        </p:txBody>
      </p:sp>
    </p:spTree>
    <p:extLst>
      <p:ext uri="{BB962C8B-B14F-4D97-AF65-F5344CB8AC3E}">
        <p14:creationId xmlns:p14="http://schemas.microsoft.com/office/powerpoint/2010/main" val="392072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64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Технологічні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прийоми, які полягають у введенні до складу препарату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пребіотиків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 метою стимуляції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флори, не завжди можуть змінити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ситуацію:</a:t>
            </a:r>
          </a:p>
          <a:p>
            <a:pPr algn="just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кількість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пребіотика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яку можна ввести до складу дози препарату, є надто незначною для прояву помітного ефекту.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під час транзиту через біотопи проксимальної ділянки ШКТ у більшості випадків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пребіотик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метаболізується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5687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699" y="4081575"/>
            <a:ext cx="3829050" cy="275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0540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Використання 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кислотостійких капсул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не вирішує проблеми підвищення ефективності пероральних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, оскільки висока кислотність ШКТ є лише однією з багатьох перешкод.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Причому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значимість цієї перешкоди нівелюється, якщо пероральний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приймається з їжею, яка є потужним фактором захисту мікрофлори від шлункового соку.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Нині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заслуговують на увагу та все ширше використовуються ректальні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пробіотики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5685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73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Інноваційною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лікарською формою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(пористі швидкорозчинні) таблетки. Таблетки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лінгвальні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err="1">
                <a:latin typeface="Times New Roman" pitchFamily="18" charset="0"/>
                <a:cs typeface="Times New Roman" pitchFamily="18" charset="0"/>
              </a:rPr>
              <a:t>Вітафлор</a:t>
            </a:r>
            <a:r>
              <a:rPr lang="uk-UA" sz="2800" baseline="30000" dirty="0" err="1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одержують за новою запатентованою технологією сублімаційного формування (патент №14514 РФ, патент №2169574 РФ). Це дає змогу отримувати бактеріальні препарати з високорозвиненою внутрішньою поверхнею (пористістю). Вертикальні та радіальні пори становлять понад 50 % об’єму таблетки, що забезпечує її одночасне та рівномірне зволоження. Повне розчинення таблетки у ротовій порожнині не перевищує 30 с. Допоміжні речовини (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біопротектори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та структуроутворювачі) підвищують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біодоступність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компонентів таблетки. </a:t>
            </a:r>
          </a:p>
        </p:txBody>
      </p:sp>
    </p:spTree>
    <p:extLst>
      <p:ext uri="{BB962C8B-B14F-4D97-AF65-F5344CB8AC3E}">
        <p14:creationId xmlns:p14="http://schemas.microsoft.com/office/powerpoint/2010/main" val="41490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3. Механізми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позитивного впливу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макроорганізм</a:t>
            </a:r>
          </a:p>
          <a:p>
            <a:pPr algn="just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4. Фізіологічні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параметри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5. Форми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випуску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6. Препарати </a:t>
            </a:r>
            <a:r>
              <a:rPr lang="uk-UA" sz="3600" dirty="0" err="1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 ряду різних поколінь</a:t>
            </a:r>
          </a:p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742950" indent="-742950" algn="just">
              <a:buFont typeface="+mj-lt"/>
              <a:buAutoNum type="arabicPeriod"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894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Перевагою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технології сублімаційного формування є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одностадійне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отримання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таблетованої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форми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з високою біологічною активністю, у той час як традиційна технологія багатостадійна і включає висушування та подрібнення біомаси, змішування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порошка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із допоміжними речовинами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пресування під тиском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Низька біологічна активність пресованих таблеток є наслідком використання великої кількості баластних речовин (до 50 % від маси таблетки) та інактивація бактерій на стадіях подрібнення сухої біомаси та її пресування під тиском 25–250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МПа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1090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60484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Національність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476672"/>
            <a:ext cx="885698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Нормофлора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людей, які проживають у регіонах, що відрізняються за кліматичними умовами, побутовими традиціями населення, раціонами харчування та ін., не може бути абсолютно однаковою, оскільки біоценози мають виражений індивідуальний характер і помітно відрізняються навіть у індивідуумів одного регіону. Між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аутофлорою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людей і екзогенним мікробним світом регіону, в якому вони проживають,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еволюційно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сформувались певні компромісні відносини, що у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нормофізіологічних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 умовах дають змогу попередити агресивний вплив на організм людини екзогенних потенційних </a:t>
            </a:r>
            <a:r>
              <a:rPr lang="uk-UA" sz="3000" dirty="0" err="1">
                <a:latin typeface="Times New Roman" pitchFamily="18" charset="0"/>
                <a:cs typeface="Times New Roman" pitchFamily="18" charset="0"/>
              </a:rPr>
              <a:t>патогенів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61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585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Це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також пояснює широко розповсюджені випадки розвитку так званої «діареї мандрівників» у групах туристів, які мандрують у віддалені регіони, котрі різко вирізняються кліматом та умовами проживання.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	Якість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залежить не стільки від рівня технічної оснащеності підприємств, що їх виробляють, скільки від біологічних властивостей мікроорганізмів та ступеню їх «спорідненості» з фізіологічною мікрофлорою населення певного регіону.</a:t>
            </a:r>
          </a:p>
        </p:txBody>
      </p:sp>
    </p:spTree>
    <p:extLst>
      <p:ext uri="{BB962C8B-B14F-4D97-AF65-F5344CB8AC3E}">
        <p14:creationId xmlns:p14="http://schemas.microsoft.com/office/powerpoint/2010/main" val="37496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8" y="3472023"/>
            <a:ext cx="3252905" cy="338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" y="-2"/>
            <a:ext cx="3765879" cy="234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-1"/>
            <a:ext cx="2871517" cy="287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268760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6. Препарати </a:t>
            </a:r>
            <a:r>
              <a:rPr lang="uk-UA" sz="6000" b="1" dirty="0" err="1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 ряду різних поколінь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847" y="3933056"/>
            <a:ext cx="5907153" cy="3038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952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96767"/>
              </p:ext>
            </p:extLst>
          </p:nvPr>
        </p:nvGraphicFramePr>
        <p:xfrm>
          <a:off x="0" y="0"/>
          <a:ext cx="9133478" cy="6917022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440193"/>
                <a:gridCol w="4923895"/>
                <a:gridCol w="2736304"/>
                <a:gridCol w="432048"/>
                <a:gridCol w="601038"/>
              </a:tblGrid>
              <a:tr h="3326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Пробіотики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Склад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 smtClean="0">
                          <a:effectLst/>
                        </a:rPr>
                        <a:t>шт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effectLst/>
                        </a:rPr>
                        <a:t>КУО</a:t>
                      </a:r>
                      <a:endParaRPr lang="uk-UA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</a:t>
                      </a:r>
                      <a:endParaRPr lang="uk-UA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 anchor="ctr"/>
                </a:tc>
              </a:tr>
              <a:tr h="7545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I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монокультур </a:t>
                      </a:r>
                      <a:r>
                        <a:rPr lang="uk-UA" sz="2000" b="1" dirty="0" err="1">
                          <a:effectLst/>
                        </a:rPr>
                        <a:t>облігатної</a:t>
                      </a:r>
                      <a:r>
                        <a:rPr lang="uk-UA" sz="2000" b="1" dirty="0">
                          <a:effectLst/>
                        </a:rPr>
                        <a:t> або факультативної </a:t>
                      </a:r>
                      <a:r>
                        <a:rPr lang="uk-UA" sz="2000" b="1" dirty="0" err="1">
                          <a:effectLst/>
                        </a:rPr>
                        <a:t>нормофлори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Біфідумбактерин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bifidum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Колібактерин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Е. coli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Лактобактерин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fermentum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або L. plantarum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545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II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2-4-компонентні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</a:t>
                      </a:r>
                      <a:r>
                        <a:rPr lang="uk-UA" sz="2000" b="1" dirty="0" err="1">
                          <a:effectLst/>
                        </a:rPr>
                        <a:t>облігатної</a:t>
                      </a:r>
                      <a:r>
                        <a:rPr lang="uk-UA" sz="2000" b="1" dirty="0">
                          <a:effectLst/>
                        </a:rPr>
                        <a:t>, факультативної або </a:t>
                      </a:r>
                      <a:r>
                        <a:rPr lang="uk-UA" sz="2000" b="1" dirty="0" err="1">
                          <a:effectLst/>
                        </a:rPr>
                        <a:t>транзиторної</a:t>
                      </a:r>
                      <a:r>
                        <a:rPr lang="uk-UA" sz="2000" b="1" dirty="0">
                          <a:effectLst/>
                        </a:rPr>
                        <a:t> флори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Біфікол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bifidum, E. coli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5081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Біфіформ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longum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smtClean="0">
                          <a:effectLst/>
                        </a:rPr>
                        <a:t>S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faecium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62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Лінекс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В. </a:t>
                      </a:r>
                      <a:r>
                        <a:rPr lang="uk-UA" sz="2000" dirty="0" err="1">
                          <a:effectLst/>
                        </a:rPr>
                        <a:t>infantis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acidophilus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endParaRPr lang="en-US" sz="2000" dirty="0" smtClean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effectLst/>
                        </a:rPr>
                        <a:t> </a:t>
                      </a:r>
                      <a:r>
                        <a:rPr lang="uk-UA" sz="2000" dirty="0">
                          <a:effectLst/>
                        </a:rPr>
                        <a:t>S. </a:t>
                      </a:r>
                      <a:r>
                        <a:rPr lang="uk-UA" sz="2000" dirty="0" err="1">
                          <a:effectLst/>
                        </a:rPr>
                        <a:t>faecium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2540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Капсули йогурту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acidophilus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  <a:tr h="762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uk-UA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L.</a:t>
                      </a:r>
                      <a:r>
                        <a:rPr lang="en-US" sz="2000" baseline="0" dirty="0" smtClean="0">
                          <a:effectLst/>
                        </a:rPr>
                        <a:t> </a:t>
                      </a:r>
                      <a:r>
                        <a:rPr lang="uk-UA" sz="2000" dirty="0" err="1" smtClean="0">
                          <a:effectLst/>
                        </a:rPr>
                        <a:t>bulgaricus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r>
                        <a:rPr lang="en-US" sz="2000" dirty="0" smtClean="0">
                          <a:effectLst/>
                        </a:rPr>
                        <a:t> </a:t>
                      </a:r>
                      <a:r>
                        <a:rPr lang="uk-UA" sz="2000" dirty="0" smtClean="0">
                          <a:effectLst/>
                        </a:rPr>
                        <a:t>B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bifidum</a:t>
                      </a:r>
                      <a:r>
                        <a:rPr lang="uk-UA" sz="2000" dirty="0">
                          <a:effectLst/>
                        </a:rPr>
                        <a:t>, </a:t>
                      </a:r>
                      <a:r>
                        <a:rPr lang="uk-UA" sz="2000" dirty="0" smtClean="0">
                          <a:effectLst/>
                        </a:rPr>
                        <a:t>S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err="1">
                          <a:effectLst/>
                        </a:rPr>
                        <a:t>thermophilus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368" marR="143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67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756821"/>
              </p:ext>
            </p:extLst>
          </p:nvPr>
        </p:nvGraphicFramePr>
        <p:xfrm>
          <a:off x="0" y="30057"/>
          <a:ext cx="9144000" cy="6705600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618836"/>
                <a:gridCol w="5033284"/>
                <a:gridCol w="2592288"/>
                <a:gridCol w="316675"/>
                <a:gridCol w="582917"/>
              </a:tblGrid>
              <a:tr h="1401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Симбіолакт</a:t>
                      </a:r>
                      <a:r>
                        <a:rPr lang="uk-UA" sz="2000" dirty="0">
                          <a:effectLst/>
                        </a:rPr>
                        <a:t> </a:t>
                      </a:r>
                      <a:r>
                        <a:rPr lang="uk-UA" sz="2000" dirty="0" err="1">
                          <a:effectLst/>
                        </a:rPr>
                        <a:t>композитум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acidophilus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>
                          <a:effectLst/>
                        </a:rPr>
                        <a:t>L. </a:t>
                      </a:r>
                      <a:r>
                        <a:rPr lang="uk-UA" sz="2000" dirty="0" err="1">
                          <a:effectLst/>
                        </a:rPr>
                        <a:t>casei</a:t>
                      </a:r>
                      <a:r>
                        <a:rPr lang="uk-UA" sz="2000" dirty="0" smtClean="0">
                          <a:effectLst/>
                        </a:rPr>
                        <a:t>, В. </a:t>
                      </a:r>
                      <a:r>
                        <a:rPr lang="uk-UA" sz="2000" dirty="0" err="1" smtClean="0">
                          <a:effectLst/>
                        </a:rPr>
                        <a:t>bifidum</a:t>
                      </a:r>
                      <a:r>
                        <a:rPr lang="uk-UA" sz="2000" dirty="0" smtClean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Lactococcus lactis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3654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ІІІ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основі </a:t>
                      </a:r>
                      <a:r>
                        <a:rPr lang="uk-UA" sz="2000" b="1" dirty="0" err="1">
                          <a:effectLst/>
                        </a:rPr>
                        <a:t>транзиторних</a:t>
                      </a:r>
                      <a:r>
                        <a:rPr lang="uk-UA" sz="2000" b="1" dirty="0">
                          <a:effectLst/>
                        </a:rPr>
                        <a:t> мікроорганізмів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Бактисубтил (Флонивин БС)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cereus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Біоспорин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subtilis,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В. licheniformis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Ентерол-250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Saccharomyces boulardii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7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А-бактерин (Аеробакт)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Aerococcus viridans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Лактовіт форте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sporogenes,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coagulans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5482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IV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Синбіотики</a:t>
                      </a:r>
                      <a:r>
                        <a:rPr lang="uk-UA" sz="2000" b="1" dirty="0">
                          <a:effectLst/>
                        </a:rPr>
                        <a:t> (комбінація </a:t>
                      </a:r>
                      <a:r>
                        <a:rPr lang="uk-UA" sz="2000" b="1" dirty="0" err="1">
                          <a:effectLst/>
                        </a:rPr>
                        <a:t>пробіотиків</a:t>
                      </a:r>
                      <a:r>
                        <a:rPr lang="uk-UA" sz="2000" b="1" dirty="0">
                          <a:effectLst/>
                        </a:rPr>
                        <a:t> i </a:t>
                      </a:r>
                      <a:r>
                        <a:rPr lang="uk-UA" sz="2000" b="1" dirty="0" err="1">
                          <a:effectLst/>
                        </a:rPr>
                        <a:t>пребіотиків</a:t>
                      </a:r>
                      <a:r>
                        <a:rPr lang="uk-UA" sz="2000" b="1" dirty="0">
                          <a:effectLst/>
                        </a:rPr>
                        <a:t>) та іммобілізовані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Екстралакт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L. acidophilus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8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Біфілакт-екстра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Біфідумбактерин-форте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7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Пробіфор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bifidum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8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5482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Препарати на основі </a:t>
                      </a:r>
                      <a:r>
                        <a:rPr lang="uk-UA" sz="2000" b="1" dirty="0" err="1">
                          <a:effectLst/>
                        </a:rPr>
                        <a:t>рекомбінантних</a:t>
                      </a:r>
                      <a:r>
                        <a:rPr lang="uk-UA" sz="2000" b="1" dirty="0">
                          <a:effectLst/>
                        </a:rPr>
                        <a:t> генно-інженерних штамів</a:t>
                      </a:r>
                      <a:endParaRPr lang="uk-UA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  <a:tr h="1827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Субалін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B. subtilis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uk-UA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4504" marR="1450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65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609426"/>
              </p:ext>
            </p:extLst>
          </p:nvPr>
        </p:nvGraphicFramePr>
        <p:xfrm>
          <a:off x="1" y="0"/>
          <a:ext cx="9143999" cy="6858000"/>
        </p:xfrm>
        <a:graphic>
          <a:graphicData uri="http://schemas.openxmlformats.org/drawingml/2006/table">
            <a:tbl>
              <a:tblPr firstRow="1">
                <a:tableStyleId>{35758FB7-9AC5-4552-8A53-C91805E547FA}</a:tableStyleId>
              </a:tblPr>
              <a:tblGrid>
                <a:gridCol w="806502"/>
                <a:gridCol w="4413569"/>
                <a:gridCol w="2088232"/>
                <a:gridCol w="792088"/>
                <a:gridCol w="1043608"/>
              </a:tblGrid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6034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VI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Полікомпонентні</a:t>
                      </a:r>
                      <a:r>
                        <a:rPr lang="uk-UA" sz="2000" b="1" dirty="0">
                          <a:effectLst/>
                        </a:rPr>
                        <a:t> </a:t>
                      </a:r>
                      <a:r>
                        <a:rPr lang="uk-UA" sz="2000" b="1" dirty="0" err="1">
                          <a:effectLst/>
                        </a:rPr>
                        <a:t>пробіотики</a:t>
                      </a:r>
                      <a:r>
                        <a:rPr lang="uk-UA" sz="2000" b="1" dirty="0">
                          <a:effectLst/>
                        </a:rPr>
                        <a:t> на </a:t>
                      </a:r>
                      <a:r>
                        <a:rPr lang="uk-UA" sz="2000" b="1" dirty="0" err="1">
                          <a:effectLst/>
                        </a:rPr>
                        <a:t>ocнові</a:t>
                      </a:r>
                      <a:r>
                        <a:rPr lang="uk-UA" sz="2000" b="1" dirty="0">
                          <a:effectLst/>
                        </a:rPr>
                        <a:t> </a:t>
                      </a:r>
                      <a:r>
                        <a:rPr lang="uk-UA" sz="2000" b="1" dirty="0" err="1">
                          <a:effectLst/>
                        </a:rPr>
                        <a:t>лакто-</a:t>
                      </a:r>
                      <a:r>
                        <a:rPr lang="uk-UA" sz="2000" b="1" dirty="0">
                          <a:effectLst/>
                        </a:rPr>
                        <a:t> i </a:t>
                      </a:r>
                      <a:r>
                        <a:rPr lang="uk-UA" sz="2000" b="1" dirty="0" err="1">
                          <a:effectLst/>
                        </a:rPr>
                        <a:t>біфідобактерій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Probiotic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Lactobacillus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Symbiolact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Lactobacillus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6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10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Bifidobacterium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Біфідум- Мульти-1,2,3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Bifidobacterium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6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Полібактерин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>
                          <a:effectLst/>
                        </a:rPr>
                        <a:t>Lactobacillus</a:t>
                      </a:r>
                      <a:r>
                        <a:rPr lang="uk-UA" sz="2000" dirty="0">
                          <a:effectLst/>
                        </a:rPr>
                        <a:t>,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7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10</a:t>
                      </a:r>
                      <a:r>
                        <a:rPr lang="uk-UA" sz="2000" baseline="30000">
                          <a:effectLst/>
                        </a:rPr>
                        <a:t>9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Bifidobacterium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</a:rPr>
                        <a:t>VII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err="1">
                          <a:effectLst/>
                        </a:rPr>
                        <a:t>Мультипробіотики</a:t>
                      </a:r>
                      <a:endParaRPr lang="uk-UA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Bifidobacterium,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 концентрований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Lactobacillus,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14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13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Симбітер-2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err="1" smtClean="0">
                          <a:effectLst/>
                        </a:rPr>
                        <a:t>Propionibacterium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Симбітер-М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Lactococcus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21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9</a:t>
                      </a:r>
                      <a:r>
                        <a:rPr lang="uk-UA" sz="2000" dirty="0">
                          <a:effectLst/>
                        </a:rPr>
                        <a:t>-10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  <a:tr h="3017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Апібакт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15</a:t>
                      </a:r>
                      <a:endParaRPr lang="uk-UA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10</a:t>
                      </a:r>
                      <a:r>
                        <a:rPr lang="uk-UA" sz="2000" baseline="30000" dirty="0">
                          <a:effectLst/>
                        </a:rPr>
                        <a:t>12</a:t>
                      </a:r>
                      <a:endParaRPr lang="uk-UA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947" marR="239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91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2" y="201712"/>
            <a:ext cx="8371432" cy="646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2852936"/>
            <a:ext cx="3546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/>
              <a:t>Дякую за увагу</a:t>
            </a:r>
            <a:endParaRPr lang="uk-UA" sz="4000" b="1" dirty="0"/>
          </a:p>
        </p:txBody>
      </p:sp>
    </p:spTree>
    <p:extLst>
      <p:ext uri="{BB962C8B-B14F-4D97-AF65-F5344CB8AC3E}">
        <p14:creationId xmlns:p14="http://schemas.microsoft.com/office/powerpoint/2010/main" val="36214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501819"/>
            <a:ext cx="4067944" cy="3356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72643"/>
            <a:ext cx="87129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3. Механізми позитивного впливу </a:t>
            </a:r>
            <a:r>
              <a:rPr lang="uk-UA" sz="6000" dirty="0" err="1" smtClean="0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макроорганізм</a:t>
            </a:r>
          </a:p>
        </p:txBody>
      </p:sp>
    </p:spTree>
    <p:extLst>
      <p:ext uri="{BB962C8B-B14F-4D97-AF65-F5344CB8AC3E}">
        <p14:creationId xmlns:p14="http://schemas.microsoft.com/office/powerpoint/2010/main" val="4197848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Механізм реалізації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пробіотичного</a:t>
            </a:r>
            <a:r>
              <a:rPr lang="uk-UA" sz="3200" b="1" dirty="0">
                <a:latin typeface="Times New Roman" pitchFamily="18" charset="0"/>
                <a:cs typeface="Times New Roman" pitchFamily="18" charset="0"/>
              </a:rPr>
              <a:t> ефекту передбачає здатність </a:t>
            </a:r>
            <a:r>
              <a:rPr lang="uk-UA" sz="3200" b="1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активно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пригнічувати життєдіяльність патогенної й умовно патогенної мікрофлори;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зміцнювати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бар’єрну функцію слизових оболонок;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активізувати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природну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мікробіоту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і позитивно впливати на її метаболічну активність;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стимулювати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імунну систему;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покращувати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травну функцію;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 проявляти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антитоксичні,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антимутагенні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та антиоксидантні властивості та ін.</a:t>
            </a:r>
          </a:p>
        </p:txBody>
      </p:sp>
    </p:spTree>
    <p:extLst>
      <p:ext uri="{BB962C8B-B14F-4D97-AF65-F5344CB8AC3E}">
        <p14:creationId xmlns:p14="http://schemas.microsoft.com/office/powerpoint/2010/main" val="2314573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Механізми позитивного ефекту </a:t>
            </a:r>
            <a:r>
              <a:rPr lang="uk-UA" sz="2800" b="1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2800" b="1" i="1" dirty="0">
                <a:latin typeface="Times New Roman" pitchFamily="18" charset="0"/>
                <a:cs typeface="Times New Roman" pitchFamily="18" charset="0"/>
              </a:rPr>
              <a:t> на основі фізіологічних мікроорганізмів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пригнічення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росту потенційно шкідливих мікроорганізмів за рахунок продукування антимікробних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субстанцій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конкуренції за рецептори адгезії та поживні речовини, активації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імунокомпетентних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клітин і стимуляції імунітету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стимуляція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росту представників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індігенної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флори у результаті синтезу вітамінів та інших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рістстимулюючих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 факторів, нормалізації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dirty="0" err="1">
                <a:latin typeface="Times New Roman" pitchFamily="18" charset="0"/>
                <a:cs typeface="Times New Roman" pitchFamily="18" charset="0"/>
              </a:rPr>
              <a:t>еН-потенціалу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, нейтралізації токсинів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відновлення </a:t>
            </a:r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та оптимізація функціонування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біоплівки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110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193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зміна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мікробного метаболізму, що веде до підвищення або зниження синтезу й активності бактеріальних ферментів і, як наслідок, продукції відповідних метаболітів (ЛЖК, глютаміну, аргініну, вітамінів,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пептидогліканів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тощо), які мають здатність місцево або після проникнення у кров та інші біологічні рідини макроорганізму безпосередньо втручатися у метаболічну активність клітин відповідних органів і тканин, модулювати їхні морфо-кінетичні характеристики, фізіологічні функції, біохімічні та поведінкові реакції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інші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механізми (прямі ефекти компонентів мікробних клітин або їхніх метаболітів після їх всмоктування з травного тракту на ферментативні та інші клітинні реакції гормональних, нервових, видільних, імунних та інших систем, органів і тканин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indent="-457200" algn="just">
              <a:buFontTx/>
              <a:buChar char="-"/>
            </a:pP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976"/>
            <a:ext cx="8640959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226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413" y="30579"/>
            <a:ext cx="5419587" cy="289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63888" cy="387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71913"/>
            <a:ext cx="4308585" cy="298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646" y="1305342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6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4. Фізіологічні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параметри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endParaRPr lang="uk-UA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2741"/>
            <a:ext cx="3563888" cy="2755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7820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015"/>
            <a:ext cx="892899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1. Безпека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пробіотиків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2. Резистентність до природних інгібіторів травного тракту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(шлункового соку, жовчі, фенолу, панкреатичних ферментів, лізоциму та інших природних інгібіторів травного тракту). Доцільним є пошук та селекція штамів, резистентних до агресивних умов ШКТ.</a:t>
            </a:r>
          </a:p>
          <a:p>
            <a:pPr algn="just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Концентрація клітин </a:t>
            </a:r>
            <a:r>
              <a:rPr lang="uk-UA" sz="3200" i="1" dirty="0" err="1">
                <a:latin typeface="Times New Roman" pitchFamily="18" charset="0"/>
                <a:cs typeface="Times New Roman" pitchFamily="18" charset="0"/>
              </a:rPr>
              <a:t>пробіотичної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мікрофлори</a:t>
            </a:r>
            <a:r>
              <a:rPr lang="uk-UA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повинна бути не нижче 10</a:t>
            </a:r>
            <a:r>
              <a:rPr lang="uk-UA" sz="3200" baseline="30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обов’язково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повинен враховуватись ступінь виживання мікроорганізмів під час зберігання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Разом з тим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лізовані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клітини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пробіотика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є джерелом </a:t>
            </a:r>
            <a:r>
              <a:rPr lang="uk-UA" sz="3200" dirty="0" err="1">
                <a:latin typeface="Times New Roman" pitchFamily="18" charset="0"/>
                <a:cs typeface="Times New Roman" pitchFamily="18" charset="0"/>
              </a:rPr>
              <a:t>імуностимулюючих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 компонентів, а також ряду інших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біологічно активних речовин. 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25551384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883</Words>
  <Application>Microsoft Office PowerPoint</Application>
  <PresentationFormat>Экран (4:3)</PresentationFormat>
  <Paragraphs>313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2014-11-12T14:06:21Z</dcterms:created>
  <dcterms:modified xsi:type="dcterms:W3CDTF">2014-11-12T14:10:14Z</dcterms:modified>
</cp:coreProperties>
</file>